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34" r:id="rId3"/>
    <p:sldId id="342" r:id="rId4"/>
    <p:sldId id="343" r:id="rId5"/>
    <p:sldId id="366" r:id="rId6"/>
    <p:sldId id="344" r:id="rId7"/>
    <p:sldId id="346" r:id="rId8"/>
    <p:sldId id="347" r:id="rId9"/>
    <p:sldId id="341" r:id="rId10"/>
    <p:sldId id="349" r:id="rId11"/>
    <p:sldId id="348" r:id="rId12"/>
    <p:sldId id="350" r:id="rId13"/>
    <p:sldId id="351" r:id="rId14"/>
    <p:sldId id="364" r:id="rId15"/>
    <p:sldId id="352" r:id="rId16"/>
    <p:sldId id="356" r:id="rId17"/>
    <p:sldId id="353" r:id="rId18"/>
    <p:sldId id="354" r:id="rId19"/>
    <p:sldId id="355" r:id="rId20"/>
    <p:sldId id="357" r:id="rId21"/>
    <p:sldId id="358" r:id="rId22"/>
    <p:sldId id="359" r:id="rId23"/>
    <p:sldId id="360" r:id="rId24"/>
    <p:sldId id="361" r:id="rId25"/>
    <p:sldId id="362" r:id="rId26"/>
    <p:sldId id="363" r:id="rId27"/>
    <p:sldId id="365" r:id="rId28"/>
    <p:sldId id="3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5"/>
    <p:restoredTop sz="80408"/>
  </p:normalViewPr>
  <p:slideViewPr>
    <p:cSldViewPr snapToGrid="0" snapToObjects="1">
      <p:cViewPr varScale="1">
        <p:scale>
          <a:sx n="86" d="100"/>
          <a:sy n="86" d="100"/>
        </p:scale>
        <p:origin x="1240" y="200"/>
      </p:cViewPr>
      <p:guideLst/>
    </p:cSldViewPr>
  </p:slideViewPr>
  <p:notesTextViewPr>
    <p:cViewPr>
      <p:scale>
        <a:sx n="1" d="1"/>
        <a:sy n="1" d="1"/>
      </p:scale>
      <p:origin x="0" y="-2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12775-4009-5847-8B29-709529A5DE51}"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E70C8-7C00-7B49-B76E-BC39BAF78002}" type="slidenum">
              <a:rPr lang="en-US" smtClean="0"/>
              <a:t>‹#›</a:t>
            </a:fld>
            <a:endParaRPr lang="en-US"/>
          </a:p>
        </p:txBody>
      </p:sp>
    </p:spTree>
    <p:extLst>
      <p:ext uri="{BB962C8B-B14F-4D97-AF65-F5344CB8AC3E}">
        <p14:creationId xmlns:p14="http://schemas.microsoft.com/office/powerpoint/2010/main" val="3051071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b.archive.org/web/20130128061631/http:/www.analyticalultracentrifugation.com/sedfit_help_run.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what the technique is, basic principles, and how to analyze the data  </a:t>
            </a:r>
          </a:p>
        </p:txBody>
      </p:sp>
      <p:sp>
        <p:nvSpPr>
          <p:cNvPr id="4" name="Slide Number Placeholder 3"/>
          <p:cNvSpPr>
            <a:spLocks noGrp="1"/>
          </p:cNvSpPr>
          <p:nvPr>
            <p:ph type="sldNum" sz="quarter" idx="5"/>
          </p:nvPr>
        </p:nvSpPr>
        <p:spPr/>
        <p:txBody>
          <a:bodyPr/>
          <a:lstStyle/>
          <a:p>
            <a:fld id="{872E70C8-7C00-7B49-B76E-BC39BAF78002}" type="slidenum">
              <a:rPr lang="en-US" smtClean="0"/>
              <a:t>1</a:t>
            </a:fld>
            <a:endParaRPr lang="en-US"/>
          </a:p>
        </p:txBody>
      </p:sp>
    </p:spTree>
    <p:extLst>
      <p:ext uri="{BB962C8B-B14F-4D97-AF65-F5344CB8AC3E}">
        <p14:creationId xmlns:p14="http://schemas.microsoft.com/office/powerpoint/2010/main" val="332998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the </a:t>
            </a:r>
            <a:r>
              <a:rPr lang="en-US" dirty="0" err="1"/>
              <a:t>Lamm</a:t>
            </a:r>
            <a:r>
              <a:rPr lang="en-US" dirty="0"/>
              <a:t> equation. I am not going to go over the derivation of the equation, because it is quite complex. But the two values we quantify in an SV-AUC experiment are the diffusion coefficient and the sedimentation coefficient. </a:t>
            </a:r>
          </a:p>
          <a:p>
            <a:r>
              <a:rPr lang="en-US" dirty="0"/>
              <a:t>Numerous software for analyzing AUC data have the </a:t>
            </a:r>
            <a:r>
              <a:rPr lang="en-US" dirty="0" err="1"/>
              <a:t>Lamm</a:t>
            </a:r>
            <a:r>
              <a:rPr lang="en-US" dirty="0"/>
              <a:t> equation built in.</a:t>
            </a:r>
          </a:p>
          <a:p>
            <a:pPr marL="228600" indent="-228600">
              <a:buAutoNum type="arabicPeriod"/>
            </a:pPr>
            <a:r>
              <a:rPr lang="en-US" dirty="0"/>
              <a:t>Diffusion coefficient defines the ”spread of the boundary”. The boundary region is the transition of cleared buffer and protein.  It describes the randomness or Brownian motion of the particle or protein.</a:t>
            </a:r>
          </a:p>
          <a:p>
            <a:pPr marL="228600" indent="-228600">
              <a:buAutoNum type="arabicPeriod"/>
            </a:pPr>
            <a:r>
              <a:rPr lang="en-US" dirty="0"/>
              <a:t>Sedimentation coefficient describing the rate of movement of the protein. </a:t>
            </a:r>
          </a:p>
          <a:p>
            <a:pPr marL="228600" indent="-228600">
              <a:buAutoNum type="arabicPeriod"/>
            </a:pPr>
            <a:r>
              <a:rPr lang="en-US" dirty="0"/>
              <a:t>I just want to note the importance for the equation relating both diffusion and sedimentation of the protein of interest. And once we define S and D we can further define Molecular weight.. </a:t>
            </a:r>
          </a:p>
        </p:txBody>
      </p:sp>
      <p:sp>
        <p:nvSpPr>
          <p:cNvPr id="4" name="Slide Number Placeholder 3"/>
          <p:cNvSpPr>
            <a:spLocks noGrp="1"/>
          </p:cNvSpPr>
          <p:nvPr>
            <p:ph type="sldNum" sz="quarter" idx="5"/>
          </p:nvPr>
        </p:nvSpPr>
        <p:spPr/>
        <p:txBody>
          <a:bodyPr/>
          <a:lstStyle/>
          <a:p>
            <a:fld id="{872E70C8-7C00-7B49-B76E-BC39BAF78002}" type="slidenum">
              <a:rPr lang="en-US" smtClean="0"/>
              <a:t>10</a:t>
            </a:fld>
            <a:endParaRPr lang="en-US"/>
          </a:p>
        </p:txBody>
      </p:sp>
    </p:spTree>
    <p:extLst>
      <p:ext uri="{BB962C8B-B14F-4D97-AF65-F5344CB8AC3E}">
        <p14:creationId xmlns:p14="http://schemas.microsoft.com/office/powerpoint/2010/main" val="4162133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equation to note is the Svedberg equation which relates the sedimentation coefficient and the Molar Mass.</a:t>
            </a:r>
          </a:p>
          <a:p>
            <a:r>
              <a:rPr lang="en-US" dirty="0"/>
              <a:t>The terms of the svedberg equation are…</a:t>
            </a:r>
          </a:p>
          <a:p>
            <a:endParaRPr lang="en-US" dirty="0"/>
          </a:p>
          <a:p>
            <a:r>
              <a:rPr lang="en-US" dirty="0"/>
              <a:t>The svedberg equation shows us that the sedimentation coefficient (s), is proportional to the mass. This makes sense, because a particle that’s very large is going to sediment at a faster rate.</a:t>
            </a:r>
          </a:p>
          <a:p>
            <a:endParaRPr lang="en-US" dirty="0"/>
          </a:p>
          <a:p>
            <a:r>
              <a:rPr lang="en-US" dirty="0"/>
              <a:t>The larger the protein, the larger the sedimentation coefficient will be.</a:t>
            </a:r>
          </a:p>
          <a:p>
            <a:endParaRPr lang="en-US" dirty="0"/>
          </a:p>
          <a:p>
            <a:r>
              <a:rPr lang="en-US" dirty="0"/>
              <a:t>It is also important to note that the frictional coefficient (f) is inversely proportional to the sedimentation coefficient.</a:t>
            </a:r>
          </a:p>
          <a:p>
            <a:r>
              <a:rPr lang="en-US" dirty="0"/>
              <a:t>The frictional coefficient is highly dependent of mass. It is the term we relate to the shape of the protein, and encompasses the drag the protein or macromolecule experiences in solution. </a:t>
            </a:r>
          </a:p>
          <a:p>
            <a:endParaRPr lang="en-US" dirty="0"/>
          </a:p>
          <a:p>
            <a:r>
              <a:rPr lang="en-US" dirty="0"/>
              <a:t>Further we can relate </a:t>
            </a:r>
            <a:r>
              <a:rPr lang="en-US" dirty="0" err="1"/>
              <a:t>Stoke’s</a:t>
            </a:r>
            <a:r>
              <a:rPr lang="en-US" dirty="0"/>
              <a:t> law and even </a:t>
            </a:r>
            <a:r>
              <a:rPr lang="en-US" dirty="0" err="1"/>
              <a:t>stoke’s</a:t>
            </a:r>
            <a:r>
              <a:rPr lang="en-US" dirty="0"/>
              <a:t> radius into the Svedberg equation to pull out our diffusion coefficient (D).</a:t>
            </a:r>
          </a:p>
        </p:txBody>
      </p:sp>
      <p:sp>
        <p:nvSpPr>
          <p:cNvPr id="4" name="Slide Number Placeholder 3"/>
          <p:cNvSpPr>
            <a:spLocks noGrp="1"/>
          </p:cNvSpPr>
          <p:nvPr>
            <p:ph type="sldNum" sz="quarter" idx="5"/>
          </p:nvPr>
        </p:nvSpPr>
        <p:spPr/>
        <p:txBody>
          <a:bodyPr/>
          <a:lstStyle/>
          <a:p>
            <a:fld id="{872E70C8-7C00-7B49-B76E-BC39BAF78002}" type="slidenum">
              <a:rPr lang="en-US" smtClean="0"/>
              <a:t>11</a:t>
            </a:fld>
            <a:endParaRPr lang="en-US"/>
          </a:p>
        </p:txBody>
      </p:sp>
    </p:spTree>
    <p:extLst>
      <p:ext uri="{BB962C8B-B14F-4D97-AF65-F5344CB8AC3E}">
        <p14:creationId xmlns:p14="http://schemas.microsoft.com/office/powerpoint/2010/main" val="421746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we can relate </a:t>
            </a:r>
            <a:r>
              <a:rPr lang="en-US" dirty="0" err="1"/>
              <a:t>Stoke’s</a:t>
            </a:r>
            <a:r>
              <a:rPr lang="en-US" dirty="0"/>
              <a:t> law and even </a:t>
            </a:r>
            <a:r>
              <a:rPr lang="en-US" dirty="0" err="1"/>
              <a:t>stoke’s</a:t>
            </a:r>
            <a:r>
              <a:rPr lang="en-US" dirty="0"/>
              <a:t> radius into the Svedberg equation to pull out our diffusion coefficient (D). </a:t>
            </a:r>
          </a:p>
          <a:p>
            <a:r>
              <a:rPr lang="en-US" dirty="0"/>
              <a:t>Those are the few key equations I want to note. So, Now we are going to switch gears and walk through a brief data analysis tutorial. </a:t>
            </a:r>
          </a:p>
        </p:txBody>
      </p:sp>
      <p:sp>
        <p:nvSpPr>
          <p:cNvPr id="4" name="Slide Number Placeholder 3"/>
          <p:cNvSpPr>
            <a:spLocks noGrp="1"/>
          </p:cNvSpPr>
          <p:nvPr>
            <p:ph type="sldNum" sz="quarter" idx="5"/>
          </p:nvPr>
        </p:nvSpPr>
        <p:spPr/>
        <p:txBody>
          <a:bodyPr/>
          <a:lstStyle/>
          <a:p>
            <a:fld id="{872E70C8-7C00-7B49-B76E-BC39BAF78002}" type="slidenum">
              <a:rPr lang="en-US" smtClean="0"/>
              <a:t>12</a:t>
            </a:fld>
            <a:endParaRPr lang="en-US"/>
          </a:p>
        </p:txBody>
      </p:sp>
    </p:spTree>
    <p:extLst>
      <p:ext uri="{BB962C8B-B14F-4D97-AF65-F5344CB8AC3E}">
        <p14:creationId xmlns:p14="http://schemas.microsoft.com/office/powerpoint/2010/main" val="161340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analyze the data you use two things, 1. "Way Back Machine" which just an archive of lost websites, this one being the SV-AUC data analysis tutorial. And 2. SEDFIT which is the software with the built-in equations to solve for our sedimentation coefficient and molecular weight</a:t>
            </a:r>
          </a:p>
          <a:p>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13</a:t>
            </a:fld>
            <a:endParaRPr lang="en-US"/>
          </a:p>
        </p:txBody>
      </p:sp>
    </p:spTree>
    <p:extLst>
      <p:ext uri="{BB962C8B-B14F-4D97-AF65-F5344CB8AC3E}">
        <p14:creationId xmlns:p14="http://schemas.microsoft.com/office/powerpoint/2010/main" val="138672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note there are many types of analyses, all of which have limitations and advantages. The one I use is the c(s) distribution in the SEDFIT program developed by Peter Schuck at the NIH. It is a variant of the </a:t>
            </a:r>
            <a:r>
              <a:rPr lang="en-US" dirty="0" err="1"/>
              <a:t>Lamm</a:t>
            </a:r>
            <a:r>
              <a:rPr lang="en-US" dirty="0"/>
              <a:t> distribution equation and is used to characterize homogeneity. So in today's example we are going to look at previous data I collected on 10 </a:t>
            </a:r>
            <a:r>
              <a:rPr lang="en-US" dirty="0" err="1"/>
              <a:t>uM</a:t>
            </a:r>
            <a:r>
              <a:rPr lang="en-US" dirty="0"/>
              <a:t> wtSwi6. First we load the data...  </a:t>
            </a:r>
          </a:p>
          <a:p>
            <a:endParaRPr lang="en-US" dirty="0"/>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(used data from 3/23/2022Note SE-AUC: can determine MW, oligomeric state, equilibrium assembly constants (such as association constants). It is slower, rotor speed and typically days. </a:t>
            </a:r>
          </a:p>
          <a:p>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14</a:t>
            </a:fld>
            <a:endParaRPr lang="en-US"/>
          </a:p>
        </p:txBody>
      </p:sp>
    </p:spTree>
    <p:extLst>
      <p:ext uri="{BB962C8B-B14F-4D97-AF65-F5344CB8AC3E}">
        <p14:creationId xmlns:p14="http://schemas.microsoft.com/office/powerpoint/2010/main" val="4081006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loaded data files in SEDFIT. On the Y axis we have absorbance, on the X axis we have the radius in centimeters.</a:t>
            </a:r>
          </a:p>
          <a:p>
            <a:r>
              <a:rPr lang="en-US" dirty="0"/>
              <a:t>On the bottom we have residuals. Residuals show </a:t>
            </a:r>
            <a:r>
              <a:rPr lang="en-US" sz="1200" b="0" i="0" kern="1200" dirty="0">
                <a:solidFill>
                  <a:schemeClr val="tx1"/>
                </a:solidFill>
                <a:effectLst/>
                <a:latin typeface="+mn-lt"/>
                <a:ea typeface="+mn-ea"/>
                <a:cs typeface="+mn-cs"/>
              </a:rPr>
              <a:t>deviations between data and model we are fitting the data to. As we can see here without fitting the data to any equation or modifying the parameters, the residuals are poor. You want to see this box turn grey in color. Which we will start to work on..</a:t>
            </a: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15</a:t>
            </a:fld>
            <a:endParaRPr lang="en-US"/>
          </a:p>
        </p:txBody>
      </p:sp>
    </p:spTree>
    <p:extLst>
      <p:ext uri="{BB962C8B-B14F-4D97-AF65-F5344CB8AC3E}">
        <p14:creationId xmlns:p14="http://schemas.microsoft.com/office/powerpoint/2010/main" val="3324667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need to do first is define</a:t>
            </a:r>
            <a:r>
              <a:rPr lang="en-US" sz="1200" b="0" i="0" kern="1200" dirty="0">
                <a:solidFill>
                  <a:schemeClr val="tx1"/>
                </a:solidFill>
                <a:effectLst/>
                <a:latin typeface="+mn-lt"/>
                <a:ea typeface="+mn-ea"/>
                <a:cs typeface="+mn-cs"/>
              </a:rPr>
              <a:t> the bottom, meniscus, and the outer and inner fitting limits.</a:t>
            </a:r>
            <a:endParaRPr lang="en-US" dirty="0"/>
          </a:p>
          <a:p>
            <a:r>
              <a:rPr lang="en-US" dirty="0"/>
              <a:t>meniscus, the red line, the bottom is the black line, and the outer and inner fitting limits are the green lines, so this is the region we are going to fit . </a:t>
            </a:r>
          </a:p>
        </p:txBody>
      </p:sp>
      <p:sp>
        <p:nvSpPr>
          <p:cNvPr id="4" name="Slide Number Placeholder 3"/>
          <p:cNvSpPr>
            <a:spLocks noGrp="1"/>
          </p:cNvSpPr>
          <p:nvPr>
            <p:ph type="sldNum" sz="quarter" idx="5"/>
          </p:nvPr>
        </p:nvSpPr>
        <p:spPr/>
        <p:txBody>
          <a:bodyPr/>
          <a:lstStyle/>
          <a:p>
            <a:fld id="{872E70C8-7C00-7B49-B76E-BC39BAF78002}" type="slidenum">
              <a:rPr lang="en-US" smtClean="0"/>
              <a:t>16</a:t>
            </a:fld>
            <a:endParaRPr lang="en-US"/>
          </a:p>
        </p:txBody>
      </p:sp>
    </p:spTree>
    <p:extLst>
      <p:ext uri="{BB962C8B-B14F-4D97-AF65-F5344CB8AC3E}">
        <p14:creationId xmlns:p14="http://schemas.microsoft.com/office/powerpoint/2010/main" val="182248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select our model, which is the Continuous c(s) Distribution</a:t>
            </a:r>
          </a:p>
          <a:p>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17</a:t>
            </a:fld>
            <a:endParaRPr lang="en-US"/>
          </a:p>
        </p:txBody>
      </p:sp>
    </p:spTree>
    <p:extLst>
      <p:ext uri="{BB962C8B-B14F-4D97-AF65-F5344CB8AC3E}">
        <p14:creationId xmlns:p14="http://schemas.microsoft.com/office/powerpoint/2010/main" val="582710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to define some parameters. The sedimentation coefficient minimum is 0 and s max I usually start off setting to 15 or so to encompass higher order oligomers. We also need to set the v-bar, the partial specific volume of protein and buffer density, which are fixed values for our protein, and I am using predefined values for wtSwi6.</a:t>
            </a:r>
          </a:p>
          <a:p>
            <a:r>
              <a:rPr lang="en-US" dirty="0"/>
              <a:t>After setting the parameters, we hit “run” </a:t>
            </a:r>
          </a:p>
        </p:txBody>
      </p:sp>
      <p:sp>
        <p:nvSpPr>
          <p:cNvPr id="4" name="Slide Number Placeholder 3"/>
          <p:cNvSpPr>
            <a:spLocks noGrp="1"/>
          </p:cNvSpPr>
          <p:nvPr>
            <p:ph type="sldNum" sz="quarter" idx="5"/>
          </p:nvPr>
        </p:nvSpPr>
        <p:spPr/>
        <p:txBody>
          <a:bodyPr/>
          <a:lstStyle/>
          <a:p>
            <a:fld id="{872E70C8-7C00-7B49-B76E-BC39BAF78002}" type="slidenum">
              <a:rPr lang="en-US" smtClean="0"/>
              <a:t>18</a:t>
            </a:fld>
            <a:endParaRPr lang="en-US"/>
          </a:p>
        </p:txBody>
      </p:sp>
    </p:spTree>
    <p:extLst>
      <p:ext uri="{BB962C8B-B14F-4D97-AF65-F5344CB8AC3E}">
        <p14:creationId xmlns:p14="http://schemas.microsoft.com/office/powerpoint/2010/main" val="159317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we execute the </a:t>
            </a:r>
            <a:r>
              <a:rPr lang="en-US" sz="1200" b="0" i="0" kern="1200" dirty="0">
                <a:solidFill>
                  <a:schemeClr val="tx1"/>
                </a:solidFill>
                <a:effectLst/>
                <a:latin typeface="+mn-lt"/>
                <a:ea typeface="+mn-ea"/>
                <a:cs typeface="+mn-cs"/>
                <a:hlinkClick r:id="rId3"/>
              </a:rPr>
              <a:t>Run</a:t>
            </a:r>
            <a:r>
              <a:rPr lang="en-US" sz="1200" b="0" i="0" kern="1200" dirty="0">
                <a:solidFill>
                  <a:schemeClr val="tx1"/>
                </a:solidFill>
                <a:effectLst/>
                <a:latin typeface="+mn-lt"/>
                <a:ea typeface="+mn-ea"/>
                <a:cs typeface="+mn-cs"/>
              </a:rPr>
              <a:t> command we will calculate the first coarse or raw c(s) distribution. We can now see our first indication of a protein with a sedimentation coefficient of ~4. And we can see the residuals are a bit off, so I can modify the boundaries and hit run again..</a:t>
            </a: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19</a:t>
            </a:fld>
            <a:endParaRPr lang="en-US"/>
          </a:p>
        </p:txBody>
      </p:sp>
    </p:spTree>
    <p:extLst>
      <p:ext uri="{BB962C8B-B14F-4D97-AF65-F5344CB8AC3E}">
        <p14:creationId xmlns:p14="http://schemas.microsoft.com/office/powerpoint/2010/main" val="21797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advantage of Analytical Ultracentrifugation experiments is that you gain quantitative information about the molecule or protein of interest i</a:t>
            </a:r>
            <a:r>
              <a:rPr lang="en-US" b="1" dirty="0"/>
              <a:t>n solution</a:t>
            </a:r>
            <a:r>
              <a:rPr lang="en-US" dirty="0"/>
              <a:t>. For example, using structural analysis of cryo-EM, gives structural snap shots of flash frozen proteins or macromolecules. But this is in real time, in solution</a:t>
            </a:r>
          </a:p>
          <a:p>
            <a:endParaRPr lang="en-US" dirty="0"/>
          </a:p>
          <a:p>
            <a:r>
              <a:rPr lang="en-US" dirty="0"/>
              <a:t>An example I found helpful to visualize what’s happening Is Lets say we are standing in a swimming pool. If you take your fist and you move it through the pool, it’s going to travel relatively easily. If I do the same thing with my hand extended, and apply the same force, it’s going to move more slowly because of drag or friction. And it’s no different for when we spin a protein or macromolecule in a centrifuge if you have a protein that is spherical, like a fist, or a protein that is much more elongated, and non-globular which is affected by drag, and therefore affects its sedimentation behavior. </a:t>
            </a:r>
          </a:p>
          <a:p>
            <a:r>
              <a:rPr lang="en-US" dirty="0"/>
              <a:t>Gives robust structural information in solution in real time. (Andrew </a:t>
            </a:r>
            <a:r>
              <a:rPr lang="en-US"/>
              <a:t>Herr example).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SE-AUC: can determine MW, oligomeric state, equilibrium assembly constants (such as association constants). But for today we will just focus on SV-AUC</a:t>
            </a:r>
          </a:p>
          <a:p>
            <a:endParaRPr lang="en-US" dirty="0"/>
          </a:p>
        </p:txBody>
      </p:sp>
      <p:sp>
        <p:nvSpPr>
          <p:cNvPr id="4" name="Slide Number Placeholder 3"/>
          <p:cNvSpPr>
            <a:spLocks noGrp="1"/>
          </p:cNvSpPr>
          <p:nvPr>
            <p:ph type="sldNum" sz="quarter" idx="5"/>
          </p:nvPr>
        </p:nvSpPr>
        <p:spPr/>
        <p:txBody>
          <a:bodyPr/>
          <a:lstStyle/>
          <a:p>
            <a:fld id="{CB25A5D5-B539-5045-B2F3-BB77DDDFA39E}" type="slidenum">
              <a:rPr lang="en-US" smtClean="0"/>
              <a:t>2</a:t>
            </a:fld>
            <a:endParaRPr lang="en-US"/>
          </a:p>
        </p:txBody>
      </p:sp>
    </p:spTree>
    <p:extLst>
      <p:ext uri="{BB962C8B-B14F-4D97-AF65-F5344CB8AC3E}">
        <p14:creationId xmlns:p14="http://schemas.microsoft.com/office/powerpoint/2010/main" val="2130936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see the residuals got slightly better. Next..</a:t>
            </a:r>
          </a:p>
        </p:txBody>
      </p:sp>
      <p:sp>
        <p:nvSpPr>
          <p:cNvPr id="4" name="Slide Number Placeholder 3"/>
          <p:cNvSpPr>
            <a:spLocks noGrp="1"/>
          </p:cNvSpPr>
          <p:nvPr>
            <p:ph type="sldNum" sz="quarter" idx="5"/>
          </p:nvPr>
        </p:nvSpPr>
        <p:spPr/>
        <p:txBody>
          <a:bodyPr/>
          <a:lstStyle/>
          <a:p>
            <a:fld id="{872E70C8-7C00-7B49-B76E-BC39BAF78002}" type="slidenum">
              <a:rPr lang="en-US" smtClean="0"/>
              <a:t>20</a:t>
            </a:fld>
            <a:endParaRPr lang="en-US"/>
          </a:p>
        </p:txBody>
      </p:sp>
    </p:spTree>
    <p:extLst>
      <p:ext uri="{BB962C8B-B14F-4D97-AF65-F5344CB8AC3E}">
        <p14:creationId xmlns:p14="http://schemas.microsoft.com/office/powerpoint/2010/main" val="2057496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can remove systematic noise in an unbiased way but clicking this button</a:t>
            </a:r>
          </a:p>
        </p:txBody>
      </p:sp>
      <p:sp>
        <p:nvSpPr>
          <p:cNvPr id="4" name="Slide Number Placeholder 3"/>
          <p:cNvSpPr>
            <a:spLocks noGrp="1"/>
          </p:cNvSpPr>
          <p:nvPr>
            <p:ph type="sldNum" sz="quarter" idx="5"/>
          </p:nvPr>
        </p:nvSpPr>
        <p:spPr/>
        <p:txBody>
          <a:bodyPr/>
          <a:lstStyle/>
          <a:p>
            <a:fld id="{872E70C8-7C00-7B49-B76E-BC39BAF78002}" type="slidenum">
              <a:rPr lang="en-US" smtClean="0"/>
              <a:t>21</a:t>
            </a:fld>
            <a:endParaRPr lang="en-US"/>
          </a:p>
        </p:txBody>
      </p:sp>
    </p:spTree>
    <p:extLst>
      <p:ext uri="{BB962C8B-B14F-4D97-AF65-F5344CB8AC3E}">
        <p14:creationId xmlns:p14="http://schemas.microsoft.com/office/powerpoint/2010/main" val="1129216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this fit looks already promising, it is still very coarse and must be refined in order to allow a meaningful interpretation. </a:t>
            </a: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22</a:t>
            </a:fld>
            <a:endParaRPr lang="en-US"/>
          </a:p>
        </p:txBody>
      </p:sp>
    </p:spTree>
    <p:extLst>
      <p:ext uri="{BB962C8B-B14F-4D97-AF65-F5344CB8AC3E}">
        <p14:creationId xmlns:p14="http://schemas.microsoft.com/office/powerpoint/2010/main" val="24694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Before we fit the equation, we are going to modify the parameter box,</a:t>
            </a:r>
          </a:p>
          <a:p>
            <a:r>
              <a:rPr lang="en-US" sz="1200" b="0" i="0" kern="1200" dirty="0">
                <a:solidFill>
                  <a:schemeClr val="tx1"/>
                </a:solidFill>
                <a:effectLst/>
                <a:latin typeface="+mn-lt"/>
                <a:ea typeface="+mn-ea"/>
                <a:cs typeface="+mn-cs"/>
              </a:rPr>
              <a:t>1) Improve the distribution range: we can change the s max to about 6</a:t>
            </a:r>
          </a:p>
          <a:p>
            <a:r>
              <a:rPr lang="en-US" sz="1200" b="0" i="0" kern="1200" dirty="0">
                <a:solidFill>
                  <a:schemeClr val="tx1"/>
                </a:solidFill>
                <a:effectLst/>
                <a:latin typeface="+mn-lt"/>
                <a:ea typeface="+mn-ea"/>
                <a:cs typeface="+mn-cs"/>
              </a:rPr>
              <a:t>2) Because we want to use non-linear regression for the frictional ratio, check the box next to this parameter. Do the same thing with the meniscus in order to optimize this parameter.   </a:t>
            </a:r>
          </a:p>
          <a:p>
            <a:r>
              <a:rPr lang="en-US" sz="1200" b="0" i="0" kern="1200" dirty="0">
                <a:solidFill>
                  <a:schemeClr val="tx1"/>
                </a:solidFill>
                <a:effectLst/>
                <a:latin typeface="+mn-lt"/>
                <a:ea typeface="+mn-ea"/>
                <a:cs typeface="+mn-cs"/>
              </a:rPr>
              <a:t>Next, we hit “fit”. This will start a non-linear regression of the c(s) distribution.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onlinear</a:t>
            </a:r>
            <a:r>
              <a:rPr lang="en-US" sz="1200" b="0" i="0" kern="1200" dirty="0">
                <a:solidFill>
                  <a:schemeClr val="tx1"/>
                </a:solidFill>
                <a:effectLst/>
                <a:latin typeface="+mn-lt"/>
                <a:ea typeface="+mn-ea"/>
                <a:cs typeface="+mn-cs"/>
              </a:rPr>
              <a:t> regression is </a:t>
            </a:r>
            <a:r>
              <a:rPr lang="en-US" sz="1200" b="1" i="0" kern="1200" dirty="0">
                <a:solidFill>
                  <a:schemeClr val="tx1"/>
                </a:solidFill>
                <a:effectLst/>
                <a:latin typeface="+mn-lt"/>
                <a:ea typeface="+mn-ea"/>
                <a:cs typeface="+mn-cs"/>
              </a:rPr>
              <a:t>a form of regression analysis in which data is fit to a model and then expressed as a mathematical function</a:t>
            </a:r>
            <a:r>
              <a:rPr lang="en-US" sz="1200" b="0" i="0" kern="1200" dirty="0">
                <a:solidFill>
                  <a:schemeClr val="tx1"/>
                </a:solidFill>
                <a:effectLst/>
                <a:latin typeface="+mn-lt"/>
                <a:ea typeface="+mn-ea"/>
                <a:cs typeface="+mn-cs"/>
              </a:rPr>
              <a:t>.</a:t>
            </a:r>
          </a:p>
          <a:p>
            <a:br>
              <a:rPr lang="en-US" dirty="0"/>
            </a:b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23</a:t>
            </a:fld>
            <a:endParaRPr lang="en-US"/>
          </a:p>
        </p:txBody>
      </p:sp>
    </p:spTree>
    <p:extLst>
      <p:ext uri="{BB962C8B-B14F-4D97-AF65-F5344CB8AC3E}">
        <p14:creationId xmlns:p14="http://schemas.microsoft.com/office/powerpoint/2010/main" val="5714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24</a:t>
            </a:fld>
            <a:endParaRPr lang="en-US"/>
          </a:p>
        </p:txBody>
      </p:sp>
    </p:spTree>
    <p:extLst>
      <p:ext uri="{BB962C8B-B14F-4D97-AF65-F5344CB8AC3E}">
        <p14:creationId xmlns:p14="http://schemas.microsoft.com/office/powerpoint/2010/main" val="2858625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we see our first quantified value, a Molecular weight of ~73.2 </a:t>
            </a:r>
            <a:r>
              <a:rPr lang="en-US" sz="1200" b="0" i="0" kern="1200" dirty="0" err="1">
                <a:solidFill>
                  <a:schemeClr val="tx1"/>
                </a:solidFill>
                <a:effectLst/>
                <a:latin typeface="+mn-lt"/>
                <a:ea typeface="+mn-ea"/>
                <a:cs typeface="+mn-cs"/>
              </a:rPr>
              <a:t>kDa</a:t>
            </a:r>
            <a:r>
              <a:rPr lang="en-US" sz="1200" b="0" i="0" kern="1200" dirty="0">
                <a:solidFill>
                  <a:schemeClr val="tx1"/>
                </a:solidFill>
                <a:effectLst/>
                <a:latin typeface="+mn-lt"/>
                <a:ea typeface="+mn-ea"/>
                <a:cs typeface="+mn-cs"/>
              </a:rPr>
              <a:t>, which is representative of a wtSwi6 dimer. At this point, we can integrate the distribution…</a:t>
            </a: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25</a:t>
            </a:fld>
            <a:endParaRPr lang="en-US"/>
          </a:p>
        </p:txBody>
      </p:sp>
    </p:spTree>
    <p:extLst>
      <p:ext uri="{BB962C8B-B14F-4D97-AF65-F5344CB8AC3E}">
        <p14:creationId xmlns:p14="http://schemas.microsoft.com/office/powerpoint/2010/main" val="1525497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highlighted red region is where the protein peak contributes to the raw data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a:t>
            </a:r>
            <a:r>
              <a:rPr lang="en-US" sz="1200" b="0" i="0" kern="1200" dirty="0" err="1">
                <a:solidFill>
                  <a:schemeClr val="tx1"/>
                </a:solidFill>
                <a:effectLst/>
                <a:latin typeface="+mn-lt"/>
                <a:ea typeface="+mn-ea"/>
                <a:cs typeface="+mn-cs"/>
              </a:rPr>
              <a:t>Mf</a:t>
            </a:r>
            <a:r>
              <a:rPr lang="en-US" sz="1200" b="0" i="0" kern="1200" dirty="0">
                <a:solidFill>
                  <a:schemeClr val="tx1"/>
                </a:solidFill>
                <a:effectLst/>
                <a:latin typeface="+mn-lt"/>
                <a:ea typeface="+mn-ea"/>
                <a:cs typeface="+mn-cs"/>
              </a:rPr>
              <a:t> means the molar mass taking into account the current best-fit frictional ratio f/f0. So our sedimentation coefficient for 10 </a:t>
            </a:r>
            <a:r>
              <a:rPr lang="en-US" sz="1200" b="0" i="0" kern="1200" dirty="0" err="1">
                <a:solidFill>
                  <a:schemeClr val="tx1"/>
                </a:solidFill>
                <a:effectLst/>
                <a:latin typeface="+mn-lt"/>
                <a:ea typeface="+mn-ea"/>
                <a:cs typeface="+mn-cs"/>
              </a:rPr>
              <a:t>uM</a:t>
            </a:r>
            <a:r>
              <a:rPr lang="en-US" sz="1200" b="0" i="0" kern="1200" dirty="0">
                <a:solidFill>
                  <a:schemeClr val="tx1"/>
                </a:solidFill>
                <a:effectLst/>
                <a:latin typeface="+mn-lt"/>
                <a:ea typeface="+mn-ea"/>
                <a:cs typeface="+mn-cs"/>
              </a:rPr>
              <a:t> wtSwi6 is 3.5S and the MW is 73.2 </a:t>
            </a:r>
            <a:r>
              <a:rPr lang="en-US" sz="1200" b="0" i="0" kern="1200" dirty="0" err="1">
                <a:solidFill>
                  <a:schemeClr val="tx1"/>
                </a:solidFill>
                <a:effectLst/>
                <a:latin typeface="+mn-lt"/>
                <a:ea typeface="+mn-ea"/>
                <a:cs typeface="+mn-cs"/>
              </a:rPr>
              <a:t>kDa</a:t>
            </a:r>
            <a:r>
              <a:rPr lang="en-US" sz="1200" b="0" i="0" kern="1200" dirty="0">
                <a:solidFill>
                  <a:schemeClr val="tx1"/>
                </a:solidFill>
                <a:effectLst/>
                <a:latin typeface="+mn-lt"/>
                <a:ea typeface="+mn-ea"/>
                <a:cs typeface="+mn-cs"/>
              </a:rPr>
              <a:t>. And this is the conclusion of the data analysis thus far. Where I am at with this technique is now running cleaved his tag </a:t>
            </a:r>
            <a:r>
              <a:rPr lang="en-US" sz="1200" b="0" i="0" kern="1200" dirty="0" err="1">
                <a:solidFill>
                  <a:schemeClr val="tx1"/>
                </a:solidFill>
                <a:effectLst/>
                <a:latin typeface="+mn-lt"/>
                <a:ea typeface="+mn-ea"/>
                <a:cs typeface="+mn-cs"/>
              </a:rPr>
              <a:t>wt</a:t>
            </a:r>
            <a:r>
              <a:rPr lang="en-US" sz="1200" b="0" i="0" kern="1200" dirty="0">
                <a:solidFill>
                  <a:schemeClr val="tx1"/>
                </a:solidFill>
                <a:effectLst/>
                <a:latin typeface="+mn-lt"/>
                <a:ea typeface="+mn-ea"/>
                <a:cs typeface="+mn-cs"/>
              </a:rPr>
              <a:t> Swi6 and </a:t>
            </a:r>
            <a:r>
              <a:rPr lang="en-US" sz="1200" b="0" i="0" kern="1200" dirty="0" err="1">
                <a:solidFill>
                  <a:schemeClr val="tx1"/>
                </a:solidFill>
                <a:effectLst/>
                <a:latin typeface="+mn-lt"/>
                <a:ea typeface="+mn-ea"/>
                <a:cs typeface="+mn-cs"/>
              </a:rPr>
              <a:t>phos</a:t>
            </a:r>
            <a:r>
              <a:rPr lang="en-US" sz="1200" b="0" i="0" kern="1200" dirty="0">
                <a:solidFill>
                  <a:schemeClr val="tx1"/>
                </a:solidFill>
                <a:effectLst/>
                <a:latin typeface="+mn-lt"/>
                <a:ea typeface="+mn-ea"/>
                <a:cs typeface="+mn-cs"/>
              </a:rPr>
              <a:t> Swi6 SV-AUC experiments to see if phosphorylation changes the way we know Swi6 sediments and forms higher order oligomers. </a:t>
            </a:r>
            <a:br>
              <a:rPr lang="en-US" dirty="0"/>
            </a:b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26</a:t>
            </a:fld>
            <a:endParaRPr lang="en-US"/>
          </a:p>
        </p:txBody>
      </p:sp>
    </p:spTree>
    <p:extLst>
      <p:ext uri="{BB962C8B-B14F-4D97-AF65-F5344CB8AC3E}">
        <p14:creationId xmlns:p14="http://schemas.microsoft.com/office/powerpoint/2010/main" val="1005168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take </a:t>
            </a:r>
            <a:r>
              <a:rPr lang="en-US" dirty="0" err="1"/>
              <a:t>aways</a:t>
            </a:r>
            <a:r>
              <a:rPr lang="en-US" dirty="0"/>
              <a:t> for today are</a:t>
            </a:r>
          </a:p>
        </p:txBody>
      </p:sp>
      <p:sp>
        <p:nvSpPr>
          <p:cNvPr id="4" name="Slide Number Placeholder 3"/>
          <p:cNvSpPr>
            <a:spLocks noGrp="1"/>
          </p:cNvSpPr>
          <p:nvPr>
            <p:ph type="sldNum" sz="quarter" idx="5"/>
          </p:nvPr>
        </p:nvSpPr>
        <p:spPr/>
        <p:txBody>
          <a:bodyPr/>
          <a:lstStyle/>
          <a:p>
            <a:fld id="{872E70C8-7C00-7B49-B76E-BC39BAF78002}" type="slidenum">
              <a:rPr lang="en-US" smtClean="0"/>
              <a:t>27</a:t>
            </a:fld>
            <a:endParaRPr lang="en-US"/>
          </a:p>
        </p:txBody>
      </p:sp>
    </p:spTree>
    <p:extLst>
      <p:ext uri="{BB962C8B-B14F-4D97-AF65-F5344CB8AC3E}">
        <p14:creationId xmlns:p14="http://schemas.microsoft.com/office/powerpoint/2010/main" val="173122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a more current example of the power </a:t>
            </a:r>
            <a:r>
              <a:rPr lang="en-US" sz="1200" b="0" i="0" kern="1200" dirty="0" err="1">
                <a:solidFill>
                  <a:schemeClr val="tx1"/>
                </a:solidFill>
                <a:effectLst/>
                <a:latin typeface="+mn-lt"/>
                <a:ea typeface="+mn-ea"/>
                <a:cs typeface="+mn-cs"/>
              </a:rPr>
              <a:t>sv-auc</a:t>
            </a:r>
            <a:r>
              <a:rPr lang="en-US" sz="1200" b="0" i="0" kern="1200" dirty="0">
                <a:solidFill>
                  <a:schemeClr val="tx1"/>
                </a:solidFill>
                <a:effectLst/>
                <a:latin typeface="+mn-lt"/>
                <a:ea typeface="+mn-ea"/>
                <a:cs typeface="+mn-cs"/>
              </a:rPr>
              <a:t> is a paper that helped lay the foundation of my project..</a:t>
            </a:r>
          </a:p>
        </p:txBody>
      </p:sp>
      <p:sp>
        <p:nvSpPr>
          <p:cNvPr id="4" name="Slide Number Placeholder 3"/>
          <p:cNvSpPr>
            <a:spLocks noGrp="1"/>
          </p:cNvSpPr>
          <p:nvPr>
            <p:ph type="sldNum" sz="quarter" idx="5"/>
          </p:nvPr>
        </p:nvSpPr>
        <p:spPr/>
        <p:txBody>
          <a:bodyPr/>
          <a:lstStyle/>
          <a:p>
            <a:fld id="{872E70C8-7C00-7B49-B76E-BC39BAF78002}" type="slidenum">
              <a:rPr lang="en-US" smtClean="0"/>
              <a:t>3</a:t>
            </a:fld>
            <a:endParaRPr lang="en-US"/>
          </a:p>
        </p:txBody>
      </p:sp>
    </p:spTree>
    <p:extLst>
      <p:ext uri="{BB962C8B-B14F-4D97-AF65-F5344CB8AC3E}">
        <p14:creationId xmlns:p14="http://schemas.microsoft.com/office/powerpoint/2010/main" val="156003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in 2013…</a:t>
            </a:r>
          </a:p>
        </p:txBody>
      </p:sp>
      <p:sp>
        <p:nvSpPr>
          <p:cNvPr id="4" name="Slide Number Placeholder 3"/>
          <p:cNvSpPr>
            <a:spLocks noGrp="1"/>
          </p:cNvSpPr>
          <p:nvPr>
            <p:ph type="sldNum" sz="quarter" idx="5"/>
          </p:nvPr>
        </p:nvSpPr>
        <p:spPr/>
        <p:txBody>
          <a:bodyPr/>
          <a:lstStyle/>
          <a:p>
            <a:fld id="{872E70C8-7C00-7B49-B76E-BC39BAF78002}" type="slidenum">
              <a:rPr lang="en-US" smtClean="0"/>
              <a:t>4</a:t>
            </a:fld>
            <a:endParaRPr lang="en-US"/>
          </a:p>
        </p:txBody>
      </p:sp>
    </p:spTree>
    <p:extLst>
      <p:ext uri="{BB962C8B-B14F-4D97-AF65-F5344CB8AC3E}">
        <p14:creationId xmlns:p14="http://schemas.microsoft.com/office/powerpoint/2010/main" val="35041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in 2013 Daniele also used SV-AUC among other techniques to probe how does Swi6 Self associate? And that is through three binding modes.</a:t>
            </a:r>
          </a:p>
        </p:txBody>
      </p:sp>
      <p:sp>
        <p:nvSpPr>
          <p:cNvPr id="4" name="Slide Number Placeholder 3"/>
          <p:cNvSpPr>
            <a:spLocks noGrp="1"/>
          </p:cNvSpPr>
          <p:nvPr>
            <p:ph type="sldNum" sz="quarter" idx="5"/>
          </p:nvPr>
        </p:nvSpPr>
        <p:spPr/>
        <p:txBody>
          <a:bodyPr/>
          <a:lstStyle/>
          <a:p>
            <a:fld id="{872E70C8-7C00-7B49-B76E-BC39BAF78002}" type="slidenum">
              <a:rPr lang="en-US" smtClean="0"/>
              <a:t>5</a:t>
            </a:fld>
            <a:endParaRPr lang="en-US"/>
          </a:p>
        </p:txBody>
      </p:sp>
    </p:spTree>
    <p:extLst>
      <p:ext uri="{BB962C8B-B14F-4D97-AF65-F5344CB8AC3E}">
        <p14:creationId xmlns:p14="http://schemas.microsoft.com/office/powerpoint/2010/main" val="170146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Xenon flash lamp light source and the set up is out typical UV-vis spectrophotometer. </a:t>
            </a:r>
          </a:p>
          <a:p>
            <a:r>
              <a:rPr lang="en-US" dirty="0"/>
              <a:t>The light bounces off the Diffraction grating, which selects the wavelength, the light shines through the sample to the imaging system, and finally hits the photomultiplier tube which amplifies the detected signal.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use beer’s law to make sure we are using a protein concentration that is between about OD .1 and 1</a:t>
            </a:r>
          </a:p>
          <a:p>
            <a:r>
              <a:rPr lang="en-US" dirty="0"/>
              <a:t>Can detect up to three wavelengths so usually 280, 250, and 230 for proteins</a:t>
            </a:r>
          </a:p>
          <a:p>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6</a:t>
            </a:fld>
            <a:endParaRPr lang="en-US"/>
          </a:p>
        </p:txBody>
      </p:sp>
    </p:spTree>
    <p:extLst>
      <p:ext uri="{BB962C8B-B14F-4D97-AF65-F5344CB8AC3E}">
        <p14:creationId xmlns:p14="http://schemas.microsoft.com/office/powerpoint/2010/main" val="124215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So here on the left I am showing you all of the sample cell components. They comprise 3 key parts. The top and bottom window and the centerpiece that are placed in the cell housing. After all of these components are placed in the cell housing, you apply a force called torque to tighten and seal these pieces together. And you actually load the protein and buffer blank into the centerpiece in these two holes, which are sealed with screws.</a:t>
            </a:r>
          </a:p>
          <a:p>
            <a:pPr marL="685800" lvl="1" indent="-228600">
              <a:buAutoNum type="arabicPeriod"/>
            </a:pP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7</a:t>
            </a:fld>
            <a:endParaRPr lang="en-US"/>
          </a:p>
        </p:txBody>
      </p:sp>
    </p:spTree>
    <p:extLst>
      <p:ext uri="{BB962C8B-B14F-4D97-AF65-F5344CB8AC3E}">
        <p14:creationId xmlns:p14="http://schemas.microsoft.com/office/powerpoint/2010/main" val="403203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 want to note that the sample cells are not rectangular like we may be used to seeing. Instead, they are sector shaped. </a:t>
            </a:r>
          </a:p>
          <a:p>
            <a:pPr marL="228600" indent="-228600">
              <a:buAutoNum type="arabicPeriod"/>
            </a:pPr>
            <a:r>
              <a:rPr lang="en-US" dirty="0"/>
              <a:t>In an SV-AUC experiment, we’re looking at the rate of the molecule moving in solution.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centripetal force is acting on the protein radially. Meaning from the center of the rotor outward. So, the sector shape is actually aligned with the centripetal field.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It also prevents convection. </a:t>
            </a:r>
            <a:r>
              <a:rPr lang="en-US" dirty="0"/>
              <a:t>If molecules were pushed by the centripetal force toward the lateral walls of the cell, they could concentrate there to such a degree that they would form a solution whose density exceeded that of the surrounding.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I want to note that there are three forces acting on the molecules. Centripetal force in the same direction of sedimentation, which are counteracted by the Buoyant force and frictional force. And these will come up again in equations we will discuss in a bit.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we’ve gone over instrumentation, lets go over example data</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For people’s future reference: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molecules were pushed by this force toward the lateral walls of the cell, they could concentrate there to such a degree that they would form a solution whose density exceeded that of the surrounding medium. In this case the molecules that accumulated near the lateral walls could then move to the bottom of the cell (by convection) at rates much faster than would a single, isolated molecule in the bulk solution. We would then not be observing the sedimentation of individual molecules in the bulk solution, which is what we want to study, and the s-values determined would be useless for molecular-weight determination.</a:t>
            </a:r>
          </a:p>
          <a:p>
            <a:pPr marL="1600200" marR="0" lvl="3"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www.mcgill.ca</a:t>
            </a:r>
            <a:r>
              <a:rPr lang="en-US" sz="1200" kern="1200" dirty="0">
                <a:solidFill>
                  <a:schemeClr val="tx1"/>
                </a:solidFill>
                <a:effectLst/>
                <a:latin typeface="+mn-lt"/>
                <a:ea typeface="+mn-ea"/>
                <a:cs typeface="+mn-cs"/>
              </a:rPr>
              <a:t>/biochemistry/files/biochemistry/404_silvius_15.pdf</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lvl="1" indent="-228600">
              <a:buAutoNum type="arabicPeriod"/>
            </a:pPr>
            <a:endParaRPr lang="en-US" dirty="0"/>
          </a:p>
        </p:txBody>
      </p:sp>
      <p:sp>
        <p:nvSpPr>
          <p:cNvPr id="4" name="Slide Number Placeholder 3"/>
          <p:cNvSpPr>
            <a:spLocks noGrp="1"/>
          </p:cNvSpPr>
          <p:nvPr>
            <p:ph type="sldNum" sz="quarter" idx="5"/>
          </p:nvPr>
        </p:nvSpPr>
        <p:spPr/>
        <p:txBody>
          <a:bodyPr/>
          <a:lstStyle/>
          <a:p>
            <a:fld id="{872E70C8-7C00-7B49-B76E-BC39BAF78002}" type="slidenum">
              <a:rPr lang="en-US" smtClean="0"/>
              <a:t>8</a:t>
            </a:fld>
            <a:endParaRPr lang="en-US"/>
          </a:p>
        </p:txBody>
      </p:sp>
    </p:spTree>
    <p:extLst>
      <p:ext uri="{BB962C8B-B14F-4D97-AF65-F5344CB8AC3E}">
        <p14:creationId xmlns:p14="http://schemas.microsoft.com/office/powerpoint/2010/main" val="355137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axes for SV-AUC data are absorbance on the y axis and radius on the x 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observe on the curve are some artifacts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first optical artifact are the Solvent Meniscus and sample meniscus from the top of the samples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second optical artifact is the protein crashed into the back of the cell and that’s where you see this spike from the bottom of the cell, and it’s called “clearing the meniscus”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 the center of the wavelength scan we see a plateau, which over time will get lower and lower. As the protein moves outward, its going into a wider and wider region of the sector, so it appears like a dilution effect.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On the right I’ll play a video of what the data looks like as wavelength scans are generated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now we are going to review a few important equations which encompasses these terms</a:t>
            </a:r>
          </a:p>
        </p:txBody>
      </p:sp>
      <p:sp>
        <p:nvSpPr>
          <p:cNvPr id="4" name="Slide Number Placeholder 3"/>
          <p:cNvSpPr>
            <a:spLocks noGrp="1"/>
          </p:cNvSpPr>
          <p:nvPr>
            <p:ph type="sldNum" sz="quarter" idx="5"/>
          </p:nvPr>
        </p:nvSpPr>
        <p:spPr/>
        <p:txBody>
          <a:bodyPr/>
          <a:lstStyle/>
          <a:p>
            <a:fld id="{872E70C8-7C00-7B49-B76E-BC39BAF78002}" type="slidenum">
              <a:rPr lang="en-US" smtClean="0"/>
              <a:t>9</a:t>
            </a:fld>
            <a:endParaRPr lang="en-US"/>
          </a:p>
        </p:txBody>
      </p:sp>
    </p:spTree>
    <p:extLst>
      <p:ext uri="{BB962C8B-B14F-4D97-AF65-F5344CB8AC3E}">
        <p14:creationId xmlns:p14="http://schemas.microsoft.com/office/powerpoint/2010/main" val="347051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9F88-5262-6F41-A922-647C9624F4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2A9BF-D505-1446-8149-3853FFBC24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8AAF3-4724-E547-8DDF-3224DCF14E50}"/>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C92CF386-AF4A-764C-9266-CA3CA821F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8227D-5FFA-BC4A-B8D5-46A7D36E07F4}"/>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424553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964D-1C25-F148-84E7-3E64B90EE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6431E-C361-FE43-8F44-A6D5EF9FB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7C59E-3CD7-584A-84BF-A74C17FD2FE4}"/>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E90AB52F-D2E0-2D4D-B5D5-2B68F3A6C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ED5C3-D00F-DC48-BF70-CDE1EFDF0BCC}"/>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34078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22E5A-E772-ED40-85B4-EEF4F66724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2C6997-37A9-974C-9DD5-2365833593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406C0-1408-1048-B334-999145913A78}"/>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9716E2CF-F88E-9D49-94C7-1A4625754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E873A-4205-3C4D-9114-A6B6E6C4E33B}"/>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404411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02AE-4E35-4744-A73E-A4A084EA4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5FE52-E6B6-694D-849B-5B31E8D499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423D0-E4E1-C448-9D14-8488F628F4EF}"/>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EFAF3FC1-4A6A-4A4E-9776-D33F3D7F8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5155E-3010-FC4B-89B8-B1C94F729980}"/>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339068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B9B4-78A4-0A4B-AC50-00CE9A3E37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8F42DB-44B8-6744-AB79-17FB39A2B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55C926-CDBE-554B-92ED-FF8ADF898937}"/>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8835E227-E7F4-4049-9AE6-07A3B9585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EE2A-D7F0-5F45-A7BE-990BCF9B278C}"/>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112161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DEB2-BFF5-C64B-BD1D-754B52A1C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BBD1A-B910-BF43-94AD-12F56413B7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E27C2-2F0B-B845-AFBC-486840676F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7DE660-277F-4645-A218-75F60306C977}"/>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6" name="Footer Placeholder 5">
            <a:extLst>
              <a:ext uri="{FF2B5EF4-FFF2-40B4-BE49-F238E27FC236}">
                <a16:creationId xmlns:a16="http://schemas.microsoft.com/office/drawing/2014/main" id="{99B37C9E-CF63-E54A-8DAD-D21DD214B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1E128-8B12-8C44-8B52-DA5FBB926898}"/>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184205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EC15-30C1-B84E-8037-BD571A8425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00FCD5-FA8D-A146-9559-A1AC9AD57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08016-7F79-4444-84E7-3FE06A6D5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453152-14EB-C143-BC8C-32803A367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D5F94F-B7B5-6B44-81CE-B7CE60B4B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A5122-E5C7-E84D-A08F-F0E6594C2DBE}"/>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8" name="Footer Placeholder 7">
            <a:extLst>
              <a:ext uri="{FF2B5EF4-FFF2-40B4-BE49-F238E27FC236}">
                <a16:creationId xmlns:a16="http://schemas.microsoft.com/office/drawing/2014/main" id="{6E1ACD5C-D169-4445-A636-7EC43A68DD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1BC106-0F5A-DC49-BB94-BDB6BE68636D}"/>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417364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10CBC-EC1C-2F4D-A70C-AD4CF3A9F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3E59D1-F3F7-9741-873D-4D78994EB28C}"/>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4" name="Footer Placeholder 3">
            <a:extLst>
              <a:ext uri="{FF2B5EF4-FFF2-40B4-BE49-F238E27FC236}">
                <a16:creationId xmlns:a16="http://schemas.microsoft.com/office/drawing/2014/main" id="{22D5BCB5-3A5D-B442-8263-4D01D80608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E81905-E4BE-A141-B22F-758FA2D64382}"/>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209322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B47DF-2B5E-B946-8FE1-AEE91B66C3EE}"/>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3" name="Footer Placeholder 2">
            <a:extLst>
              <a:ext uri="{FF2B5EF4-FFF2-40B4-BE49-F238E27FC236}">
                <a16:creationId xmlns:a16="http://schemas.microsoft.com/office/drawing/2014/main" id="{03D19113-0B09-4D42-A21A-8A3F20EFA5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26746E-F5DF-A843-9C02-6CE8CC31195B}"/>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66456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F9B3-74C5-C740-A04B-AB410BADD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38981-FADC-8A40-AB44-0C5EA5F92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3BD12F-EA10-5948-8382-47A0FC88C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8EB0C-FE42-114C-A70C-E34C48F6C911}"/>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6" name="Footer Placeholder 5">
            <a:extLst>
              <a:ext uri="{FF2B5EF4-FFF2-40B4-BE49-F238E27FC236}">
                <a16:creationId xmlns:a16="http://schemas.microsoft.com/office/drawing/2014/main" id="{6356365F-E355-A349-B8DC-CEB5DE47E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8C7FC-B934-A341-94B6-8D7BE5824544}"/>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90138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ED52-38E4-8B44-B161-3BC5337CA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F03AB9-B35E-1B4E-AC62-0342CDF6E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B09F6E-19D5-1042-AFD8-BB880723C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68576-2572-D546-9F58-CD058F156091}"/>
              </a:ext>
            </a:extLst>
          </p:cNvPr>
          <p:cNvSpPr>
            <a:spLocks noGrp="1"/>
          </p:cNvSpPr>
          <p:nvPr>
            <p:ph type="dt" sz="half" idx="10"/>
          </p:nvPr>
        </p:nvSpPr>
        <p:spPr/>
        <p:txBody>
          <a:bodyPr/>
          <a:lstStyle/>
          <a:p>
            <a:fld id="{F83105C3-4301-4748-8419-2C259E2D3240}" type="datetimeFigureOut">
              <a:rPr lang="en-US" smtClean="0"/>
              <a:t>2/22/23</a:t>
            </a:fld>
            <a:endParaRPr lang="en-US"/>
          </a:p>
        </p:txBody>
      </p:sp>
      <p:sp>
        <p:nvSpPr>
          <p:cNvPr id="6" name="Footer Placeholder 5">
            <a:extLst>
              <a:ext uri="{FF2B5EF4-FFF2-40B4-BE49-F238E27FC236}">
                <a16:creationId xmlns:a16="http://schemas.microsoft.com/office/drawing/2014/main" id="{04320B4B-B395-EE4C-8EC3-A504075B0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669E8-5E05-F24D-91DB-99547F80F1A9}"/>
              </a:ext>
            </a:extLst>
          </p:cNvPr>
          <p:cNvSpPr>
            <a:spLocks noGrp="1"/>
          </p:cNvSpPr>
          <p:nvPr>
            <p:ph type="sldNum" sz="quarter" idx="12"/>
          </p:nvPr>
        </p:nvSpPr>
        <p:spPr/>
        <p:txBody>
          <a:bodyPr/>
          <a:lstStyle/>
          <a:p>
            <a:fld id="{4717C12A-2513-E54E-B28F-3D6DFBBBDDDA}" type="slidenum">
              <a:rPr lang="en-US" smtClean="0"/>
              <a:t>‹#›</a:t>
            </a:fld>
            <a:endParaRPr lang="en-US"/>
          </a:p>
        </p:txBody>
      </p:sp>
    </p:spTree>
    <p:extLst>
      <p:ext uri="{BB962C8B-B14F-4D97-AF65-F5344CB8AC3E}">
        <p14:creationId xmlns:p14="http://schemas.microsoft.com/office/powerpoint/2010/main" val="427347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3C0C-B07A-964F-876D-F099F854E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9A57A-E041-BC44-869A-E7D11665D4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E435-FFD8-6540-8669-F62E3C1C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105C3-4301-4748-8419-2C259E2D3240}" type="datetimeFigureOut">
              <a:rPr lang="en-US" smtClean="0"/>
              <a:t>2/22/23</a:t>
            </a:fld>
            <a:endParaRPr lang="en-US"/>
          </a:p>
        </p:txBody>
      </p:sp>
      <p:sp>
        <p:nvSpPr>
          <p:cNvPr id="5" name="Footer Placeholder 4">
            <a:extLst>
              <a:ext uri="{FF2B5EF4-FFF2-40B4-BE49-F238E27FC236}">
                <a16:creationId xmlns:a16="http://schemas.microsoft.com/office/drawing/2014/main" id="{4FC4ECEB-539F-084A-8AA5-5C3E06A20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6FE58-533E-2641-968D-9237FD91F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7C12A-2513-E54E-B28F-3D6DFBBBDDDA}" type="slidenum">
              <a:rPr lang="en-US" smtClean="0"/>
              <a:t>‹#›</a:t>
            </a:fld>
            <a:endParaRPr lang="en-US"/>
          </a:p>
        </p:txBody>
      </p:sp>
    </p:spTree>
    <p:extLst>
      <p:ext uri="{BB962C8B-B14F-4D97-AF65-F5344CB8AC3E}">
        <p14:creationId xmlns:p14="http://schemas.microsoft.com/office/powerpoint/2010/main" val="2832509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Kw72fyaiQsw&amp;t=609s" TargetMode="External"/><Relationship Id="rId13" Type="http://schemas.openxmlformats.org/officeDocument/2006/relationships/hyperlink" Target="https://www.beckman.com/resources/techniques-and-methods/spinsights/issue-4" TargetMode="External"/><Relationship Id="rId18" Type="http://schemas.openxmlformats.org/officeDocument/2006/relationships/hyperlink" Target="https://spinanalytical.com/pdf/AUC-Cell-Assembly-Instructions.pdf" TargetMode="External"/><Relationship Id="rId3" Type="http://schemas.openxmlformats.org/officeDocument/2006/relationships/hyperlink" Target="https://www.bif.mit.edu/auc" TargetMode="External"/><Relationship Id="rId21" Type="http://schemas.openxmlformats.org/officeDocument/2006/relationships/image" Target="../media/image37.png"/><Relationship Id="rId7" Type="http://schemas.openxmlformats.org/officeDocument/2006/relationships/hyperlink" Target="https://www.youtube.com/watch?v=8GiTLdSwl7M&amp;t=2101s" TargetMode="External"/><Relationship Id="rId12" Type="http://schemas.openxmlformats.org/officeDocument/2006/relationships/hyperlink" Target="https://youtu.be/AA0w5Wc9r2o" TargetMode="External"/><Relationship Id="rId17" Type="http://schemas.openxmlformats.org/officeDocument/2006/relationships/hyperlink" Target="https://en.wikipedia.org/wiki/Sedimentation_coefficient" TargetMode="External"/><Relationship Id="rId2" Type="http://schemas.openxmlformats.org/officeDocument/2006/relationships/hyperlink" Target="https://www.beckman.com/support/faq/product/major-components-analytical-sample-cell" TargetMode="External"/><Relationship Id="rId16" Type="http://schemas.openxmlformats.org/officeDocument/2006/relationships/hyperlink" Target="https://en.wikipedia.org/wiki/Theodor_Svedberg" TargetMode="External"/><Relationship Id="rId20"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s://doi.org/10.1016%2FS0091-679X(07)84006-4" TargetMode="External"/><Relationship Id="rId11" Type="http://schemas.openxmlformats.org/officeDocument/2006/relationships/hyperlink" Target="https://doi.org/10.1016%2Fj.ymeth.2010.12.029" TargetMode="External"/><Relationship Id="rId5" Type="http://schemas.openxmlformats.org/officeDocument/2006/relationships/hyperlink" Target="https://www.youtube.com/watch?v=A9wmCsMiy70" TargetMode="External"/><Relationship Id="rId15" Type="http://schemas.openxmlformats.org/officeDocument/2006/relationships/hyperlink" Target="https://doi.org/10.1016/bs.mie.2015.04.004" TargetMode="External"/><Relationship Id="rId10" Type="http://schemas.openxmlformats.org/officeDocument/2006/relationships/hyperlink" Target="https://www.mcgill.ca/biochemistry/files/biochemistry/404_silvius_15.pdf" TargetMode="External"/><Relationship Id="rId19" Type="http://schemas.openxmlformats.org/officeDocument/2006/relationships/image" Target="../media/image35.jpeg"/><Relationship Id="rId4" Type="http://schemas.openxmlformats.org/officeDocument/2006/relationships/hyperlink" Target="https://d-nb.info/981712878/34" TargetMode="External"/><Relationship Id="rId9" Type="http://schemas.openxmlformats.org/officeDocument/2006/relationships/hyperlink" Target="https://en.wikipedia.org/wiki/Analytical_ultracentrifugation#History" TargetMode="External"/><Relationship Id="rId14" Type="http://schemas.openxmlformats.org/officeDocument/2006/relationships/hyperlink" Target="https://doi.org/10.4065/72.9.8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65E3-3E14-304F-9184-94BCAF356F65}"/>
              </a:ext>
            </a:extLst>
          </p:cNvPr>
          <p:cNvSpPr>
            <a:spLocks noGrp="1"/>
          </p:cNvSpPr>
          <p:nvPr>
            <p:ph type="ctrTitle"/>
          </p:nvPr>
        </p:nvSpPr>
        <p:spPr>
          <a:xfrm>
            <a:off x="1524000" y="1038512"/>
            <a:ext cx="9144000" cy="1485840"/>
          </a:xfrm>
        </p:spPr>
        <p:txBody>
          <a:bodyPr>
            <a:normAutofit fontScale="90000"/>
          </a:bodyPr>
          <a:lstStyle/>
          <a:p>
            <a:r>
              <a:rPr lang="en-US" u="sng" dirty="0"/>
              <a:t>S</a:t>
            </a:r>
            <a:r>
              <a:rPr lang="en-US" dirty="0"/>
              <a:t>edimentation </a:t>
            </a:r>
            <a:r>
              <a:rPr lang="en-US" u="sng" dirty="0"/>
              <a:t>V</a:t>
            </a:r>
            <a:r>
              <a:rPr lang="en-US" dirty="0"/>
              <a:t>elocity- </a:t>
            </a:r>
            <a:r>
              <a:rPr lang="en-US" u="sng" dirty="0"/>
              <a:t>A</a:t>
            </a:r>
            <a:r>
              <a:rPr lang="en-US" dirty="0"/>
              <a:t>nalytical </a:t>
            </a:r>
            <a:r>
              <a:rPr lang="en-US" u="sng" dirty="0"/>
              <a:t>U</a:t>
            </a:r>
            <a:r>
              <a:rPr lang="en-US" dirty="0"/>
              <a:t>ltra</a:t>
            </a:r>
            <a:r>
              <a:rPr lang="en-US" u="sng" dirty="0"/>
              <a:t>c</a:t>
            </a:r>
            <a:r>
              <a:rPr lang="en-US" dirty="0"/>
              <a:t>entrifugation</a:t>
            </a:r>
          </a:p>
        </p:txBody>
      </p:sp>
      <p:sp>
        <p:nvSpPr>
          <p:cNvPr id="5" name="Subtitle 2">
            <a:extLst>
              <a:ext uri="{FF2B5EF4-FFF2-40B4-BE49-F238E27FC236}">
                <a16:creationId xmlns:a16="http://schemas.microsoft.com/office/drawing/2014/main" id="{A59C3EB0-9019-C745-B5C9-5D03A2B6AE3B}"/>
              </a:ext>
            </a:extLst>
          </p:cNvPr>
          <p:cNvSpPr txBox="1">
            <a:spLocks/>
          </p:cNvSpPr>
          <p:nvPr/>
        </p:nvSpPr>
        <p:spPr>
          <a:xfrm>
            <a:off x="1524000" y="386329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Dana Kennedy</a:t>
            </a:r>
          </a:p>
          <a:p>
            <a:r>
              <a:rPr lang="en-US" dirty="0"/>
              <a:t>Al-</a:t>
            </a:r>
            <a:r>
              <a:rPr lang="en-US" dirty="0" err="1"/>
              <a:t>Sady</a:t>
            </a:r>
            <a:r>
              <a:rPr lang="en-US" dirty="0"/>
              <a:t> Lab Workshop</a:t>
            </a:r>
          </a:p>
          <a:p>
            <a:r>
              <a:rPr lang="en-US" dirty="0"/>
              <a:t>August 18, 2022</a:t>
            </a:r>
          </a:p>
        </p:txBody>
      </p:sp>
      <p:pic>
        <p:nvPicPr>
          <p:cNvPr id="6" name="Picture 2" descr="Traditional Roundabout | Play Quip">
            <a:extLst>
              <a:ext uri="{FF2B5EF4-FFF2-40B4-BE49-F238E27FC236}">
                <a16:creationId xmlns:a16="http://schemas.microsoft.com/office/drawing/2014/main" id="{9293E307-957A-0A4A-B56D-59D4388F9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54" y="3874559"/>
            <a:ext cx="3603812" cy="2702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lytical Ultracentrifuge Rotors">
            <a:extLst>
              <a:ext uri="{FF2B5EF4-FFF2-40B4-BE49-F238E27FC236}">
                <a16:creationId xmlns:a16="http://schemas.microsoft.com/office/drawing/2014/main" id="{2AF646DB-B4F7-2C4B-8E56-607BAB627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3036" y="3874559"/>
            <a:ext cx="2702859" cy="270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048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8F72-813D-F348-B5D2-0F1E8E8A7FAA}"/>
              </a:ext>
            </a:extLst>
          </p:cNvPr>
          <p:cNvSpPr>
            <a:spLocks noGrp="1"/>
          </p:cNvSpPr>
          <p:nvPr>
            <p:ph type="title"/>
          </p:nvPr>
        </p:nvSpPr>
        <p:spPr/>
        <p:txBody>
          <a:bodyPr/>
          <a:lstStyle/>
          <a:p>
            <a:r>
              <a:rPr lang="en-US" dirty="0"/>
              <a:t>The </a:t>
            </a:r>
            <a:r>
              <a:rPr lang="en-US" dirty="0" err="1"/>
              <a:t>Lamm</a:t>
            </a:r>
            <a:r>
              <a:rPr lang="en-US" dirty="0"/>
              <a:t> equation </a:t>
            </a:r>
          </a:p>
        </p:txBody>
      </p:sp>
      <p:pic>
        <p:nvPicPr>
          <p:cNvPr id="6" name="Picture 5" descr="A picture containing text, clock, gauge&#10;&#10;Description automatically generated">
            <a:extLst>
              <a:ext uri="{FF2B5EF4-FFF2-40B4-BE49-F238E27FC236}">
                <a16:creationId xmlns:a16="http://schemas.microsoft.com/office/drawing/2014/main" id="{6145F2EA-2F44-B641-8612-8A500EAB34A5}"/>
              </a:ext>
            </a:extLst>
          </p:cNvPr>
          <p:cNvPicPr>
            <a:picLocks noChangeAspect="1"/>
          </p:cNvPicPr>
          <p:nvPr/>
        </p:nvPicPr>
        <p:blipFill>
          <a:blip r:embed="rId3"/>
          <a:stretch>
            <a:fillRect/>
          </a:stretch>
        </p:blipFill>
        <p:spPr>
          <a:xfrm>
            <a:off x="1573305" y="2730500"/>
            <a:ext cx="5029200" cy="698500"/>
          </a:xfrm>
          <a:prstGeom prst="rect">
            <a:avLst/>
          </a:prstGeom>
        </p:spPr>
      </p:pic>
      <p:sp>
        <p:nvSpPr>
          <p:cNvPr id="7" name="Right Bracket 6">
            <a:extLst>
              <a:ext uri="{FF2B5EF4-FFF2-40B4-BE49-F238E27FC236}">
                <a16:creationId xmlns:a16="http://schemas.microsoft.com/office/drawing/2014/main" id="{69BE201D-904C-864E-925C-0621B9E763CB}"/>
              </a:ext>
            </a:extLst>
          </p:cNvPr>
          <p:cNvSpPr/>
          <p:nvPr/>
        </p:nvSpPr>
        <p:spPr>
          <a:xfrm rot="5400000">
            <a:off x="3107390" y="2544856"/>
            <a:ext cx="293595" cy="206188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ket 7">
            <a:extLst>
              <a:ext uri="{FF2B5EF4-FFF2-40B4-BE49-F238E27FC236}">
                <a16:creationId xmlns:a16="http://schemas.microsoft.com/office/drawing/2014/main" id="{843C1D5D-AB60-FD4E-BB6A-6648CB677084}"/>
              </a:ext>
            </a:extLst>
          </p:cNvPr>
          <p:cNvSpPr/>
          <p:nvPr/>
        </p:nvSpPr>
        <p:spPr>
          <a:xfrm rot="5400000">
            <a:off x="5492000" y="2612093"/>
            <a:ext cx="293595" cy="1927412"/>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AD6A4F4-0DD6-3A4A-AC62-06A0C12736D7}"/>
              </a:ext>
            </a:extLst>
          </p:cNvPr>
          <p:cNvSpPr txBox="1"/>
          <p:nvPr/>
        </p:nvSpPr>
        <p:spPr>
          <a:xfrm>
            <a:off x="2740585" y="3813593"/>
            <a:ext cx="1027204" cy="369332"/>
          </a:xfrm>
          <a:prstGeom prst="rect">
            <a:avLst/>
          </a:prstGeom>
          <a:noFill/>
        </p:spPr>
        <p:txBody>
          <a:bodyPr wrap="none" rtlCol="0">
            <a:spAutoFit/>
          </a:bodyPr>
          <a:lstStyle/>
          <a:p>
            <a:r>
              <a:rPr lang="en-US" dirty="0"/>
              <a:t>Diffusion</a:t>
            </a:r>
          </a:p>
        </p:txBody>
      </p:sp>
      <p:sp>
        <p:nvSpPr>
          <p:cNvPr id="10" name="TextBox 9">
            <a:extLst>
              <a:ext uri="{FF2B5EF4-FFF2-40B4-BE49-F238E27FC236}">
                <a16:creationId xmlns:a16="http://schemas.microsoft.com/office/drawing/2014/main" id="{A612EC29-5938-E943-A2AC-6983B85F585D}"/>
              </a:ext>
            </a:extLst>
          </p:cNvPr>
          <p:cNvSpPr txBox="1"/>
          <p:nvPr/>
        </p:nvSpPr>
        <p:spPr>
          <a:xfrm>
            <a:off x="4834249" y="3818965"/>
            <a:ext cx="1609095" cy="369332"/>
          </a:xfrm>
          <a:prstGeom prst="rect">
            <a:avLst/>
          </a:prstGeom>
          <a:noFill/>
        </p:spPr>
        <p:txBody>
          <a:bodyPr wrap="none" rtlCol="0">
            <a:spAutoFit/>
          </a:bodyPr>
          <a:lstStyle/>
          <a:p>
            <a:r>
              <a:rPr lang="en-US" dirty="0"/>
              <a:t>Sedimentation </a:t>
            </a:r>
          </a:p>
        </p:txBody>
      </p:sp>
    </p:spTree>
    <p:extLst>
      <p:ext uri="{BB962C8B-B14F-4D97-AF65-F5344CB8AC3E}">
        <p14:creationId xmlns:p14="http://schemas.microsoft.com/office/powerpoint/2010/main" val="2280705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7F33-0D4D-864D-B096-EFDC5F1A3102}"/>
              </a:ext>
            </a:extLst>
          </p:cNvPr>
          <p:cNvSpPr>
            <a:spLocks noGrp="1"/>
          </p:cNvSpPr>
          <p:nvPr>
            <p:ph type="title"/>
          </p:nvPr>
        </p:nvSpPr>
        <p:spPr>
          <a:xfrm>
            <a:off x="272373" y="154442"/>
            <a:ext cx="11776191" cy="1325563"/>
          </a:xfrm>
        </p:spPr>
        <p:txBody>
          <a:bodyPr>
            <a:normAutofit/>
          </a:bodyPr>
          <a:lstStyle/>
          <a:p>
            <a:r>
              <a:rPr lang="en-US" dirty="0"/>
              <a:t>The Svedberg equation relates Sedimentation coefficient and the Molar Mass (and diffusion)</a:t>
            </a:r>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A4CA8183-C299-CD40-BB18-4EDC4AECBA5F}"/>
                  </a:ext>
                </a:extLst>
              </p:cNvPr>
              <p:cNvSpPr>
                <a:spLocks noGrp="1"/>
              </p:cNvSpPr>
              <p:nvPr>
                <p:ph idx="1"/>
              </p:nvPr>
            </p:nvSpPr>
            <p:spPr>
              <a:xfrm>
                <a:off x="1573303" y="2610786"/>
                <a:ext cx="2838855" cy="1146463"/>
              </a:xfrm>
            </p:spPr>
            <p:txBody>
              <a:bodyPr/>
              <a:lstStyle/>
              <a:p>
                <a:pPr marL="0" indent="0">
                  <a:buNone/>
                </a:pPr>
                <a:r>
                  <a:rPr lang="en-US" sz="4000" i="1" dirty="0"/>
                  <a:t>s</a:t>
                </a:r>
                <a:r>
                  <a:rPr lang="en-US" sz="4000" dirty="0"/>
                  <a:t> =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𝑀</m:t>
                        </m:r>
                        <m:r>
                          <a:rPr lang="en-US" sz="4000" b="0" i="1" smtClean="0">
                            <a:latin typeface="Cambria Math" panose="02040503050406030204" pitchFamily="18" charset="0"/>
                          </a:rPr>
                          <m:t>(1−</m:t>
                        </m:r>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𝑣</m:t>
                            </m:r>
                          </m:e>
                        </m:acc>
                        <m:r>
                          <a:rPr lang="en-US" sz="4000" b="0" i="1" smtClean="0">
                            <a:latin typeface="Cambria Math" panose="02040503050406030204" pitchFamily="18" charset="0"/>
                          </a:rPr>
                          <m:t>𝑝</m:t>
                        </m:r>
                        <m:r>
                          <a:rPr lang="en-US" sz="4000" b="0" i="1" smtClean="0">
                            <a:latin typeface="Cambria Math" panose="02040503050406030204" pitchFamily="18" charset="0"/>
                          </a:rPr>
                          <m:t>)</m:t>
                        </m:r>
                      </m:num>
                      <m:den>
                        <m:r>
                          <a:rPr lang="en-US" sz="4000" b="0" i="1" smtClean="0">
                            <a:latin typeface="Cambria Math" panose="02040503050406030204" pitchFamily="18" charset="0"/>
                          </a:rPr>
                          <m:t>𝑓</m:t>
                        </m:r>
                      </m:den>
                    </m:f>
                  </m:oMath>
                </a14:m>
                <a:endParaRPr lang="en-US" sz="4000" dirty="0"/>
              </a:p>
              <a:p>
                <a:pPr marL="0" indent="0">
                  <a:buNone/>
                </a:pPr>
                <a:endParaRPr lang="en-US" sz="4000" dirty="0"/>
              </a:p>
              <a:p>
                <a:pPr marL="0" indent="0">
                  <a:buNone/>
                </a:pPr>
                <a:endParaRPr lang="en-US" sz="4000" dirty="0"/>
              </a:p>
            </p:txBody>
          </p:sp>
        </mc:Choice>
        <mc:Fallback xmlns="">
          <p:sp>
            <p:nvSpPr>
              <p:cNvPr id="14" name="Content Placeholder 2">
                <a:extLst>
                  <a:ext uri="{FF2B5EF4-FFF2-40B4-BE49-F238E27FC236}">
                    <a16:creationId xmlns:a16="http://schemas.microsoft.com/office/drawing/2014/main" id="{A4CA8183-C299-CD40-BB18-4EDC4AECBA5F}"/>
                  </a:ext>
                </a:extLst>
              </p:cNvPr>
              <p:cNvSpPr>
                <a:spLocks noGrp="1" noRot="1" noChangeAspect="1" noMove="1" noResize="1" noEditPoints="1" noAdjustHandles="1" noChangeArrowheads="1" noChangeShapeType="1" noTextEdit="1"/>
              </p:cNvSpPr>
              <p:nvPr>
                <p:ph idx="1"/>
              </p:nvPr>
            </p:nvSpPr>
            <p:spPr>
              <a:xfrm>
                <a:off x="1573303" y="2610786"/>
                <a:ext cx="2838855" cy="1146463"/>
              </a:xfrm>
              <a:blipFill>
                <a:blip r:embed="rId3"/>
                <a:stretch>
                  <a:fillRect l="-7111" t="-329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1775B54F-F61F-824A-BACC-545568D203AE}"/>
              </a:ext>
            </a:extLst>
          </p:cNvPr>
          <p:cNvSpPr txBox="1"/>
          <p:nvPr/>
        </p:nvSpPr>
        <p:spPr>
          <a:xfrm>
            <a:off x="1427387" y="4080773"/>
            <a:ext cx="6174684" cy="2769989"/>
          </a:xfrm>
          <a:prstGeom prst="rect">
            <a:avLst/>
          </a:prstGeom>
          <a:noFill/>
        </p:spPr>
        <p:txBody>
          <a:bodyPr wrap="square">
            <a:spAutoFit/>
          </a:bodyPr>
          <a:lstStyle/>
          <a:p>
            <a:pPr marL="0" indent="0">
              <a:buNone/>
            </a:pPr>
            <a:r>
              <a:rPr lang="en-US" sz="2000" dirty="0"/>
              <a:t>s= sedimentation coefficient in Svedbergs (10</a:t>
            </a:r>
            <a:r>
              <a:rPr lang="en-US" sz="2000" baseline="30000" dirty="0"/>
              <a:t>-13</a:t>
            </a:r>
            <a:r>
              <a:rPr lang="en-US" sz="2000" dirty="0"/>
              <a:t> seconds)</a:t>
            </a:r>
          </a:p>
          <a:p>
            <a:pPr marL="0" indent="0">
              <a:buNone/>
            </a:pPr>
            <a:r>
              <a:rPr lang="en-US" sz="2000" dirty="0"/>
              <a:t>M= molar mass</a:t>
            </a:r>
          </a:p>
          <a:p>
            <a:pPr marL="0" indent="0">
              <a:buNone/>
            </a:pPr>
            <a:r>
              <a:rPr lang="en-US" sz="2000" i="1" dirty="0"/>
              <a:t>f</a:t>
            </a:r>
            <a:r>
              <a:rPr lang="en-US" sz="2000" dirty="0"/>
              <a:t>= frictional ratio (shape)</a:t>
            </a:r>
          </a:p>
          <a:p>
            <a:pPr marL="0" indent="0">
              <a:buNone/>
            </a:pPr>
            <a:endParaRPr lang="en-US" sz="2000" dirty="0"/>
          </a:p>
          <a:p>
            <a:pPr marL="0" indent="0">
              <a:buNone/>
            </a:pPr>
            <a:r>
              <a:rPr lang="en-US" sz="2000" i="1" dirty="0"/>
              <a:t>p</a:t>
            </a:r>
            <a:r>
              <a:rPr lang="en-US" sz="2000" dirty="0"/>
              <a:t>= buffer density</a:t>
            </a:r>
          </a:p>
          <a:p>
            <a:pPr marL="0" indent="0">
              <a:buNone/>
            </a:pPr>
            <a:r>
              <a:rPr lang="en-US" sz="2000" dirty="0"/>
              <a:t>   = partial specific volume of protein </a:t>
            </a:r>
          </a:p>
          <a:p>
            <a:pPr marL="0" indent="0">
              <a:buNone/>
            </a:pPr>
            <a:endParaRPr lang="en-US" dirty="0"/>
          </a:p>
          <a:p>
            <a:pPr marL="0" indent="0">
              <a:buNone/>
            </a:pPr>
            <a:endParaRPr lang="en-US" sz="1800" dirty="0"/>
          </a:p>
          <a:p>
            <a:pPr marL="0" indent="0">
              <a:buNone/>
            </a:pPr>
            <a:endParaRPr lang="en-US" sz="1800" dirty="0"/>
          </a:p>
        </p:txBody>
      </p:sp>
      <p:sp>
        <p:nvSpPr>
          <p:cNvPr id="16" name="TextBox 15">
            <a:extLst>
              <a:ext uri="{FF2B5EF4-FFF2-40B4-BE49-F238E27FC236}">
                <a16:creationId xmlns:a16="http://schemas.microsoft.com/office/drawing/2014/main" id="{74369356-108B-D34A-8A7D-B3CE7D36AE6F}"/>
              </a:ext>
            </a:extLst>
          </p:cNvPr>
          <p:cNvSpPr txBox="1"/>
          <p:nvPr/>
        </p:nvSpPr>
        <p:spPr>
          <a:xfrm>
            <a:off x="1358565" y="2056429"/>
            <a:ext cx="3053593" cy="461665"/>
          </a:xfrm>
          <a:prstGeom prst="rect">
            <a:avLst/>
          </a:prstGeom>
          <a:noFill/>
        </p:spPr>
        <p:txBody>
          <a:bodyPr wrap="none" rtlCol="0">
            <a:spAutoFit/>
          </a:bodyPr>
          <a:lstStyle/>
          <a:p>
            <a:r>
              <a:rPr lang="en-US" sz="2400" u="sng" dirty="0"/>
              <a:t>The Svedberg Equation</a:t>
            </a:r>
          </a:p>
        </p:txBody>
      </p:sp>
      <p:pic>
        <p:nvPicPr>
          <p:cNvPr id="17" name="Picture 16" descr="Icon&#10;&#10;Description automatically generated with low confidence">
            <a:extLst>
              <a:ext uri="{FF2B5EF4-FFF2-40B4-BE49-F238E27FC236}">
                <a16:creationId xmlns:a16="http://schemas.microsoft.com/office/drawing/2014/main" id="{FEA38231-107F-CB47-BAB4-F998620A0FBB}"/>
              </a:ext>
            </a:extLst>
          </p:cNvPr>
          <p:cNvPicPr>
            <a:picLocks noChangeAspect="1"/>
          </p:cNvPicPr>
          <p:nvPr/>
        </p:nvPicPr>
        <p:blipFill>
          <a:blip r:embed="rId4"/>
          <a:stretch>
            <a:fillRect/>
          </a:stretch>
        </p:blipFill>
        <p:spPr>
          <a:xfrm>
            <a:off x="1490753" y="5673158"/>
            <a:ext cx="165100" cy="222250"/>
          </a:xfrm>
          <a:prstGeom prst="rect">
            <a:avLst/>
          </a:prstGeom>
        </p:spPr>
      </p:pic>
    </p:spTree>
    <p:extLst>
      <p:ext uri="{BB962C8B-B14F-4D97-AF65-F5344CB8AC3E}">
        <p14:creationId xmlns:p14="http://schemas.microsoft.com/office/powerpoint/2010/main" val="295977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7F33-0D4D-864D-B096-EFDC5F1A3102}"/>
              </a:ext>
            </a:extLst>
          </p:cNvPr>
          <p:cNvSpPr>
            <a:spLocks noGrp="1"/>
          </p:cNvSpPr>
          <p:nvPr>
            <p:ph type="title"/>
          </p:nvPr>
        </p:nvSpPr>
        <p:spPr>
          <a:xfrm>
            <a:off x="272373" y="154442"/>
            <a:ext cx="11776191" cy="1325563"/>
          </a:xfrm>
        </p:spPr>
        <p:txBody>
          <a:bodyPr>
            <a:normAutofit/>
          </a:bodyPr>
          <a:lstStyle/>
          <a:p>
            <a:r>
              <a:rPr lang="en-US" dirty="0"/>
              <a:t>The Svedberg equation relates Sedimentation coefficient and the Molar Mass (and diffusion)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BCE0DA-D2BB-CF4B-BA18-FE2C83033B4F}"/>
                  </a:ext>
                </a:extLst>
              </p:cNvPr>
              <p:cNvSpPr>
                <a:spLocks noGrp="1"/>
              </p:cNvSpPr>
              <p:nvPr>
                <p:ph idx="1"/>
              </p:nvPr>
            </p:nvSpPr>
            <p:spPr>
              <a:xfrm>
                <a:off x="1573303" y="2610786"/>
                <a:ext cx="2838855" cy="1146463"/>
              </a:xfrm>
            </p:spPr>
            <p:txBody>
              <a:bodyPr/>
              <a:lstStyle/>
              <a:p>
                <a:pPr marL="0" indent="0">
                  <a:buNone/>
                </a:pPr>
                <a:r>
                  <a:rPr lang="en-US" sz="4000" i="1" dirty="0"/>
                  <a:t>s</a:t>
                </a:r>
                <a:r>
                  <a:rPr lang="en-US" sz="4000" dirty="0"/>
                  <a:t> =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𝑀</m:t>
                        </m:r>
                        <m:r>
                          <a:rPr lang="en-US" sz="4000" b="0" i="1" smtClean="0">
                            <a:latin typeface="Cambria Math" panose="02040503050406030204" pitchFamily="18" charset="0"/>
                          </a:rPr>
                          <m:t>(1−</m:t>
                        </m:r>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𝑣</m:t>
                            </m:r>
                          </m:e>
                        </m:acc>
                        <m:r>
                          <a:rPr lang="en-US" sz="4000" b="0" i="1" smtClean="0">
                            <a:latin typeface="Cambria Math" panose="02040503050406030204" pitchFamily="18" charset="0"/>
                          </a:rPr>
                          <m:t>𝑝</m:t>
                        </m:r>
                        <m:r>
                          <a:rPr lang="en-US" sz="4000" b="0" i="1" smtClean="0">
                            <a:latin typeface="Cambria Math" panose="02040503050406030204" pitchFamily="18" charset="0"/>
                          </a:rPr>
                          <m:t>)</m:t>
                        </m:r>
                      </m:num>
                      <m:den>
                        <m:r>
                          <a:rPr lang="en-US" sz="4000" b="0" i="1" smtClean="0">
                            <a:latin typeface="Cambria Math" panose="02040503050406030204" pitchFamily="18" charset="0"/>
                          </a:rPr>
                          <m:t>𝑓</m:t>
                        </m:r>
                      </m:den>
                    </m:f>
                  </m:oMath>
                </a14:m>
                <a:endParaRPr lang="en-US" sz="4000" dirty="0"/>
              </a:p>
              <a:p>
                <a:pPr marL="0" indent="0">
                  <a:buNone/>
                </a:pPr>
                <a:endParaRPr lang="en-US" sz="4000" dirty="0"/>
              </a:p>
              <a:p>
                <a:pPr marL="0" indent="0">
                  <a:buNone/>
                </a:pPr>
                <a:endParaRPr lang="en-US" sz="4000" dirty="0"/>
              </a:p>
            </p:txBody>
          </p:sp>
        </mc:Choice>
        <mc:Fallback xmlns="">
          <p:sp>
            <p:nvSpPr>
              <p:cNvPr id="3" name="Content Placeholder 2">
                <a:extLst>
                  <a:ext uri="{FF2B5EF4-FFF2-40B4-BE49-F238E27FC236}">
                    <a16:creationId xmlns:a16="http://schemas.microsoft.com/office/drawing/2014/main" id="{ACBCE0DA-D2BB-CF4B-BA18-FE2C83033B4F}"/>
                  </a:ext>
                </a:extLst>
              </p:cNvPr>
              <p:cNvSpPr>
                <a:spLocks noGrp="1" noRot="1" noChangeAspect="1" noMove="1" noResize="1" noEditPoints="1" noAdjustHandles="1" noChangeArrowheads="1" noChangeShapeType="1" noTextEdit="1"/>
              </p:cNvSpPr>
              <p:nvPr>
                <p:ph idx="1"/>
              </p:nvPr>
            </p:nvSpPr>
            <p:spPr>
              <a:xfrm>
                <a:off x="1573303" y="2610786"/>
                <a:ext cx="2838855" cy="1146463"/>
              </a:xfrm>
              <a:blipFill>
                <a:blip r:embed="rId3"/>
                <a:stretch>
                  <a:fillRect l="-7111" t="-3297"/>
                </a:stretch>
              </a:blipFill>
            </p:spPr>
            <p:txBody>
              <a:bodyPr/>
              <a:lstStyle/>
              <a:p>
                <a:r>
                  <a:rPr lang="en-US">
                    <a:noFill/>
                  </a:rPr>
                  <a:t> </a:t>
                </a:r>
              </a:p>
            </p:txBody>
          </p:sp>
        </mc:Fallback>
      </mc:AlternateContent>
      <p:pic>
        <p:nvPicPr>
          <p:cNvPr id="7" name="Picture 6" descr="Icon&#10;&#10;Description automatically generated with low confidence">
            <a:extLst>
              <a:ext uri="{FF2B5EF4-FFF2-40B4-BE49-F238E27FC236}">
                <a16:creationId xmlns:a16="http://schemas.microsoft.com/office/drawing/2014/main" id="{17EC2FBC-A04F-8542-AF4C-824CD71D67F5}"/>
              </a:ext>
            </a:extLst>
          </p:cNvPr>
          <p:cNvPicPr>
            <a:picLocks noChangeAspect="1"/>
          </p:cNvPicPr>
          <p:nvPr/>
        </p:nvPicPr>
        <p:blipFill>
          <a:blip r:embed="rId4"/>
          <a:stretch>
            <a:fillRect/>
          </a:stretch>
        </p:blipFill>
        <p:spPr>
          <a:xfrm>
            <a:off x="1490753" y="5673158"/>
            <a:ext cx="165100" cy="222250"/>
          </a:xfrm>
          <a:prstGeom prst="rect">
            <a:avLst/>
          </a:prstGeom>
        </p:spPr>
      </p:pic>
      <p:sp>
        <p:nvSpPr>
          <p:cNvPr id="8" name="TextBox 7">
            <a:extLst>
              <a:ext uri="{FF2B5EF4-FFF2-40B4-BE49-F238E27FC236}">
                <a16:creationId xmlns:a16="http://schemas.microsoft.com/office/drawing/2014/main" id="{5AAF0D5E-88BE-9445-A475-5D7D6D7318A4}"/>
              </a:ext>
            </a:extLst>
          </p:cNvPr>
          <p:cNvSpPr txBox="1"/>
          <p:nvPr/>
        </p:nvSpPr>
        <p:spPr>
          <a:xfrm>
            <a:off x="1358565" y="2056429"/>
            <a:ext cx="3053593" cy="461665"/>
          </a:xfrm>
          <a:prstGeom prst="rect">
            <a:avLst/>
          </a:prstGeom>
          <a:noFill/>
        </p:spPr>
        <p:txBody>
          <a:bodyPr wrap="none" rtlCol="0">
            <a:spAutoFit/>
          </a:bodyPr>
          <a:lstStyle/>
          <a:p>
            <a:r>
              <a:rPr lang="en-US" sz="2400" u="sng" dirty="0"/>
              <a:t>The Svedberg Equation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2EC78B-DD22-4448-9ECC-4176085D7BD0}"/>
                  </a:ext>
                </a:extLst>
              </p:cNvPr>
              <p:cNvSpPr txBox="1"/>
              <p:nvPr/>
            </p:nvSpPr>
            <p:spPr>
              <a:xfrm>
                <a:off x="7403667" y="2558176"/>
                <a:ext cx="1266305" cy="963149"/>
              </a:xfrm>
              <a:prstGeom prst="rect">
                <a:avLst/>
              </a:prstGeom>
              <a:noFill/>
            </p:spPr>
            <p:txBody>
              <a:bodyPr wrap="square">
                <a:spAutoFit/>
              </a:bodyPr>
              <a:lstStyle/>
              <a:p>
                <a:pPr marL="0" indent="0">
                  <a:buNone/>
                </a:pPr>
                <a:r>
                  <a:rPr lang="en-US" sz="2400" i="1" dirty="0"/>
                  <a:t>f</a:t>
                </a:r>
                <a:r>
                  <a:rPr lang="en-US" sz="2400" dirty="0"/>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𝑅𝑇</m:t>
                        </m:r>
                      </m:num>
                      <m:den>
                        <m:r>
                          <a:rPr lang="en-US" sz="4000" b="0" i="1" smtClean="0">
                            <a:latin typeface="Cambria Math" panose="02040503050406030204" pitchFamily="18" charset="0"/>
                          </a:rPr>
                          <m:t>𝐷</m:t>
                        </m:r>
                      </m:den>
                    </m:f>
                  </m:oMath>
                </a14:m>
                <a:endParaRPr lang="en-US" sz="4000" dirty="0"/>
              </a:p>
            </p:txBody>
          </p:sp>
        </mc:Choice>
        <mc:Fallback xmlns="">
          <p:sp>
            <p:nvSpPr>
              <p:cNvPr id="10" name="TextBox 9">
                <a:extLst>
                  <a:ext uri="{FF2B5EF4-FFF2-40B4-BE49-F238E27FC236}">
                    <a16:creationId xmlns:a16="http://schemas.microsoft.com/office/drawing/2014/main" id="{C32EC78B-DD22-4448-9ECC-4176085D7BD0}"/>
                  </a:ext>
                </a:extLst>
              </p:cNvPr>
              <p:cNvSpPr txBox="1">
                <a:spLocks noRot="1" noChangeAspect="1" noMove="1" noResize="1" noEditPoints="1" noAdjustHandles="1" noChangeArrowheads="1" noChangeShapeType="1" noTextEdit="1"/>
              </p:cNvSpPr>
              <p:nvPr/>
            </p:nvSpPr>
            <p:spPr>
              <a:xfrm>
                <a:off x="7403667" y="2558176"/>
                <a:ext cx="1266305" cy="963149"/>
              </a:xfrm>
              <a:prstGeom prst="rect">
                <a:avLst/>
              </a:prstGeom>
              <a:blipFill>
                <a:blip r:embed="rId5"/>
                <a:stretch>
                  <a:fillRect l="-8000" b="-649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3AA6942-5C11-5743-999C-0EE128F236C1}"/>
              </a:ext>
            </a:extLst>
          </p:cNvPr>
          <p:cNvSpPr txBox="1"/>
          <p:nvPr/>
        </p:nvSpPr>
        <p:spPr>
          <a:xfrm>
            <a:off x="7230446" y="2050979"/>
            <a:ext cx="1612749" cy="461665"/>
          </a:xfrm>
          <a:prstGeom prst="rect">
            <a:avLst/>
          </a:prstGeom>
          <a:noFill/>
        </p:spPr>
        <p:txBody>
          <a:bodyPr wrap="none" rtlCol="0">
            <a:spAutoFit/>
          </a:bodyPr>
          <a:lstStyle/>
          <a:p>
            <a:r>
              <a:rPr lang="en-US" sz="2400" u="sng" dirty="0" err="1"/>
              <a:t>Stoke’s</a:t>
            </a:r>
            <a:r>
              <a:rPr lang="en-US" sz="2400" u="sng" dirty="0"/>
              <a:t> Law</a:t>
            </a:r>
          </a:p>
        </p:txBody>
      </p:sp>
      <p:sp>
        <p:nvSpPr>
          <p:cNvPr id="9" name="TextBox 8">
            <a:extLst>
              <a:ext uri="{FF2B5EF4-FFF2-40B4-BE49-F238E27FC236}">
                <a16:creationId xmlns:a16="http://schemas.microsoft.com/office/drawing/2014/main" id="{FC8FC946-51FC-AE4B-9155-B9F9A1D752D7}"/>
              </a:ext>
            </a:extLst>
          </p:cNvPr>
          <p:cNvSpPr txBox="1"/>
          <p:nvPr/>
        </p:nvSpPr>
        <p:spPr>
          <a:xfrm>
            <a:off x="1427387" y="4080773"/>
            <a:ext cx="6174684" cy="2769989"/>
          </a:xfrm>
          <a:prstGeom prst="rect">
            <a:avLst/>
          </a:prstGeom>
          <a:noFill/>
        </p:spPr>
        <p:txBody>
          <a:bodyPr wrap="square">
            <a:spAutoFit/>
          </a:bodyPr>
          <a:lstStyle/>
          <a:p>
            <a:pPr marL="0" indent="0">
              <a:buNone/>
            </a:pPr>
            <a:r>
              <a:rPr lang="en-US" sz="2000" dirty="0"/>
              <a:t>s= sedimentation coefficient in Svedbergs (10</a:t>
            </a:r>
            <a:r>
              <a:rPr lang="en-US" sz="2000" baseline="30000" dirty="0"/>
              <a:t>-13</a:t>
            </a:r>
            <a:r>
              <a:rPr lang="en-US" sz="2000" dirty="0"/>
              <a:t> seconds)</a:t>
            </a:r>
          </a:p>
          <a:p>
            <a:pPr marL="0" indent="0">
              <a:buNone/>
            </a:pPr>
            <a:r>
              <a:rPr lang="en-US" sz="2000" dirty="0"/>
              <a:t>M= molar mass</a:t>
            </a:r>
          </a:p>
          <a:p>
            <a:pPr marL="0" indent="0">
              <a:buNone/>
            </a:pPr>
            <a:r>
              <a:rPr lang="en-US" sz="2000" i="1" dirty="0"/>
              <a:t>f</a:t>
            </a:r>
            <a:r>
              <a:rPr lang="en-US" sz="2000" dirty="0"/>
              <a:t>= frictional ratio (shape)</a:t>
            </a:r>
          </a:p>
          <a:p>
            <a:pPr marL="0" indent="0">
              <a:buNone/>
            </a:pPr>
            <a:endParaRPr lang="en-US" sz="2000" dirty="0"/>
          </a:p>
          <a:p>
            <a:pPr marL="0" indent="0">
              <a:buNone/>
            </a:pPr>
            <a:r>
              <a:rPr lang="en-US" sz="2000" i="1" dirty="0"/>
              <a:t>p</a:t>
            </a:r>
            <a:r>
              <a:rPr lang="en-US" sz="2000" dirty="0"/>
              <a:t>= buffer density</a:t>
            </a:r>
          </a:p>
          <a:p>
            <a:pPr marL="0" indent="0">
              <a:buNone/>
            </a:pPr>
            <a:r>
              <a:rPr lang="en-US" sz="2000" dirty="0"/>
              <a:t>   = partial specific volume of protein </a:t>
            </a:r>
          </a:p>
          <a:p>
            <a:pPr marL="0" indent="0">
              <a:buNone/>
            </a:pPr>
            <a:endParaRPr lang="en-US"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40459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92EB-4D35-1544-8340-CE8990312A9E}"/>
              </a:ext>
            </a:extLst>
          </p:cNvPr>
          <p:cNvSpPr>
            <a:spLocks noGrp="1"/>
          </p:cNvSpPr>
          <p:nvPr>
            <p:ph type="title"/>
          </p:nvPr>
        </p:nvSpPr>
        <p:spPr>
          <a:xfrm>
            <a:off x="-1" y="-252254"/>
            <a:ext cx="12754303" cy="1325563"/>
          </a:xfrm>
        </p:spPr>
        <p:txBody>
          <a:bodyPr>
            <a:normAutofit/>
          </a:bodyPr>
          <a:lstStyle/>
          <a:p>
            <a:r>
              <a:rPr lang="en-US" sz="3600" dirty="0"/>
              <a:t>Using </a:t>
            </a:r>
            <a:r>
              <a:rPr lang="en-US" sz="3600" dirty="0" err="1"/>
              <a:t>WayBack</a:t>
            </a:r>
            <a:r>
              <a:rPr lang="en-US" sz="3600" dirty="0"/>
              <a:t> Machine &amp; SEDFIT to analyze SV-AUC Data</a:t>
            </a:r>
          </a:p>
        </p:txBody>
      </p:sp>
      <p:pic>
        <p:nvPicPr>
          <p:cNvPr id="5" name="Content Placeholder 4" descr="Graphical user interface, text, application&#10;&#10;Description automatically generated">
            <a:extLst>
              <a:ext uri="{FF2B5EF4-FFF2-40B4-BE49-F238E27FC236}">
                <a16:creationId xmlns:a16="http://schemas.microsoft.com/office/drawing/2014/main" id="{FCD99E29-4138-A045-AC52-837448E0657C}"/>
              </a:ext>
            </a:extLst>
          </p:cNvPr>
          <p:cNvPicPr>
            <a:picLocks noGrp="1" noChangeAspect="1"/>
          </p:cNvPicPr>
          <p:nvPr>
            <p:ph idx="1"/>
          </p:nvPr>
        </p:nvPicPr>
        <p:blipFill>
          <a:blip r:embed="rId3"/>
          <a:stretch>
            <a:fillRect/>
          </a:stretch>
        </p:blipFill>
        <p:spPr>
          <a:xfrm>
            <a:off x="0" y="714719"/>
            <a:ext cx="9031014" cy="2872910"/>
          </a:xfrm>
        </p:spPr>
      </p:pic>
      <p:pic>
        <p:nvPicPr>
          <p:cNvPr id="7" name="Picture 6" descr="Graphical user interface&#10;&#10;Description automatically generated with low confidence">
            <a:extLst>
              <a:ext uri="{FF2B5EF4-FFF2-40B4-BE49-F238E27FC236}">
                <a16:creationId xmlns:a16="http://schemas.microsoft.com/office/drawing/2014/main" id="{5E8F70C6-307B-5044-825C-FA9A4ABA1322}"/>
              </a:ext>
            </a:extLst>
          </p:cNvPr>
          <p:cNvPicPr>
            <a:picLocks noChangeAspect="1"/>
          </p:cNvPicPr>
          <p:nvPr/>
        </p:nvPicPr>
        <p:blipFill>
          <a:blip r:embed="rId4"/>
          <a:stretch>
            <a:fillRect/>
          </a:stretch>
        </p:blipFill>
        <p:spPr>
          <a:xfrm>
            <a:off x="6340461" y="3898586"/>
            <a:ext cx="5381105" cy="2959414"/>
          </a:xfrm>
          <a:prstGeom prst="rect">
            <a:avLst/>
          </a:prstGeom>
        </p:spPr>
      </p:pic>
      <p:sp>
        <p:nvSpPr>
          <p:cNvPr id="8" name="TextBox 7">
            <a:extLst>
              <a:ext uri="{FF2B5EF4-FFF2-40B4-BE49-F238E27FC236}">
                <a16:creationId xmlns:a16="http://schemas.microsoft.com/office/drawing/2014/main" id="{04E7CFF1-65FD-0742-8827-D79442F39BA2}"/>
              </a:ext>
            </a:extLst>
          </p:cNvPr>
          <p:cNvSpPr txBox="1"/>
          <p:nvPr/>
        </p:nvSpPr>
        <p:spPr>
          <a:xfrm>
            <a:off x="7096125" y="3429000"/>
            <a:ext cx="4166077" cy="461665"/>
          </a:xfrm>
          <a:prstGeom prst="rect">
            <a:avLst/>
          </a:prstGeom>
          <a:noFill/>
        </p:spPr>
        <p:txBody>
          <a:bodyPr wrap="none" rtlCol="0">
            <a:spAutoFit/>
          </a:bodyPr>
          <a:lstStyle/>
          <a:p>
            <a:r>
              <a:rPr lang="en-US" sz="2400" u="sng" dirty="0"/>
              <a:t>Today’s Example:</a:t>
            </a:r>
            <a:r>
              <a:rPr lang="en-US" sz="2400" dirty="0"/>
              <a:t> 10 µM wtSwi6</a:t>
            </a:r>
            <a:endParaRPr lang="en-US" sz="2400" u="sng" dirty="0"/>
          </a:p>
        </p:txBody>
      </p:sp>
    </p:spTree>
    <p:extLst>
      <p:ext uri="{BB962C8B-B14F-4D97-AF65-F5344CB8AC3E}">
        <p14:creationId xmlns:p14="http://schemas.microsoft.com/office/powerpoint/2010/main" val="416623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92EB-4D35-1544-8340-CE8990312A9E}"/>
              </a:ext>
            </a:extLst>
          </p:cNvPr>
          <p:cNvSpPr>
            <a:spLocks noGrp="1"/>
          </p:cNvSpPr>
          <p:nvPr>
            <p:ph type="title"/>
          </p:nvPr>
        </p:nvSpPr>
        <p:spPr>
          <a:xfrm>
            <a:off x="-1" y="-252254"/>
            <a:ext cx="12754303" cy="1325563"/>
          </a:xfrm>
        </p:spPr>
        <p:txBody>
          <a:bodyPr>
            <a:normAutofit/>
          </a:bodyPr>
          <a:lstStyle/>
          <a:p>
            <a:r>
              <a:rPr lang="en-US" sz="3600" dirty="0"/>
              <a:t>Using </a:t>
            </a:r>
            <a:r>
              <a:rPr lang="en-US" sz="3600" dirty="0" err="1"/>
              <a:t>WayBack</a:t>
            </a:r>
            <a:r>
              <a:rPr lang="en-US" sz="3600" dirty="0"/>
              <a:t> Machine &amp; SEDFIT to analyze SV-AUC Data</a:t>
            </a:r>
          </a:p>
        </p:txBody>
      </p:sp>
      <p:pic>
        <p:nvPicPr>
          <p:cNvPr id="5" name="Content Placeholder 4" descr="Graphical user interface, text, application&#10;&#10;Description automatically generated">
            <a:extLst>
              <a:ext uri="{FF2B5EF4-FFF2-40B4-BE49-F238E27FC236}">
                <a16:creationId xmlns:a16="http://schemas.microsoft.com/office/drawing/2014/main" id="{FCD99E29-4138-A045-AC52-837448E0657C}"/>
              </a:ext>
            </a:extLst>
          </p:cNvPr>
          <p:cNvPicPr>
            <a:picLocks noGrp="1" noChangeAspect="1"/>
          </p:cNvPicPr>
          <p:nvPr>
            <p:ph idx="1"/>
          </p:nvPr>
        </p:nvPicPr>
        <p:blipFill>
          <a:blip r:embed="rId3"/>
          <a:stretch>
            <a:fillRect/>
          </a:stretch>
        </p:blipFill>
        <p:spPr>
          <a:xfrm>
            <a:off x="0" y="714719"/>
            <a:ext cx="9031014" cy="2872910"/>
          </a:xfrm>
        </p:spPr>
      </p:pic>
      <p:sp>
        <p:nvSpPr>
          <p:cNvPr id="3" name="Rectangle 2">
            <a:extLst>
              <a:ext uri="{FF2B5EF4-FFF2-40B4-BE49-F238E27FC236}">
                <a16:creationId xmlns:a16="http://schemas.microsoft.com/office/drawing/2014/main" id="{7188E3D5-E632-0F46-A0E2-F278EC19B1D2}"/>
              </a:ext>
            </a:extLst>
          </p:cNvPr>
          <p:cNvSpPr/>
          <p:nvPr/>
        </p:nvSpPr>
        <p:spPr>
          <a:xfrm>
            <a:off x="-233082" y="-698743"/>
            <a:ext cx="12658164" cy="4286372"/>
          </a:xfrm>
          <a:prstGeom prst="rect">
            <a:avLst/>
          </a:prstGeom>
          <a:solidFill>
            <a:schemeClr val="bg1">
              <a:alpha val="767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5E8F70C6-307B-5044-825C-FA9A4ABA1322}"/>
              </a:ext>
            </a:extLst>
          </p:cNvPr>
          <p:cNvPicPr>
            <a:picLocks noChangeAspect="1"/>
          </p:cNvPicPr>
          <p:nvPr/>
        </p:nvPicPr>
        <p:blipFill>
          <a:blip r:embed="rId4"/>
          <a:stretch>
            <a:fillRect/>
          </a:stretch>
        </p:blipFill>
        <p:spPr>
          <a:xfrm>
            <a:off x="6340461" y="3898586"/>
            <a:ext cx="5381105" cy="2959414"/>
          </a:xfrm>
          <a:prstGeom prst="rect">
            <a:avLst/>
          </a:prstGeom>
        </p:spPr>
      </p:pic>
      <p:sp>
        <p:nvSpPr>
          <p:cNvPr id="8" name="TextBox 7">
            <a:extLst>
              <a:ext uri="{FF2B5EF4-FFF2-40B4-BE49-F238E27FC236}">
                <a16:creationId xmlns:a16="http://schemas.microsoft.com/office/drawing/2014/main" id="{04E7CFF1-65FD-0742-8827-D79442F39BA2}"/>
              </a:ext>
            </a:extLst>
          </p:cNvPr>
          <p:cNvSpPr txBox="1"/>
          <p:nvPr/>
        </p:nvSpPr>
        <p:spPr>
          <a:xfrm>
            <a:off x="7096125" y="3429000"/>
            <a:ext cx="4166077" cy="461665"/>
          </a:xfrm>
          <a:prstGeom prst="rect">
            <a:avLst/>
          </a:prstGeom>
          <a:noFill/>
        </p:spPr>
        <p:txBody>
          <a:bodyPr wrap="none" rtlCol="0">
            <a:spAutoFit/>
          </a:bodyPr>
          <a:lstStyle/>
          <a:p>
            <a:r>
              <a:rPr lang="en-US" sz="2400" u="sng" dirty="0"/>
              <a:t>Today’s Example:</a:t>
            </a:r>
            <a:r>
              <a:rPr lang="en-US" sz="2400" dirty="0"/>
              <a:t> 10 µM wtSwi6</a:t>
            </a:r>
            <a:endParaRPr lang="en-US" sz="2400" u="sng" dirty="0"/>
          </a:p>
        </p:txBody>
      </p:sp>
      <p:sp>
        <p:nvSpPr>
          <p:cNvPr id="9" name="TextBox 8">
            <a:extLst>
              <a:ext uri="{FF2B5EF4-FFF2-40B4-BE49-F238E27FC236}">
                <a16:creationId xmlns:a16="http://schemas.microsoft.com/office/drawing/2014/main" id="{0C08B30E-A9D7-A44A-B272-DA7224B88B01}"/>
              </a:ext>
            </a:extLst>
          </p:cNvPr>
          <p:cNvSpPr txBox="1"/>
          <p:nvPr/>
        </p:nvSpPr>
        <p:spPr>
          <a:xfrm>
            <a:off x="95815" y="3485715"/>
            <a:ext cx="6281335" cy="3046988"/>
          </a:xfrm>
          <a:prstGeom prst="rect">
            <a:avLst/>
          </a:prstGeom>
          <a:noFill/>
        </p:spPr>
        <p:txBody>
          <a:bodyPr wrap="square" rtlCol="0">
            <a:spAutoFit/>
          </a:bodyPr>
          <a:lstStyle/>
          <a:p>
            <a:r>
              <a:rPr lang="en-US" sz="2400" b="1" u="sng" dirty="0"/>
              <a:t>Types of analysis:</a:t>
            </a:r>
          </a:p>
          <a:p>
            <a:r>
              <a:rPr lang="en-US" sz="2400" u="sng" dirty="0">
                <a:highlight>
                  <a:srgbClr val="FFFF00"/>
                </a:highlight>
              </a:rPr>
              <a:t>c(s) analysis: </a:t>
            </a:r>
            <a:r>
              <a:rPr lang="en-US" sz="2400" dirty="0"/>
              <a:t>(SEDFIT) variant of the </a:t>
            </a:r>
            <a:r>
              <a:rPr lang="en-US" sz="2400" dirty="0" err="1"/>
              <a:t>Lamm</a:t>
            </a:r>
            <a:r>
              <a:rPr lang="en-US" sz="2400" dirty="0"/>
              <a:t> distribution, characterizes homogeneity</a:t>
            </a:r>
          </a:p>
          <a:p>
            <a:r>
              <a:rPr lang="en-US" sz="2400" u="sng" dirty="0"/>
              <a:t>Van </a:t>
            </a:r>
            <a:r>
              <a:rPr lang="en-US" sz="2400" u="sng" dirty="0" err="1"/>
              <a:t>Holde-Wescht</a:t>
            </a:r>
            <a:r>
              <a:rPr lang="en-US" sz="2400" u="sng" dirty="0"/>
              <a:t>: </a:t>
            </a:r>
            <a:r>
              <a:rPr lang="en-US" sz="2400" dirty="0"/>
              <a:t>useful for multiple species </a:t>
            </a:r>
          </a:p>
          <a:p>
            <a:r>
              <a:rPr lang="en-US" sz="2400" dirty="0"/>
              <a:t>systems</a:t>
            </a:r>
          </a:p>
          <a:p>
            <a:r>
              <a:rPr lang="en-US" sz="2400" u="sng" dirty="0"/>
              <a:t>dc/dt</a:t>
            </a:r>
            <a:r>
              <a:rPr lang="en-US" sz="2400" dirty="0"/>
              <a:t>: Don’t know what is in your system, will </a:t>
            </a:r>
          </a:p>
          <a:p>
            <a:r>
              <a:rPr lang="en-US" sz="2400" dirty="0"/>
              <a:t>tell you if have a single species of multiple species</a:t>
            </a:r>
          </a:p>
        </p:txBody>
      </p:sp>
    </p:spTree>
    <p:extLst>
      <p:ext uri="{BB962C8B-B14F-4D97-AF65-F5344CB8AC3E}">
        <p14:creationId xmlns:p14="http://schemas.microsoft.com/office/powerpoint/2010/main" val="159642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2D8B-6322-234C-8578-EBEF47837FB1}"/>
              </a:ext>
            </a:extLst>
          </p:cNvPr>
          <p:cNvSpPr>
            <a:spLocks noGrp="1"/>
          </p:cNvSpPr>
          <p:nvPr>
            <p:ph type="title"/>
          </p:nvPr>
        </p:nvSpPr>
        <p:spPr>
          <a:xfrm>
            <a:off x="0" y="-394138"/>
            <a:ext cx="10515600" cy="1325563"/>
          </a:xfrm>
        </p:spPr>
        <p:txBody>
          <a:bodyPr>
            <a:normAutofit/>
          </a:bodyPr>
          <a:lstStyle/>
          <a:p>
            <a:r>
              <a:rPr lang="en-US" sz="3600" dirty="0"/>
              <a:t>Loading the Data and preparing for analysis</a:t>
            </a:r>
          </a:p>
        </p:txBody>
      </p:sp>
      <p:pic>
        <p:nvPicPr>
          <p:cNvPr id="7" name="Picture 6" descr="A picture containing chart&#10;&#10;Description automatically generated">
            <a:extLst>
              <a:ext uri="{FF2B5EF4-FFF2-40B4-BE49-F238E27FC236}">
                <a16:creationId xmlns:a16="http://schemas.microsoft.com/office/drawing/2014/main" id="{78A3762A-F3F9-8342-B28B-E1506C8EF154}"/>
              </a:ext>
            </a:extLst>
          </p:cNvPr>
          <p:cNvPicPr>
            <a:picLocks noChangeAspect="1"/>
          </p:cNvPicPr>
          <p:nvPr/>
        </p:nvPicPr>
        <p:blipFill>
          <a:blip r:embed="rId3"/>
          <a:stretch>
            <a:fillRect/>
          </a:stretch>
        </p:blipFill>
        <p:spPr>
          <a:xfrm>
            <a:off x="149630" y="527340"/>
            <a:ext cx="11510356" cy="6168625"/>
          </a:xfrm>
          <a:prstGeom prst="rect">
            <a:avLst/>
          </a:prstGeom>
        </p:spPr>
      </p:pic>
    </p:spTree>
    <p:extLst>
      <p:ext uri="{BB962C8B-B14F-4D97-AF65-F5344CB8AC3E}">
        <p14:creationId xmlns:p14="http://schemas.microsoft.com/office/powerpoint/2010/main" val="4084994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2D8B-6322-234C-8578-EBEF47837FB1}"/>
              </a:ext>
            </a:extLst>
          </p:cNvPr>
          <p:cNvSpPr>
            <a:spLocks noGrp="1"/>
          </p:cNvSpPr>
          <p:nvPr>
            <p:ph type="title"/>
          </p:nvPr>
        </p:nvSpPr>
        <p:spPr>
          <a:xfrm>
            <a:off x="0" y="-394138"/>
            <a:ext cx="10515600" cy="1325563"/>
          </a:xfrm>
        </p:spPr>
        <p:txBody>
          <a:bodyPr>
            <a:normAutofit/>
          </a:bodyPr>
          <a:lstStyle/>
          <a:p>
            <a:r>
              <a:rPr lang="en-US" sz="3600" dirty="0"/>
              <a:t>Loading the Data and preparing for analysis</a:t>
            </a:r>
          </a:p>
        </p:txBody>
      </p:sp>
      <p:pic>
        <p:nvPicPr>
          <p:cNvPr id="7" name="Picture 6" descr="A picture containing chart&#10;&#10;Description automatically generated">
            <a:extLst>
              <a:ext uri="{FF2B5EF4-FFF2-40B4-BE49-F238E27FC236}">
                <a16:creationId xmlns:a16="http://schemas.microsoft.com/office/drawing/2014/main" id="{9ACA73FA-6E39-6742-9096-329A1998E129}"/>
              </a:ext>
            </a:extLst>
          </p:cNvPr>
          <p:cNvPicPr>
            <a:picLocks noChangeAspect="1"/>
          </p:cNvPicPr>
          <p:nvPr/>
        </p:nvPicPr>
        <p:blipFill>
          <a:blip r:embed="rId3"/>
          <a:stretch>
            <a:fillRect/>
          </a:stretch>
        </p:blipFill>
        <p:spPr>
          <a:xfrm>
            <a:off x="0" y="576890"/>
            <a:ext cx="11626735" cy="6281110"/>
          </a:xfrm>
          <a:prstGeom prst="rect">
            <a:avLst/>
          </a:prstGeom>
        </p:spPr>
      </p:pic>
    </p:spTree>
    <p:extLst>
      <p:ext uri="{BB962C8B-B14F-4D97-AF65-F5344CB8AC3E}">
        <p14:creationId xmlns:p14="http://schemas.microsoft.com/office/powerpoint/2010/main" val="54615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6A147E-7E1E-1945-B255-D314601655D5}"/>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10" name="Picture 9" descr="Chart&#10;&#10;Description automatically generated with medium confidence">
            <a:extLst>
              <a:ext uri="{FF2B5EF4-FFF2-40B4-BE49-F238E27FC236}">
                <a16:creationId xmlns:a16="http://schemas.microsoft.com/office/drawing/2014/main" id="{8FDB3740-C9D6-6E47-90FC-31D30C1916FC}"/>
              </a:ext>
            </a:extLst>
          </p:cNvPr>
          <p:cNvPicPr>
            <a:picLocks noChangeAspect="1"/>
          </p:cNvPicPr>
          <p:nvPr/>
        </p:nvPicPr>
        <p:blipFill>
          <a:blip r:embed="rId3"/>
          <a:stretch>
            <a:fillRect/>
          </a:stretch>
        </p:blipFill>
        <p:spPr>
          <a:xfrm>
            <a:off x="0" y="475704"/>
            <a:ext cx="11576858" cy="6303325"/>
          </a:xfrm>
          <a:prstGeom prst="rect">
            <a:avLst/>
          </a:prstGeom>
        </p:spPr>
      </p:pic>
    </p:spTree>
    <p:extLst>
      <p:ext uri="{BB962C8B-B14F-4D97-AF65-F5344CB8AC3E}">
        <p14:creationId xmlns:p14="http://schemas.microsoft.com/office/powerpoint/2010/main" val="458531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6A147E-7E1E-1945-B255-D314601655D5}"/>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11" name="Picture 10" descr="A picture containing application&#10;&#10;Description automatically generated">
            <a:extLst>
              <a:ext uri="{FF2B5EF4-FFF2-40B4-BE49-F238E27FC236}">
                <a16:creationId xmlns:a16="http://schemas.microsoft.com/office/drawing/2014/main" id="{22D9D3A4-C942-FA48-997E-CA8AAF9BE07F}"/>
              </a:ext>
            </a:extLst>
          </p:cNvPr>
          <p:cNvPicPr>
            <a:picLocks noChangeAspect="1"/>
          </p:cNvPicPr>
          <p:nvPr/>
        </p:nvPicPr>
        <p:blipFill>
          <a:blip r:embed="rId3"/>
          <a:stretch>
            <a:fillRect/>
          </a:stretch>
        </p:blipFill>
        <p:spPr>
          <a:xfrm>
            <a:off x="0" y="537646"/>
            <a:ext cx="12192000" cy="6614248"/>
          </a:xfrm>
          <a:prstGeom prst="rect">
            <a:avLst/>
          </a:prstGeom>
        </p:spPr>
      </p:pic>
      <p:grpSp>
        <p:nvGrpSpPr>
          <p:cNvPr id="13" name="Group 12">
            <a:extLst>
              <a:ext uri="{FF2B5EF4-FFF2-40B4-BE49-F238E27FC236}">
                <a16:creationId xmlns:a16="http://schemas.microsoft.com/office/drawing/2014/main" id="{5E039A15-C1F1-FF42-86E3-D84BF0111DB9}"/>
              </a:ext>
            </a:extLst>
          </p:cNvPr>
          <p:cNvGrpSpPr/>
          <p:nvPr/>
        </p:nvGrpSpPr>
        <p:grpSpPr>
          <a:xfrm>
            <a:off x="1564748" y="1086452"/>
            <a:ext cx="263214" cy="316780"/>
            <a:chOff x="1675784" y="1112588"/>
            <a:chExt cx="263214" cy="316780"/>
          </a:xfrm>
        </p:grpSpPr>
        <p:pic>
          <p:nvPicPr>
            <p:cNvPr id="7" name="Picture 6" descr="Icon&#10;&#10;Description automatically generated with low confidence">
              <a:extLst>
                <a:ext uri="{FF2B5EF4-FFF2-40B4-BE49-F238E27FC236}">
                  <a16:creationId xmlns:a16="http://schemas.microsoft.com/office/drawing/2014/main" id="{50A16688-C334-F146-B829-2BDE66F13A5B}"/>
                </a:ext>
              </a:extLst>
            </p:cNvPr>
            <p:cNvPicPr>
              <a:picLocks noChangeAspect="1"/>
            </p:cNvPicPr>
            <p:nvPr/>
          </p:nvPicPr>
          <p:blipFill>
            <a:blip r:embed="rId4"/>
            <a:stretch>
              <a:fillRect/>
            </a:stretch>
          </p:blipFill>
          <p:spPr>
            <a:xfrm>
              <a:off x="1757019" y="1112588"/>
              <a:ext cx="100744" cy="135617"/>
            </a:xfrm>
            <a:prstGeom prst="rect">
              <a:avLst/>
            </a:prstGeom>
          </p:spPr>
        </p:pic>
        <p:sp>
          <p:nvSpPr>
            <p:cNvPr id="5" name="TextBox 4">
              <a:extLst>
                <a:ext uri="{FF2B5EF4-FFF2-40B4-BE49-F238E27FC236}">
                  <a16:creationId xmlns:a16="http://schemas.microsoft.com/office/drawing/2014/main" id="{4FBB850B-CC82-4B4B-BC85-82FCE4121250}"/>
                </a:ext>
              </a:extLst>
            </p:cNvPr>
            <p:cNvSpPr txBox="1"/>
            <p:nvPr/>
          </p:nvSpPr>
          <p:spPr>
            <a:xfrm>
              <a:off x="1675784" y="1152369"/>
              <a:ext cx="263214" cy="276999"/>
            </a:xfrm>
            <a:prstGeom prst="rect">
              <a:avLst/>
            </a:prstGeom>
            <a:noFill/>
          </p:spPr>
          <p:txBody>
            <a:bodyPr wrap="none" rtlCol="0">
              <a:spAutoFit/>
            </a:bodyPr>
            <a:lstStyle/>
            <a:p>
              <a:r>
                <a:rPr lang="en-US" sz="1200" i="1" dirty="0"/>
                <a:t>p</a:t>
              </a:r>
            </a:p>
          </p:txBody>
        </p:sp>
      </p:grpSp>
    </p:spTree>
    <p:extLst>
      <p:ext uri="{BB962C8B-B14F-4D97-AF65-F5344CB8AC3E}">
        <p14:creationId xmlns:p14="http://schemas.microsoft.com/office/powerpoint/2010/main" val="4752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C72B4C-EBBD-D040-AEA7-A7DE40119020}"/>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11" name="Picture 10" descr="A picture containing diagram&#10;&#10;Description automatically generated">
            <a:extLst>
              <a:ext uri="{FF2B5EF4-FFF2-40B4-BE49-F238E27FC236}">
                <a16:creationId xmlns:a16="http://schemas.microsoft.com/office/drawing/2014/main" id="{29062C2D-E05A-6143-878F-3F8B6E476EFD}"/>
              </a:ext>
            </a:extLst>
          </p:cNvPr>
          <p:cNvPicPr>
            <a:picLocks noChangeAspect="1"/>
          </p:cNvPicPr>
          <p:nvPr/>
        </p:nvPicPr>
        <p:blipFill>
          <a:blip r:embed="rId3"/>
          <a:stretch>
            <a:fillRect/>
          </a:stretch>
        </p:blipFill>
        <p:spPr>
          <a:xfrm>
            <a:off x="0" y="523909"/>
            <a:ext cx="11684000" cy="6334091"/>
          </a:xfrm>
          <a:prstGeom prst="rect">
            <a:avLst/>
          </a:prstGeom>
        </p:spPr>
      </p:pic>
    </p:spTree>
    <p:extLst>
      <p:ext uri="{BB962C8B-B14F-4D97-AF65-F5344CB8AC3E}">
        <p14:creationId xmlns:p14="http://schemas.microsoft.com/office/powerpoint/2010/main" val="361277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C002-3627-5849-8A1C-52DC34D13AD8}"/>
              </a:ext>
            </a:extLst>
          </p:cNvPr>
          <p:cNvSpPr>
            <a:spLocks noGrp="1"/>
          </p:cNvSpPr>
          <p:nvPr>
            <p:ph type="title"/>
          </p:nvPr>
        </p:nvSpPr>
        <p:spPr>
          <a:xfrm>
            <a:off x="0" y="0"/>
            <a:ext cx="12227859" cy="1325563"/>
          </a:xfrm>
        </p:spPr>
        <p:txBody>
          <a:bodyPr/>
          <a:lstStyle/>
          <a:p>
            <a:r>
              <a:rPr lang="en-US" dirty="0"/>
              <a:t>Sedimentation Velocity-Analytical Ultracentrifugation: Background</a:t>
            </a:r>
          </a:p>
        </p:txBody>
      </p:sp>
      <p:sp>
        <p:nvSpPr>
          <p:cNvPr id="14" name="Content Placeholder 13">
            <a:extLst>
              <a:ext uri="{FF2B5EF4-FFF2-40B4-BE49-F238E27FC236}">
                <a16:creationId xmlns:a16="http://schemas.microsoft.com/office/drawing/2014/main" id="{BF475E2F-55BB-124C-A857-90FA18555608}"/>
              </a:ext>
            </a:extLst>
          </p:cNvPr>
          <p:cNvSpPr>
            <a:spLocks noGrp="1"/>
          </p:cNvSpPr>
          <p:nvPr>
            <p:ph idx="1"/>
          </p:nvPr>
        </p:nvSpPr>
        <p:spPr>
          <a:xfrm>
            <a:off x="286872" y="1606364"/>
            <a:ext cx="11080376" cy="4973730"/>
          </a:xfrm>
        </p:spPr>
        <p:txBody>
          <a:bodyPr>
            <a:normAutofit/>
          </a:bodyPr>
          <a:lstStyle/>
          <a:p>
            <a:r>
              <a:rPr lang="en-US" dirty="0"/>
              <a:t>Quantitative technique looking at how macromolecules behave in solution: gain insight on protein mass, shape,  and conformational changes of protein complexes</a:t>
            </a:r>
          </a:p>
          <a:p>
            <a:pPr marL="0" indent="0">
              <a:buNone/>
            </a:pPr>
            <a:endParaRPr lang="en-US" dirty="0"/>
          </a:p>
          <a:p>
            <a:pPr lvl="1"/>
            <a:r>
              <a:rPr lang="en-US" dirty="0"/>
              <a:t>36K RPM- high rotor speed (can go up to 60K) under </a:t>
            </a:r>
            <a:r>
              <a:rPr lang="en-US" dirty="0" err="1"/>
              <a:t>vaccum</a:t>
            </a:r>
            <a:endParaRPr lang="en-US" dirty="0"/>
          </a:p>
          <a:p>
            <a:pPr lvl="1"/>
            <a:r>
              <a:rPr lang="en-US" dirty="0"/>
              <a:t>Watch how protein in moving in solution in real time: throwing the protein outward through centripetal force and measuring the rate of sedimentation </a:t>
            </a:r>
          </a:p>
          <a:p>
            <a:pPr lvl="1"/>
            <a:r>
              <a:rPr lang="en-US" dirty="0"/>
              <a:t>Informative by the terms Sedimentation coefficient (s), frictional ratio (shape), and estimate of MW</a:t>
            </a:r>
          </a:p>
        </p:txBody>
      </p:sp>
    </p:spTree>
    <p:extLst>
      <p:ext uri="{BB962C8B-B14F-4D97-AF65-F5344CB8AC3E}">
        <p14:creationId xmlns:p14="http://schemas.microsoft.com/office/powerpoint/2010/main" val="285332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7" name="Picture 6" descr="A picture containing chart&#10;&#10;Description automatically generated">
            <a:extLst>
              <a:ext uri="{FF2B5EF4-FFF2-40B4-BE49-F238E27FC236}">
                <a16:creationId xmlns:a16="http://schemas.microsoft.com/office/drawing/2014/main" id="{79E74F33-48CB-F544-A2E6-1694D503FB9E}"/>
              </a:ext>
            </a:extLst>
          </p:cNvPr>
          <p:cNvPicPr>
            <a:picLocks noChangeAspect="1"/>
          </p:cNvPicPr>
          <p:nvPr/>
        </p:nvPicPr>
        <p:blipFill>
          <a:blip r:embed="rId3"/>
          <a:stretch>
            <a:fillRect/>
          </a:stretch>
        </p:blipFill>
        <p:spPr>
          <a:xfrm>
            <a:off x="0" y="494704"/>
            <a:ext cx="11582400" cy="6303290"/>
          </a:xfrm>
          <a:prstGeom prst="rect">
            <a:avLst/>
          </a:prstGeom>
        </p:spPr>
      </p:pic>
    </p:spTree>
    <p:extLst>
      <p:ext uri="{BB962C8B-B14F-4D97-AF65-F5344CB8AC3E}">
        <p14:creationId xmlns:p14="http://schemas.microsoft.com/office/powerpoint/2010/main" val="315585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4" name="Picture 3" descr="A picture containing chart&#10;&#10;Description automatically generated">
            <a:extLst>
              <a:ext uri="{FF2B5EF4-FFF2-40B4-BE49-F238E27FC236}">
                <a16:creationId xmlns:a16="http://schemas.microsoft.com/office/drawing/2014/main" id="{8C3C4148-7F5E-3E4D-96F6-9BE497AFA0D1}"/>
              </a:ext>
            </a:extLst>
          </p:cNvPr>
          <p:cNvPicPr>
            <a:picLocks noChangeAspect="1"/>
          </p:cNvPicPr>
          <p:nvPr/>
        </p:nvPicPr>
        <p:blipFill>
          <a:blip r:embed="rId3"/>
          <a:stretch>
            <a:fillRect/>
          </a:stretch>
        </p:blipFill>
        <p:spPr>
          <a:xfrm>
            <a:off x="0" y="427791"/>
            <a:ext cx="11618259" cy="6268845"/>
          </a:xfrm>
          <a:prstGeom prst="rect">
            <a:avLst/>
          </a:prstGeom>
        </p:spPr>
      </p:pic>
      <p:pic>
        <p:nvPicPr>
          <p:cNvPr id="3" name="Picture 2">
            <a:extLst>
              <a:ext uri="{FF2B5EF4-FFF2-40B4-BE49-F238E27FC236}">
                <a16:creationId xmlns:a16="http://schemas.microsoft.com/office/drawing/2014/main" id="{986FF2D1-CA98-1D45-89B7-2035F1DDB569}"/>
              </a:ext>
            </a:extLst>
          </p:cNvPr>
          <p:cNvPicPr>
            <a:picLocks noChangeAspect="1"/>
          </p:cNvPicPr>
          <p:nvPr/>
        </p:nvPicPr>
        <p:blipFill>
          <a:blip r:embed="rId4"/>
          <a:stretch>
            <a:fillRect/>
          </a:stretch>
        </p:blipFill>
        <p:spPr>
          <a:xfrm>
            <a:off x="5620441" y="6563286"/>
            <a:ext cx="1168400" cy="266700"/>
          </a:xfrm>
          <a:prstGeom prst="rect">
            <a:avLst/>
          </a:prstGeom>
        </p:spPr>
      </p:pic>
    </p:spTree>
    <p:extLst>
      <p:ext uri="{BB962C8B-B14F-4D97-AF65-F5344CB8AC3E}">
        <p14:creationId xmlns:p14="http://schemas.microsoft.com/office/powerpoint/2010/main" val="253790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dirty="0"/>
              <a:t>Selecting the model and setting initial values for the parameters</a:t>
            </a:r>
          </a:p>
        </p:txBody>
      </p:sp>
      <p:pic>
        <p:nvPicPr>
          <p:cNvPr id="3" name="Picture 2" descr="A picture containing diagram&#10;&#10;Description automatically generated">
            <a:extLst>
              <a:ext uri="{FF2B5EF4-FFF2-40B4-BE49-F238E27FC236}">
                <a16:creationId xmlns:a16="http://schemas.microsoft.com/office/drawing/2014/main" id="{94C206F0-932E-2047-B11D-A8EC1BC0993D}"/>
              </a:ext>
            </a:extLst>
          </p:cNvPr>
          <p:cNvPicPr>
            <a:picLocks noChangeAspect="1"/>
          </p:cNvPicPr>
          <p:nvPr/>
        </p:nvPicPr>
        <p:blipFill>
          <a:blip r:embed="rId3"/>
          <a:stretch>
            <a:fillRect/>
          </a:stretch>
        </p:blipFill>
        <p:spPr>
          <a:xfrm>
            <a:off x="0" y="588357"/>
            <a:ext cx="11391900" cy="6269643"/>
          </a:xfrm>
          <a:prstGeom prst="rect">
            <a:avLst/>
          </a:prstGeom>
        </p:spPr>
      </p:pic>
    </p:spTree>
    <p:extLst>
      <p:ext uri="{BB962C8B-B14F-4D97-AF65-F5344CB8AC3E}">
        <p14:creationId xmlns:p14="http://schemas.microsoft.com/office/powerpoint/2010/main" val="419016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b="1" dirty="0"/>
              <a:t>Interpreting and refining the results</a:t>
            </a:r>
            <a:endParaRPr lang="en-US" sz="3600" dirty="0"/>
          </a:p>
        </p:txBody>
      </p:sp>
      <p:pic>
        <p:nvPicPr>
          <p:cNvPr id="4" name="Picture 3" descr="A picture containing chart&#10;&#10;Description automatically generated">
            <a:extLst>
              <a:ext uri="{FF2B5EF4-FFF2-40B4-BE49-F238E27FC236}">
                <a16:creationId xmlns:a16="http://schemas.microsoft.com/office/drawing/2014/main" id="{EEE05163-59C2-A04E-A5BE-FD8D677206E9}"/>
              </a:ext>
            </a:extLst>
          </p:cNvPr>
          <p:cNvPicPr>
            <a:picLocks noChangeAspect="1"/>
          </p:cNvPicPr>
          <p:nvPr/>
        </p:nvPicPr>
        <p:blipFill>
          <a:blip r:embed="rId3"/>
          <a:stretch>
            <a:fillRect/>
          </a:stretch>
        </p:blipFill>
        <p:spPr>
          <a:xfrm>
            <a:off x="0" y="647474"/>
            <a:ext cx="11327476" cy="6210526"/>
          </a:xfrm>
          <a:prstGeom prst="rect">
            <a:avLst/>
          </a:prstGeom>
        </p:spPr>
      </p:pic>
    </p:spTree>
    <p:extLst>
      <p:ext uri="{BB962C8B-B14F-4D97-AF65-F5344CB8AC3E}">
        <p14:creationId xmlns:p14="http://schemas.microsoft.com/office/powerpoint/2010/main" val="122652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b="1" dirty="0"/>
              <a:t>Interpreting and refining the results</a:t>
            </a:r>
            <a:endParaRPr lang="en-US" sz="3600" dirty="0"/>
          </a:p>
        </p:txBody>
      </p:sp>
      <p:pic>
        <p:nvPicPr>
          <p:cNvPr id="3" name="Picture 2" descr="Chart&#10;&#10;Description automatically generated with medium confidence">
            <a:extLst>
              <a:ext uri="{FF2B5EF4-FFF2-40B4-BE49-F238E27FC236}">
                <a16:creationId xmlns:a16="http://schemas.microsoft.com/office/drawing/2014/main" id="{B2F502BC-EEBB-1849-8889-07818783CF61}"/>
              </a:ext>
            </a:extLst>
          </p:cNvPr>
          <p:cNvPicPr>
            <a:picLocks noChangeAspect="1"/>
          </p:cNvPicPr>
          <p:nvPr/>
        </p:nvPicPr>
        <p:blipFill>
          <a:blip r:embed="rId3"/>
          <a:stretch>
            <a:fillRect/>
          </a:stretch>
        </p:blipFill>
        <p:spPr>
          <a:xfrm>
            <a:off x="0" y="449322"/>
            <a:ext cx="11477105" cy="6284294"/>
          </a:xfrm>
          <a:prstGeom prst="rect">
            <a:avLst/>
          </a:prstGeom>
        </p:spPr>
      </p:pic>
    </p:spTree>
    <p:extLst>
      <p:ext uri="{BB962C8B-B14F-4D97-AF65-F5344CB8AC3E}">
        <p14:creationId xmlns:p14="http://schemas.microsoft.com/office/powerpoint/2010/main" val="117126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b="1" dirty="0"/>
              <a:t>Interpreting and refining the results</a:t>
            </a:r>
            <a:endParaRPr lang="en-US" sz="3600" dirty="0"/>
          </a:p>
        </p:txBody>
      </p:sp>
      <p:pic>
        <p:nvPicPr>
          <p:cNvPr id="4" name="Picture 3" descr="Graphical user interface&#10;&#10;Description automatically generated with low confidence">
            <a:extLst>
              <a:ext uri="{FF2B5EF4-FFF2-40B4-BE49-F238E27FC236}">
                <a16:creationId xmlns:a16="http://schemas.microsoft.com/office/drawing/2014/main" id="{25007A91-B54B-DB4B-BF40-B7F336D603DE}"/>
              </a:ext>
            </a:extLst>
          </p:cNvPr>
          <p:cNvPicPr>
            <a:picLocks noChangeAspect="1"/>
          </p:cNvPicPr>
          <p:nvPr/>
        </p:nvPicPr>
        <p:blipFill>
          <a:blip r:embed="rId3"/>
          <a:stretch>
            <a:fillRect/>
          </a:stretch>
        </p:blipFill>
        <p:spPr>
          <a:xfrm>
            <a:off x="0" y="546005"/>
            <a:ext cx="11477105" cy="6311995"/>
          </a:xfrm>
          <a:prstGeom prst="rect">
            <a:avLst/>
          </a:prstGeom>
        </p:spPr>
      </p:pic>
    </p:spTree>
    <p:extLst>
      <p:ext uri="{BB962C8B-B14F-4D97-AF65-F5344CB8AC3E}">
        <p14:creationId xmlns:p14="http://schemas.microsoft.com/office/powerpoint/2010/main" val="79434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EFA06-8DF7-7145-9416-D21D95DEBD43}"/>
              </a:ext>
            </a:extLst>
          </p:cNvPr>
          <p:cNvSpPr>
            <a:spLocks noGrp="1"/>
          </p:cNvSpPr>
          <p:nvPr>
            <p:ph type="title"/>
          </p:nvPr>
        </p:nvSpPr>
        <p:spPr>
          <a:xfrm>
            <a:off x="0" y="-394138"/>
            <a:ext cx="12612414" cy="1325563"/>
          </a:xfrm>
        </p:spPr>
        <p:txBody>
          <a:bodyPr>
            <a:normAutofit/>
          </a:bodyPr>
          <a:lstStyle/>
          <a:p>
            <a:r>
              <a:rPr lang="en-US" sz="3600" b="1" dirty="0"/>
              <a:t>Interpreting and refining the results</a:t>
            </a:r>
            <a:endParaRPr lang="en-US" sz="3600" dirty="0"/>
          </a:p>
        </p:txBody>
      </p:sp>
      <p:pic>
        <p:nvPicPr>
          <p:cNvPr id="6" name="Picture 5" descr="Chart&#10;&#10;Description automatically generated">
            <a:extLst>
              <a:ext uri="{FF2B5EF4-FFF2-40B4-BE49-F238E27FC236}">
                <a16:creationId xmlns:a16="http://schemas.microsoft.com/office/drawing/2014/main" id="{FF8FF812-66DD-D44E-AC55-CA165FBCDF76}"/>
              </a:ext>
            </a:extLst>
          </p:cNvPr>
          <p:cNvPicPr>
            <a:picLocks noChangeAspect="1"/>
          </p:cNvPicPr>
          <p:nvPr/>
        </p:nvPicPr>
        <p:blipFill>
          <a:blip r:embed="rId3"/>
          <a:stretch>
            <a:fillRect/>
          </a:stretch>
        </p:blipFill>
        <p:spPr>
          <a:xfrm>
            <a:off x="0" y="610119"/>
            <a:ext cx="11410604" cy="6247881"/>
          </a:xfrm>
          <a:prstGeom prst="rect">
            <a:avLst/>
          </a:prstGeom>
        </p:spPr>
      </p:pic>
    </p:spTree>
    <p:extLst>
      <p:ext uri="{BB962C8B-B14F-4D97-AF65-F5344CB8AC3E}">
        <p14:creationId xmlns:p14="http://schemas.microsoft.com/office/powerpoint/2010/main" val="326391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301A-BF2C-3A4F-B23B-EDA8E84B8A98}"/>
              </a:ext>
            </a:extLst>
          </p:cNvPr>
          <p:cNvSpPr>
            <a:spLocks noGrp="1"/>
          </p:cNvSpPr>
          <p:nvPr>
            <p:ph type="title"/>
          </p:nvPr>
        </p:nvSpPr>
        <p:spPr/>
        <p:txBody>
          <a:bodyPr/>
          <a:lstStyle/>
          <a:p>
            <a:r>
              <a:rPr lang="en-US" dirty="0"/>
              <a:t>In conclusion… </a:t>
            </a:r>
          </a:p>
        </p:txBody>
      </p:sp>
      <p:sp>
        <p:nvSpPr>
          <p:cNvPr id="3" name="Content Placeholder 2">
            <a:extLst>
              <a:ext uri="{FF2B5EF4-FFF2-40B4-BE49-F238E27FC236}">
                <a16:creationId xmlns:a16="http://schemas.microsoft.com/office/drawing/2014/main" id="{688B865D-506F-0B44-9FC4-77ADFB7522CD}"/>
              </a:ext>
            </a:extLst>
          </p:cNvPr>
          <p:cNvSpPr>
            <a:spLocks noGrp="1"/>
          </p:cNvSpPr>
          <p:nvPr>
            <p:ph idx="1"/>
          </p:nvPr>
        </p:nvSpPr>
        <p:spPr/>
        <p:txBody>
          <a:bodyPr/>
          <a:lstStyle/>
          <a:p>
            <a:r>
              <a:rPr lang="en-US" dirty="0"/>
              <a:t>SV-AUC is a quantitative technique looking at how macromolecules behave in solution</a:t>
            </a:r>
          </a:p>
          <a:p>
            <a:r>
              <a:rPr lang="en-US" dirty="0"/>
              <a:t>Watch how protein in moving in solution in real time: throwing the protein outward through centripetal force and measuring the rate of sedimentation </a:t>
            </a:r>
          </a:p>
          <a:p>
            <a:r>
              <a:rPr lang="en-US" dirty="0"/>
              <a:t>gain insight on protein mass, shape,  and conformational changes of protein complexes</a:t>
            </a:r>
          </a:p>
          <a:p>
            <a:endParaRPr lang="en-US" dirty="0"/>
          </a:p>
        </p:txBody>
      </p:sp>
    </p:spTree>
    <p:extLst>
      <p:ext uri="{BB962C8B-B14F-4D97-AF65-F5344CB8AC3E}">
        <p14:creationId xmlns:p14="http://schemas.microsoft.com/office/powerpoint/2010/main" val="358688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5BCD-43D2-214E-9F32-FDD21C5FE76B}"/>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E6DC1E64-DB99-8247-9C33-ADA234923114}"/>
              </a:ext>
            </a:extLst>
          </p:cNvPr>
          <p:cNvSpPr>
            <a:spLocks noGrp="1"/>
          </p:cNvSpPr>
          <p:nvPr>
            <p:ph idx="1"/>
          </p:nvPr>
        </p:nvSpPr>
        <p:spPr>
          <a:xfrm>
            <a:off x="0" y="1581742"/>
            <a:ext cx="11623623" cy="4351338"/>
          </a:xfrm>
        </p:spPr>
        <p:txBody>
          <a:bodyPr>
            <a:normAutofit fontScale="32500" lnSpcReduction="20000"/>
          </a:bodyPr>
          <a:lstStyle/>
          <a:p>
            <a:r>
              <a:rPr lang="en-US" dirty="0">
                <a:hlinkClick r:id="rId2"/>
              </a:rPr>
              <a:t>https://www.beckman.com/support/faq/product/major-components-analytical-sample-cell</a:t>
            </a:r>
            <a:endParaRPr lang="en-US" dirty="0"/>
          </a:p>
          <a:p>
            <a:r>
              <a:rPr lang="en-US" dirty="0">
                <a:hlinkClick r:id="rId3"/>
              </a:rPr>
              <a:t>https://www.bif.mit.edu/auc</a:t>
            </a:r>
            <a:endParaRPr lang="en-US" dirty="0"/>
          </a:p>
          <a:p>
            <a:r>
              <a:rPr lang="en-US" dirty="0">
                <a:hlinkClick r:id="rId4"/>
              </a:rPr>
              <a:t>https://d-nb.info/981712878/34</a:t>
            </a:r>
            <a:endParaRPr lang="en-US" dirty="0"/>
          </a:p>
          <a:p>
            <a:r>
              <a:rPr lang="en-US" dirty="0">
                <a:hlinkClick r:id="rId5"/>
              </a:rPr>
              <a:t>https://www.youtube.com/watch?v=A9wmCsMiy70</a:t>
            </a:r>
            <a:endParaRPr lang="en-US" dirty="0"/>
          </a:p>
          <a:p>
            <a:r>
              <a:rPr lang="en-US" dirty="0" err="1"/>
              <a:t>doi</a:t>
            </a:r>
            <a:r>
              <a:rPr lang="en-US" dirty="0"/>
              <a:t>: </a:t>
            </a:r>
            <a:r>
              <a:rPr lang="en-US" u="sng" dirty="0">
                <a:hlinkClick r:id="rId6"/>
              </a:rPr>
              <a:t>10.1016/S0091-679X(07)84006-4</a:t>
            </a:r>
            <a:r>
              <a:rPr lang="en-US" dirty="0">
                <a:hlinkClick r:id="rId7"/>
              </a:rPr>
              <a:t>https://www.youtube.com/watch?v=8GiTLdSwl7M&amp;t=2101s</a:t>
            </a:r>
            <a:endParaRPr lang="en-US" dirty="0"/>
          </a:p>
          <a:p>
            <a:r>
              <a:rPr lang="en-US" dirty="0">
                <a:hlinkClick r:id="rId8"/>
              </a:rPr>
              <a:t>https://www.youtube.com/watch?v=Kw72fyaiQsw&amp;t=609s</a:t>
            </a:r>
            <a:r>
              <a:rPr lang="en-US" dirty="0"/>
              <a:t> ** very helpful</a:t>
            </a:r>
          </a:p>
          <a:p>
            <a:r>
              <a:rPr lang="en-US" dirty="0">
                <a:hlinkClick r:id="rId9"/>
              </a:rPr>
              <a:t>https://en.wikipedia.org/wiki/Analytical_ultracentrifugation#History</a:t>
            </a:r>
            <a:endParaRPr lang="en-US" dirty="0"/>
          </a:p>
          <a:p>
            <a:r>
              <a:rPr lang="en-US" dirty="0">
                <a:hlinkClick r:id="rId10"/>
              </a:rPr>
              <a:t>https://www.mcgill.ca/biochemistry/files/biochemistry/404_silvius_15.pdf</a:t>
            </a:r>
            <a:endParaRPr lang="en-US" dirty="0"/>
          </a:p>
          <a:p>
            <a:r>
              <a:rPr lang="en-US" dirty="0" err="1"/>
              <a:t>doi</a:t>
            </a:r>
            <a:r>
              <a:rPr lang="en-US" dirty="0"/>
              <a:t>: </a:t>
            </a:r>
            <a:r>
              <a:rPr lang="en-US" u="sng" dirty="0">
                <a:hlinkClick r:id="rId11"/>
              </a:rPr>
              <a:t>10.1016/j.ymeth.2010.12.029</a:t>
            </a:r>
            <a:endParaRPr lang="en-US" u="sng" dirty="0"/>
          </a:p>
          <a:p>
            <a:r>
              <a:rPr lang="en-US" dirty="0">
                <a:hlinkClick r:id="rId12"/>
              </a:rPr>
              <a:t>https://youtu.be/AA0w5Wc9r2o</a:t>
            </a:r>
            <a:endParaRPr lang="en-US" dirty="0"/>
          </a:p>
          <a:p>
            <a:r>
              <a:rPr lang="en-US" dirty="0" err="1"/>
              <a:t>doi</a:t>
            </a:r>
            <a:r>
              <a:rPr lang="en-US" dirty="0"/>
              <a:t>: 10.1002/cpmb.131</a:t>
            </a:r>
          </a:p>
          <a:p>
            <a:r>
              <a:rPr lang="en-US" dirty="0">
                <a:hlinkClick r:id="rId13"/>
              </a:rPr>
              <a:t>https://www.beckman.com/resources/techniques-and-methods/spinsights/issue-4</a:t>
            </a:r>
            <a:endParaRPr lang="en-US" dirty="0"/>
          </a:p>
          <a:p>
            <a:r>
              <a:rPr lang="en-US" dirty="0" err="1"/>
              <a:t>doi</a:t>
            </a:r>
            <a:r>
              <a:rPr lang="en-US" dirty="0"/>
              <a:t>: </a:t>
            </a:r>
            <a:r>
              <a:rPr lang="en-US" u="sng" dirty="0">
                <a:hlinkClick r:id="rId6"/>
              </a:rPr>
              <a:t>10.1016/S0091-679X(07)84006-4</a:t>
            </a:r>
            <a:endParaRPr lang="en-US" u="sng" dirty="0"/>
          </a:p>
          <a:p>
            <a:r>
              <a:rPr lang="en-US" dirty="0">
                <a:hlinkClick r:id="rId14" tooltip="Persistent link using digital object identifier"/>
              </a:rPr>
              <a:t>https://doi.org/10.4065/72.9.830</a:t>
            </a:r>
            <a:endParaRPr lang="en-US" dirty="0"/>
          </a:p>
          <a:p>
            <a:r>
              <a:rPr lang="en-US" u="sng" dirty="0">
                <a:hlinkClick r:id="rId15" tooltip="Persistent link using digital object identifier"/>
              </a:rPr>
              <a:t>https://doi.org/10.1016/bs.mie.2015.04.004</a:t>
            </a:r>
            <a:endParaRPr lang="en-US" u="sng" dirty="0"/>
          </a:p>
          <a:p>
            <a:r>
              <a:rPr lang="en-US" dirty="0">
                <a:hlinkClick r:id="rId16"/>
              </a:rPr>
              <a:t>https://en.wikipedia.org/wiki/Theodor_Svedberg</a:t>
            </a:r>
            <a:endParaRPr lang="en-US" dirty="0"/>
          </a:p>
          <a:p>
            <a:r>
              <a:rPr lang="en-US" dirty="0">
                <a:hlinkClick r:id="rId17"/>
              </a:rPr>
              <a:t>https://en.wikipedia.org/wiki/Sedimentation_coefficient</a:t>
            </a:r>
            <a:endParaRPr lang="en-US" dirty="0"/>
          </a:p>
          <a:p>
            <a:r>
              <a:rPr lang="en-US" dirty="0">
                <a:hlinkClick r:id="rId18"/>
              </a:rPr>
              <a:t>https://spinanalytical.com/pdf/AUC-Cell-Assembly-Instructions.pdf</a:t>
            </a:r>
            <a:endParaRPr lang="en-US" dirty="0"/>
          </a:p>
          <a:p>
            <a:r>
              <a:rPr lang="en-US" dirty="0"/>
              <a:t>https://d-</a:t>
            </a:r>
            <a:r>
              <a:rPr lang="en-US" dirty="0" err="1"/>
              <a:t>nb.info</a:t>
            </a:r>
            <a:r>
              <a:rPr lang="en-US" dirty="0"/>
              <a:t>/981712878/34</a:t>
            </a:r>
          </a:p>
        </p:txBody>
      </p:sp>
      <p:pic>
        <p:nvPicPr>
          <p:cNvPr id="1026" name="Picture 2" descr="Basic Principles of Analytical Ultracentrifugation: 9781498751155: Medicine  &amp; Health Science Books @ Amazon.com">
            <a:extLst>
              <a:ext uri="{FF2B5EF4-FFF2-40B4-BE49-F238E27FC236}">
                <a16:creationId xmlns:a16="http://schemas.microsoft.com/office/drawing/2014/main" id="{B44CC8A9-A5DB-DF4D-B7BD-94F05F9B6C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8432" y="-132758"/>
            <a:ext cx="22796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dimentation Velocity Analytical Ultracentrifugation : Interacting Systems">
            <a:extLst>
              <a:ext uri="{FF2B5EF4-FFF2-40B4-BE49-F238E27FC236}">
                <a16:creationId xmlns:a16="http://schemas.microsoft.com/office/drawing/2014/main" id="{283EE678-BA36-3D49-8A06-E959FF9A02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08845" y="-53304"/>
            <a:ext cx="23831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B614B7-7BB2-454D-86CD-D2D11477F3E5}"/>
              </a:ext>
            </a:extLst>
          </p:cNvPr>
          <p:cNvPicPr>
            <a:picLocks noChangeAspect="1"/>
          </p:cNvPicPr>
          <p:nvPr/>
        </p:nvPicPr>
        <p:blipFill>
          <a:blip r:embed="rId21"/>
          <a:stretch>
            <a:fillRect/>
          </a:stretch>
        </p:blipFill>
        <p:spPr>
          <a:xfrm>
            <a:off x="6660995" y="3455149"/>
            <a:ext cx="3147850" cy="3402851"/>
          </a:xfrm>
          <a:prstGeom prst="rect">
            <a:avLst/>
          </a:prstGeom>
        </p:spPr>
      </p:pic>
    </p:spTree>
    <p:extLst>
      <p:ext uri="{BB962C8B-B14F-4D97-AF65-F5344CB8AC3E}">
        <p14:creationId xmlns:p14="http://schemas.microsoft.com/office/powerpoint/2010/main" val="122767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32B8-4E52-DE44-B95E-D7E4D7DF8B1A}"/>
              </a:ext>
            </a:extLst>
          </p:cNvPr>
          <p:cNvSpPr>
            <a:spLocks noGrp="1"/>
          </p:cNvSpPr>
          <p:nvPr>
            <p:ph type="title"/>
          </p:nvPr>
        </p:nvSpPr>
        <p:spPr>
          <a:xfrm>
            <a:off x="214313" y="0"/>
            <a:ext cx="11125200" cy="1325563"/>
          </a:xfrm>
        </p:spPr>
        <p:txBody>
          <a:bodyPr/>
          <a:lstStyle/>
          <a:p>
            <a:r>
              <a:rPr lang="en-US" dirty="0"/>
              <a:t>The foundation of Analytical Ultracentrifugation </a:t>
            </a:r>
          </a:p>
        </p:txBody>
      </p:sp>
      <p:sp>
        <p:nvSpPr>
          <p:cNvPr id="3" name="Content Placeholder 2">
            <a:extLst>
              <a:ext uri="{FF2B5EF4-FFF2-40B4-BE49-F238E27FC236}">
                <a16:creationId xmlns:a16="http://schemas.microsoft.com/office/drawing/2014/main" id="{E32EADBA-09DC-974A-A29C-D7875247C6D8}"/>
              </a:ext>
            </a:extLst>
          </p:cNvPr>
          <p:cNvSpPr>
            <a:spLocks noGrp="1"/>
          </p:cNvSpPr>
          <p:nvPr>
            <p:ph idx="1"/>
          </p:nvPr>
        </p:nvSpPr>
        <p:spPr>
          <a:xfrm>
            <a:off x="3043238" y="1096962"/>
            <a:ext cx="9148762" cy="5761038"/>
          </a:xfrm>
        </p:spPr>
        <p:txBody>
          <a:bodyPr>
            <a:normAutofit/>
          </a:bodyPr>
          <a:lstStyle/>
          <a:p>
            <a:r>
              <a:rPr lang="en-US" dirty="0"/>
              <a:t>Svedberg and associates built the first ultracentrifuge in 1924</a:t>
            </a:r>
          </a:p>
          <a:p>
            <a:r>
              <a:rPr lang="en-US" dirty="0"/>
              <a:t>Won the 1926 Nobel Prize in Chemistry for work on disperse (“colloidal”) systems which supported Brown and Einstein’s theory of Brownian Motion</a:t>
            </a:r>
          </a:p>
          <a:p>
            <a:pPr lvl="1"/>
            <a:r>
              <a:rPr lang="en-US" dirty="0"/>
              <a:t>Experiments included in the prize were the first ultracentrifuge “sedimentation- diffusion” experiments that suggested concepts of </a:t>
            </a:r>
          </a:p>
          <a:p>
            <a:pPr lvl="2"/>
            <a:r>
              <a:rPr lang="en-US" dirty="0"/>
              <a:t>Tertiary structure- Purified egg albumin is homogenous with MW of 34000 g/mol.</a:t>
            </a:r>
          </a:p>
          <a:p>
            <a:pPr lvl="2"/>
            <a:r>
              <a:rPr lang="en-US" dirty="0"/>
              <a:t>Quaternary structure- Hemoglobin data was consistent with multi-subunit complexes</a:t>
            </a:r>
          </a:p>
          <a:p>
            <a:r>
              <a:rPr lang="en-US" dirty="0"/>
              <a:t>Laid the groundwork for AUC, and for studying macromolecular transport techniques that we use today to resolve protein size, shape, weight, density and charge effect</a:t>
            </a:r>
          </a:p>
        </p:txBody>
      </p:sp>
      <p:pic>
        <p:nvPicPr>
          <p:cNvPr id="2052" name="Picture 4">
            <a:extLst>
              <a:ext uri="{FF2B5EF4-FFF2-40B4-BE49-F238E27FC236}">
                <a16:creationId xmlns:a16="http://schemas.microsoft.com/office/drawing/2014/main" id="{C5BF58D2-36CD-D744-BA95-E215D9DC3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 y="1690688"/>
            <a:ext cx="2286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E28A00-E2DA-E648-8D9D-72FB93499A0A}"/>
              </a:ext>
            </a:extLst>
          </p:cNvPr>
          <p:cNvSpPr txBox="1"/>
          <p:nvPr/>
        </p:nvSpPr>
        <p:spPr>
          <a:xfrm>
            <a:off x="-1483519" y="4999037"/>
            <a:ext cx="6100762" cy="584775"/>
          </a:xfrm>
          <a:prstGeom prst="rect">
            <a:avLst/>
          </a:prstGeom>
          <a:noFill/>
        </p:spPr>
        <p:txBody>
          <a:bodyPr wrap="square">
            <a:spAutoFit/>
          </a:bodyPr>
          <a:lstStyle/>
          <a:p>
            <a:pPr algn="ctr"/>
            <a:r>
              <a:rPr lang="en-US" sz="1600" b="0" i="0" dirty="0">
                <a:solidFill>
                  <a:srgbClr val="000000"/>
                </a:solidFill>
                <a:effectLst/>
              </a:rPr>
              <a:t>Theodor Svedberg, PhD</a:t>
            </a:r>
          </a:p>
          <a:p>
            <a:pPr algn="ctr"/>
            <a:r>
              <a:rPr lang="en-US" sz="1600" b="0" i="0" dirty="0">
                <a:solidFill>
                  <a:srgbClr val="000000"/>
                </a:solidFill>
                <a:effectLst/>
              </a:rPr>
              <a:t>August 30, 1884- </a:t>
            </a:r>
            <a:r>
              <a:rPr lang="en-US" sz="1600" dirty="0"/>
              <a:t>February 25, 1971</a:t>
            </a:r>
          </a:p>
        </p:txBody>
      </p:sp>
    </p:spTree>
    <p:extLst>
      <p:ext uri="{BB962C8B-B14F-4D97-AF65-F5344CB8AC3E}">
        <p14:creationId xmlns:p14="http://schemas.microsoft.com/office/powerpoint/2010/main" val="412204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24AF-8045-E24B-AF23-249776F29D46}"/>
              </a:ext>
            </a:extLst>
          </p:cNvPr>
          <p:cNvSpPr>
            <a:spLocks noGrp="1"/>
          </p:cNvSpPr>
          <p:nvPr>
            <p:ph type="title"/>
          </p:nvPr>
        </p:nvSpPr>
        <p:spPr>
          <a:xfrm>
            <a:off x="233083" y="193801"/>
            <a:ext cx="11353800" cy="1325563"/>
          </a:xfrm>
        </p:spPr>
        <p:txBody>
          <a:bodyPr>
            <a:normAutofit fontScale="90000"/>
          </a:bodyPr>
          <a:lstStyle/>
          <a:p>
            <a:r>
              <a:rPr lang="en-US" dirty="0"/>
              <a:t>SV-AUC is powerful for defining the masses of single to multiprotein complexes, as well as shape differences</a:t>
            </a:r>
          </a:p>
        </p:txBody>
      </p:sp>
      <p:sp>
        <p:nvSpPr>
          <p:cNvPr id="6" name="TextBox 5">
            <a:extLst>
              <a:ext uri="{FF2B5EF4-FFF2-40B4-BE49-F238E27FC236}">
                <a16:creationId xmlns:a16="http://schemas.microsoft.com/office/drawing/2014/main" id="{7935FBC1-08BC-D644-94A7-7AD3C1A9F0B3}"/>
              </a:ext>
            </a:extLst>
          </p:cNvPr>
          <p:cNvSpPr txBox="1"/>
          <p:nvPr/>
        </p:nvSpPr>
        <p:spPr>
          <a:xfrm>
            <a:off x="358588" y="1972235"/>
            <a:ext cx="10642401" cy="369332"/>
          </a:xfrm>
          <a:prstGeom prst="rect">
            <a:avLst/>
          </a:prstGeom>
          <a:noFill/>
        </p:spPr>
        <p:txBody>
          <a:bodyPr wrap="none" rtlCol="0">
            <a:spAutoFit/>
          </a:bodyPr>
          <a:lstStyle/>
          <a:p>
            <a:r>
              <a:rPr lang="en-US" u="sng" dirty="0"/>
              <a:t>2011</a:t>
            </a:r>
            <a:r>
              <a:rPr lang="en-US" dirty="0"/>
              <a:t>: A major gap in our field was identifying how many molecules of Swi6 (HP1) interact with the nucleosome. </a:t>
            </a:r>
          </a:p>
        </p:txBody>
      </p:sp>
      <p:pic>
        <p:nvPicPr>
          <p:cNvPr id="8" name="Picture 7" descr="Chart&#10;&#10;Description automatically generated">
            <a:extLst>
              <a:ext uri="{FF2B5EF4-FFF2-40B4-BE49-F238E27FC236}">
                <a16:creationId xmlns:a16="http://schemas.microsoft.com/office/drawing/2014/main" id="{6384A962-E40F-954B-9D10-A6092C73E1D0}"/>
              </a:ext>
            </a:extLst>
          </p:cNvPr>
          <p:cNvPicPr>
            <a:picLocks noChangeAspect="1"/>
          </p:cNvPicPr>
          <p:nvPr/>
        </p:nvPicPr>
        <p:blipFill>
          <a:blip r:embed="rId3"/>
          <a:stretch>
            <a:fillRect/>
          </a:stretch>
        </p:blipFill>
        <p:spPr>
          <a:xfrm>
            <a:off x="2606388" y="2623114"/>
            <a:ext cx="6146800" cy="2806700"/>
          </a:xfrm>
          <a:prstGeom prst="rect">
            <a:avLst/>
          </a:prstGeom>
        </p:spPr>
      </p:pic>
      <p:sp>
        <p:nvSpPr>
          <p:cNvPr id="10" name="TextBox 9">
            <a:extLst>
              <a:ext uri="{FF2B5EF4-FFF2-40B4-BE49-F238E27FC236}">
                <a16:creationId xmlns:a16="http://schemas.microsoft.com/office/drawing/2014/main" id="{E426F5F2-6AED-C045-A999-D698A00A99D2}"/>
              </a:ext>
            </a:extLst>
          </p:cNvPr>
          <p:cNvSpPr txBox="1"/>
          <p:nvPr/>
        </p:nvSpPr>
        <p:spPr>
          <a:xfrm>
            <a:off x="9297694" y="6492875"/>
            <a:ext cx="3406589" cy="369332"/>
          </a:xfrm>
          <a:prstGeom prst="rect">
            <a:avLst/>
          </a:prstGeom>
          <a:noFill/>
        </p:spPr>
        <p:txBody>
          <a:bodyPr wrap="square">
            <a:spAutoFit/>
          </a:bodyPr>
          <a:lstStyle/>
          <a:p>
            <a:r>
              <a:rPr lang="en-US" dirty="0" err="1"/>
              <a:t>Canzio</a:t>
            </a:r>
            <a:r>
              <a:rPr lang="en-US" dirty="0"/>
              <a:t> </a:t>
            </a:r>
            <a:r>
              <a:rPr lang="en-US" i="1" dirty="0"/>
              <a:t>et al</a:t>
            </a:r>
            <a:r>
              <a:rPr lang="en-US" dirty="0"/>
              <a:t>. 2011 Mol. Cell.</a:t>
            </a:r>
          </a:p>
        </p:txBody>
      </p:sp>
      <p:sp>
        <p:nvSpPr>
          <p:cNvPr id="12" name="TextBox 11">
            <a:extLst>
              <a:ext uri="{FF2B5EF4-FFF2-40B4-BE49-F238E27FC236}">
                <a16:creationId xmlns:a16="http://schemas.microsoft.com/office/drawing/2014/main" id="{2F6E770B-CDC7-8448-B1AF-38C2E0F8008D}"/>
              </a:ext>
            </a:extLst>
          </p:cNvPr>
          <p:cNvSpPr txBox="1"/>
          <p:nvPr/>
        </p:nvSpPr>
        <p:spPr>
          <a:xfrm>
            <a:off x="2606388" y="5689225"/>
            <a:ext cx="6355976" cy="369332"/>
          </a:xfrm>
          <a:prstGeom prst="rect">
            <a:avLst/>
          </a:prstGeom>
          <a:noFill/>
        </p:spPr>
        <p:txBody>
          <a:bodyPr wrap="square">
            <a:spAutoFit/>
          </a:bodyPr>
          <a:lstStyle/>
          <a:p>
            <a:r>
              <a:rPr lang="en-US" b="0" i="0" dirty="0">
                <a:solidFill>
                  <a:srgbClr val="2E2E2E"/>
                </a:solidFill>
                <a:effectLst/>
                <a:latin typeface="NexusSerif"/>
              </a:rPr>
              <a:t>stoichiometry of four WT Swi6 proteins to one core nucleosome</a:t>
            </a:r>
            <a:endParaRPr lang="en-US" dirty="0"/>
          </a:p>
        </p:txBody>
      </p:sp>
      <p:sp>
        <p:nvSpPr>
          <p:cNvPr id="13" name="TextBox 12">
            <a:extLst>
              <a:ext uri="{FF2B5EF4-FFF2-40B4-BE49-F238E27FC236}">
                <a16:creationId xmlns:a16="http://schemas.microsoft.com/office/drawing/2014/main" id="{30F04446-454A-2943-BE92-72E557121842}"/>
              </a:ext>
            </a:extLst>
          </p:cNvPr>
          <p:cNvSpPr txBox="1"/>
          <p:nvPr/>
        </p:nvSpPr>
        <p:spPr>
          <a:xfrm>
            <a:off x="8408895" y="4590023"/>
            <a:ext cx="6355976" cy="646331"/>
          </a:xfrm>
          <a:prstGeom prst="rect">
            <a:avLst/>
          </a:prstGeom>
          <a:noFill/>
        </p:spPr>
        <p:txBody>
          <a:bodyPr wrap="square">
            <a:spAutoFit/>
          </a:bodyPr>
          <a:lstStyle/>
          <a:p>
            <a:r>
              <a:rPr lang="en-US" dirty="0">
                <a:solidFill>
                  <a:srgbClr val="2E2E2E"/>
                </a:solidFill>
                <a:latin typeface="NexusSerif"/>
              </a:rPr>
              <a:t>“sticky ends” to bind </a:t>
            </a:r>
          </a:p>
          <a:p>
            <a:r>
              <a:rPr lang="en-US" dirty="0">
                <a:solidFill>
                  <a:srgbClr val="2E2E2E"/>
                </a:solidFill>
                <a:latin typeface="NexusSerif"/>
              </a:rPr>
              <a:t>neighboring nucleosome </a:t>
            </a:r>
            <a:endParaRPr lang="en-US" dirty="0"/>
          </a:p>
        </p:txBody>
      </p:sp>
    </p:spTree>
    <p:extLst>
      <p:ext uri="{BB962C8B-B14F-4D97-AF65-F5344CB8AC3E}">
        <p14:creationId xmlns:p14="http://schemas.microsoft.com/office/powerpoint/2010/main" val="96630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24AF-8045-E24B-AF23-249776F29D46}"/>
              </a:ext>
            </a:extLst>
          </p:cNvPr>
          <p:cNvSpPr>
            <a:spLocks noGrp="1"/>
          </p:cNvSpPr>
          <p:nvPr>
            <p:ph type="title"/>
          </p:nvPr>
        </p:nvSpPr>
        <p:spPr>
          <a:xfrm>
            <a:off x="233083" y="193801"/>
            <a:ext cx="11353800" cy="1325563"/>
          </a:xfrm>
        </p:spPr>
        <p:txBody>
          <a:bodyPr>
            <a:normAutofit fontScale="90000"/>
          </a:bodyPr>
          <a:lstStyle/>
          <a:p>
            <a:r>
              <a:rPr lang="en-US" dirty="0"/>
              <a:t>SV-AUC is powerful for defining the masses of single to multiprotein complexes, as well as shape differences</a:t>
            </a:r>
          </a:p>
        </p:txBody>
      </p:sp>
      <p:sp>
        <p:nvSpPr>
          <p:cNvPr id="6" name="TextBox 5">
            <a:extLst>
              <a:ext uri="{FF2B5EF4-FFF2-40B4-BE49-F238E27FC236}">
                <a16:creationId xmlns:a16="http://schemas.microsoft.com/office/drawing/2014/main" id="{7935FBC1-08BC-D644-94A7-7AD3C1A9F0B3}"/>
              </a:ext>
            </a:extLst>
          </p:cNvPr>
          <p:cNvSpPr txBox="1"/>
          <p:nvPr/>
        </p:nvSpPr>
        <p:spPr>
          <a:xfrm>
            <a:off x="233083" y="1667435"/>
            <a:ext cx="3647730" cy="369332"/>
          </a:xfrm>
          <a:prstGeom prst="rect">
            <a:avLst/>
          </a:prstGeom>
          <a:noFill/>
        </p:spPr>
        <p:txBody>
          <a:bodyPr wrap="none" rtlCol="0">
            <a:spAutoFit/>
          </a:bodyPr>
          <a:lstStyle/>
          <a:p>
            <a:r>
              <a:rPr lang="en-US" u="sng" dirty="0"/>
              <a:t>2013</a:t>
            </a:r>
            <a:r>
              <a:rPr lang="en-US" dirty="0"/>
              <a:t>: How does Swi6 self associate? </a:t>
            </a:r>
          </a:p>
        </p:txBody>
      </p:sp>
      <p:sp>
        <p:nvSpPr>
          <p:cNvPr id="10" name="TextBox 9">
            <a:extLst>
              <a:ext uri="{FF2B5EF4-FFF2-40B4-BE49-F238E27FC236}">
                <a16:creationId xmlns:a16="http://schemas.microsoft.com/office/drawing/2014/main" id="{E426F5F2-6AED-C045-A999-D698A00A99D2}"/>
              </a:ext>
            </a:extLst>
          </p:cNvPr>
          <p:cNvSpPr txBox="1"/>
          <p:nvPr/>
        </p:nvSpPr>
        <p:spPr>
          <a:xfrm>
            <a:off x="9674212" y="6488668"/>
            <a:ext cx="3406589" cy="369332"/>
          </a:xfrm>
          <a:prstGeom prst="rect">
            <a:avLst/>
          </a:prstGeom>
          <a:noFill/>
        </p:spPr>
        <p:txBody>
          <a:bodyPr wrap="square">
            <a:spAutoFit/>
          </a:bodyPr>
          <a:lstStyle/>
          <a:p>
            <a:r>
              <a:rPr lang="en-US" dirty="0" err="1"/>
              <a:t>Canzio</a:t>
            </a:r>
            <a:r>
              <a:rPr lang="en-US" dirty="0"/>
              <a:t> </a:t>
            </a:r>
            <a:r>
              <a:rPr lang="en-US" i="1" dirty="0"/>
              <a:t>et al</a:t>
            </a:r>
            <a:r>
              <a:rPr lang="en-US" dirty="0"/>
              <a:t>. 2013 Nature</a:t>
            </a:r>
          </a:p>
        </p:txBody>
      </p:sp>
      <p:pic>
        <p:nvPicPr>
          <p:cNvPr id="4" name="Picture 3" descr="Diagram&#10;&#10;Description automatically generated">
            <a:extLst>
              <a:ext uri="{FF2B5EF4-FFF2-40B4-BE49-F238E27FC236}">
                <a16:creationId xmlns:a16="http://schemas.microsoft.com/office/drawing/2014/main" id="{C2F9E43B-0313-1745-83C2-1BDDDEBF0677}"/>
              </a:ext>
            </a:extLst>
          </p:cNvPr>
          <p:cNvPicPr>
            <a:picLocks noChangeAspect="1"/>
          </p:cNvPicPr>
          <p:nvPr/>
        </p:nvPicPr>
        <p:blipFill>
          <a:blip r:embed="rId3"/>
          <a:stretch>
            <a:fillRect/>
          </a:stretch>
        </p:blipFill>
        <p:spPr>
          <a:xfrm>
            <a:off x="2506383" y="2223951"/>
            <a:ext cx="6807200" cy="1651000"/>
          </a:xfrm>
          <a:prstGeom prst="rect">
            <a:avLst/>
          </a:prstGeom>
        </p:spPr>
      </p:pic>
      <p:sp>
        <p:nvSpPr>
          <p:cNvPr id="14" name="TextBox 13">
            <a:extLst>
              <a:ext uri="{FF2B5EF4-FFF2-40B4-BE49-F238E27FC236}">
                <a16:creationId xmlns:a16="http://schemas.microsoft.com/office/drawing/2014/main" id="{78CB78F7-422E-C64C-A2EA-F003665927EA}"/>
              </a:ext>
            </a:extLst>
          </p:cNvPr>
          <p:cNvSpPr txBox="1"/>
          <p:nvPr/>
        </p:nvSpPr>
        <p:spPr>
          <a:xfrm>
            <a:off x="233083" y="4470025"/>
            <a:ext cx="9835257" cy="646331"/>
          </a:xfrm>
          <a:prstGeom prst="rect">
            <a:avLst/>
          </a:prstGeom>
          <a:noFill/>
        </p:spPr>
        <p:txBody>
          <a:bodyPr wrap="none" rtlCol="0">
            <a:spAutoFit/>
          </a:bodyPr>
          <a:lstStyle/>
          <a:p>
            <a:r>
              <a:rPr lang="en-US" u="sng" dirty="0"/>
              <a:t>2022</a:t>
            </a:r>
            <a:r>
              <a:rPr lang="en-US" dirty="0"/>
              <a:t>: How does phosphorylation of Swi6 regulate the protein’s ability to form higher order oligomers? </a:t>
            </a:r>
          </a:p>
          <a:p>
            <a:r>
              <a:rPr lang="en-US" dirty="0"/>
              <a:t>			Does phosphorylation break or further promote oligomerization? </a:t>
            </a:r>
          </a:p>
        </p:txBody>
      </p:sp>
    </p:spTree>
    <p:extLst>
      <p:ext uri="{BB962C8B-B14F-4D97-AF65-F5344CB8AC3E}">
        <p14:creationId xmlns:p14="http://schemas.microsoft.com/office/powerpoint/2010/main" val="194613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B74A-7EFE-F74A-B482-6001F604983A}"/>
              </a:ext>
            </a:extLst>
          </p:cNvPr>
          <p:cNvSpPr>
            <a:spLocks noGrp="1"/>
          </p:cNvSpPr>
          <p:nvPr>
            <p:ph type="title"/>
          </p:nvPr>
        </p:nvSpPr>
        <p:spPr>
          <a:xfrm>
            <a:off x="-1" y="-163513"/>
            <a:ext cx="12315825" cy="1325563"/>
          </a:xfrm>
        </p:spPr>
        <p:txBody>
          <a:bodyPr/>
          <a:lstStyle/>
          <a:p>
            <a:r>
              <a:rPr lang="en-US" dirty="0"/>
              <a:t>Instrumentation: Ingredients for collecting data</a:t>
            </a:r>
          </a:p>
        </p:txBody>
      </p:sp>
      <p:pic>
        <p:nvPicPr>
          <p:cNvPr id="5" name="Content Placeholder 4" descr="Diagram&#10;&#10;Description automatically generated">
            <a:extLst>
              <a:ext uri="{FF2B5EF4-FFF2-40B4-BE49-F238E27FC236}">
                <a16:creationId xmlns:a16="http://schemas.microsoft.com/office/drawing/2014/main" id="{407327B3-ECCE-9149-B304-9FB66EC3013B}"/>
              </a:ext>
            </a:extLst>
          </p:cNvPr>
          <p:cNvPicPr>
            <a:picLocks noGrp="1" noChangeAspect="1"/>
          </p:cNvPicPr>
          <p:nvPr>
            <p:ph idx="1"/>
          </p:nvPr>
        </p:nvPicPr>
        <p:blipFill>
          <a:blip r:embed="rId5"/>
          <a:stretch>
            <a:fillRect/>
          </a:stretch>
        </p:blipFill>
        <p:spPr>
          <a:xfrm>
            <a:off x="-6598520" y="2866231"/>
            <a:ext cx="5967291" cy="4351338"/>
          </a:xfrm>
        </p:spPr>
      </p:pic>
      <p:pic>
        <p:nvPicPr>
          <p:cNvPr id="6" name="IMG_4691_RpPeAd.mp4" descr="IMG_4691_RpPeAd.mp4">
            <a:hlinkClick r:id="" action="ppaction://media"/>
            <a:extLst>
              <a:ext uri="{FF2B5EF4-FFF2-40B4-BE49-F238E27FC236}">
                <a16:creationId xmlns:a16="http://schemas.microsoft.com/office/drawing/2014/main" id="{826FDFCC-130F-1F42-9BB6-71C3953C08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9268"/>
          <a:stretch/>
        </p:blipFill>
        <p:spPr>
          <a:xfrm>
            <a:off x="8381556" y="1162050"/>
            <a:ext cx="3295055" cy="5314950"/>
          </a:xfrm>
          <a:prstGeom prst="rect">
            <a:avLst/>
          </a:prstGeom>
        </p:spPr>
      </p:pic>
      <p:pic>
        <p:nvPicPr>
          <p:cNvPr id="3074" name="Picture 2" descr="AUC: A Unique Characterization Technique">
            <a:extLst>
              <a:ext uri="{FF2B5EF4-FFF2-40B4-BE49-F238E27FC236}">
                <a16:creationId xmlns:a16="http://schemas.microsoft.com/office/drawing/2014/main" id="{49142A60-2E39-0C4E-A224-DFC971EF63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315912"/>
            <a:ext cx="317500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10;&#10;Description automatically generated">
            <a:extLst>
              <a:ext uri="{FF2B5EF4-FFF2-40B4-BE49-F238E27FC236}">
                <a16:creationId xmlns:a16="http://schemas.microsoft.com/office/drawing/2014/main" id="{E817CA30-765B-B24E-A3DB-7A7F3BC02E66}"/>
              </a:ext>
            </a:extLst>
          </p:cNvPr>
          <p:cNvPicPr>
            <a:picLocks noChangeAspect="1"/>
          </p:cNvPicPr>
          <p:nvPr/>
        </p:nvPicPr>
        <p:blipFill rotWithShape="1">
          <a:blip r:embed="rId8"/>
          <a:srcRect l="8172"/>
          <a:stretch/>
        </p:blipFill>
        <p:spPr>
          <a:xfrm>
            <a:off x="515389" y="864985"/>
            <a:ext cx="4415173" cy="5835535"/>
          </a:xfrm>
          <a:prstGeom prst="rect">
            <a:avLst/>
          </a:prstGeom>
        </p:spPr>
      </p:pic>
      <p:sp>
        <p:nvSpPr>
          <p:cNvPr id="9" name="TextBox 8">
            <a:extLst>
              <a:ext uri="{FF2B5EF4-FFF2-40B4-BE49-F238E27FC236}">
                <a16:creationId xmlns:a16="http://schemas.microsoft.com/office/drawing/2014/main" id="{A05B32DF-1AE5-5549-B470-DC84BE4B923F}"/>
              </a:ext>
            </a:extLst>
          </p:cNvPr>
          <p:cNvSpPr txBox="1"/>
          <p:nvPr/>
        </p:nvSpPr>
        <p:spPr>
          <a:xfrm>
            <a:off x="11154673" y="6545818"/>
            <a:ext cx="1043876" cy="369332"/>
          </a:xfrm>
          <a:prstGeom prst="rect">
            <a:avLst/>
          </a:prstGeom>
          <a:noFill/>
        </p:spPr>
        <p:txBody>
          <a:bodyPr wrap="none" rtlCol="0">
            <a:spAutoFit/>
          </a:bodyPr>
          <a:lstStyle/>
          <a:p>
            <a:r>
              <a:rPr lang="en-US" dirty="0"/>
              <a:t>Beckman</a:t>
            </a:r>
          </a:p>
        </p:txBody>
      </p:sp>
      <p:sp>
        <p:nvSpPr>
          <p:cNvPr id="14" name="TextBox 13">
            <a:extLst>
              <a:ext uri="{FF2B5EF4-FFF2-40B4-BE49-F238E27FC236}">
                <a16:creationId xmlns:a16="http://schemas.microsoft.com/office/drawing/2014/main" id="{B6A39B61-EF26-7047-BACF-99529AB595FC}"/>
              </a:ext>
            </a:extLst>
          </p:cNvPr>
          <p:cNvSpPr txBox="1"/>
          <p:nvPr/>
        </p:nvSpPr>
        <p:spPr>
          <a:xfrm>
            <a:off x="5603828" y="1108867"/>
            <a:ext cx="1657612" cy="646331"/>
          </a:xfrm>
          <a:prstGeom prst="rect">
            <a:avLst/>
          </a:prstGeom>
          <a:noFill/>
        </p:spPr>
        <p:txBody>
          <a:bodyPr wrap="square">
            <a:spAutoFit/>
          </a:bodyPr>
          <a:lstStyle/>
          <a:p>
            <a:r>
              <a:rPr lang="en-US" b="1" i="0" dirty="0">
                <a:solidFill>
                  <a:srgbClr val="282828"/>
                </a:solidFill>
                <a:effectLst/>
                <a:latin typeface="Georgia" panose="02040502050405020303" pitchFamily="18" charset="0"/>
              </a:rPr>
              <a:t>Beer’s law:</a:t>
            </a:r>
          </a:p>
          <a:p>
            <a:r>
              <a:rPr lang="en-US" b="1" i="0" dirty="0">
                <a:solidFill>
                  <a:srgbClr val="282828"/>
                </a:solidFill>
                <a:effectLst/>
                <a:latin typeface="Georgia" panose="02040502050405020303" pitchFamily="18" charset="0"/>
              </a:rPr>
              <a:t>A = </a:t>
            </a:r>
            <a:r>
              <a:rPr lang="el-GR" b="1" i="0" dirty="0">
                <a:solidFill>
                  <a:srgbClr val="282828"/>
                </a:solidFill>
                <a:effectLst/>
                <a:latin typeface="Georgia" panose="02040502050405020303" pitchFamily="18" charset="0"/>
              </a:rPr>
              <a:t>ε</a:t>
            </a:r>
            <a:r>
              <a:rPr lang="en-US" b="1" i="0" dirty="0">
                <a:solidFill>
                  <a:srgbClr val="282828"/>
                </a:solidFill>
                <a:effectLst/>
                <a:latin typeface="Georgia" panose="02040502050405020303" pitchFamily="18" charset="0"/>
              </a:rPr>
              <a:t>cl</a:t>
            </a:r>
            <a:endParaRPr lang="en-US" dirty="0"/>
          </a:p>
        </p:txBody>
      </p:sp>
      <p:pic>
        <p:nvPicPr>
          <p:cNvPr id="13" name="Picture 12">
            <a:extLst>
              <a:ext uri="{FF2B5EF4-FFF2-40B4-BE49-F238E27FC236}">
                <a16:creationId xmlns:a16="http://schemas.microsoft.com/office/drawing/2014/main" id="{8F12E915-5D09-4445-9572-5726AF1EC951}"/>
              </a:ext>
            </a:extLst>
          </p:cNvPr>
          <p:cNvPicPr>
            <a:picLocks noChangeAspect="1"/>
          </p:cNvPicPr>
          <p:nvPr/>
        </p:nvPicPr>
        <p:blipFill>
          <a:blip r:embed="rId9"/>
          <a:stretch>
            <a:fillRect/>
          </a:stretch>
        </p:blipFill>
        <p:spPr>
          <a:xfrm>
            <a:off x="5580413" y="2434430"/>
            <a:ext cx="2028520" cy="3682000"/>
          </a:xfrm>
          <a:prstGeom prst="rect">
            <a:avLst/>
          </a:prstGeom>
        </p:spPr>
      </p:pic>
    </p:spTree>
    <p:extLst>
      <p:ext uri="{BB962C8B-B14F-4D97-AF65-F5344CB8AC3E}">
        <p14:creationId xmlns:p14="http://schemas.microsoft.com/office/powerpoint/2010/main" val="203095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E14D52-5AA1-C746-A1B4-03D85CD9FF38}"/>
              </a:ext>
            </a:extLst>
          </p:cNvPr>
          <p:cNvSpPr>
            <a:spLocks noGrp="1"/>
          </p:cNvSpPr>
          <p:nvPr>
            <p:ph type="title"/>
          </p:nvPr>
        </p:nvSpPr>
        <p:spPr>
          <a:xfrm>
            <a:off x="-1" y="-91136"/>
            <a:ext cx="12315825" cy="1325563"/>
          </a:xfrm>
        </p:spPr>
        <p:txBody>
          <a:bodyPr/>
          <a:lstStyle/>
          <a:p>
            <a:r>
              <a:rPr lang="en-US" dirty="0"/>
              <a:t>Instrumentation: Ingredients for collecting data</a:t>
            </a:r>
          </a:p>
        </p:txBody>
      </p:sp>
      <p:pic>
        <p:nvPicPr>
          <p:cNvPr id="6" name="Picture 5" descr="A picture containing graphical user interface&#10;&#10;Description automatically generated">
            <a:extLst>
              <a:ext uri="{FF2B5EF4-FFF2-40B4-BE49-F238E27FC236}">
                <a16:creationId xmlns:a16="http://schemas.microsoft.com/office/drawing/2014/main" id="{6BC0DE92-FC17-A74F-8963-44667694A4D7}"/>
              </a:ext>
            </a:extLst>
          </p:cNvPr>
          <p:cNvPicPr>
            <a:picLocks noChangeAspect="1"/>
          </p:cNvPicPr>
          <p:nvPr/>
        </p:nvPicPr>
        <p:blipFill rotWithShape="1">
          <a:blip r:embed="rId3"/>
          <a:srcRect l="10414"/>
          <a:stretch/>
        </p:blipFill>
        <p:spPr>
          <a:xfrm>
            <a:off x="2060120" y="846206"/>
            <a:ext cx="3322217" cy="6096000"/>
          </a:xfrm>
          <a:prstGeom prst="rect">
            <a:avLst/>
          </a:prstGeom>
        </p:spPr>
      </p:pic>
      <p:sp>
        <p:nvSpPr>
          <p:cNvPr id="8" name="TextBox 7">
            <a:extLst>
              <a:ext uri="{FF2B5EF4-FFF2-40B4-BE49-F238E27FC236}">
                <a16:creationId xmlns:a16="http://schemas.microsoft.com/office/drawing/2014/main" id="{286BCD7C-8B36-F844-8815-BB80B964E303}"/>
              </a:ext>
            </a:extLst>
          </p:cNvPr>
          <p:cNvSpPr txBox="1"/>
          <p:nvPr/>
        </p:nvSpPr>
        <p:spPr>
          <a:xfrm>
            <a:off x="9742347" y="6488668"/>
            <a:ext cx="2522678" cy="369332"/>
          </a:xfrm>
          <a:prstGeom prst="rect">
            <a:avLst/>
          </a:prstGeom>
          <a:noFill/>
        </p:spPr>
        <p:txBody>
          <a:bodyPr wrap="none" rtlCol="0">
            <a:spAutoFit/>
          </a:bodyPr>
          <a:lstStyle/>
          <a:p>
            <a:r>
              <a:rPr lang="en-US" dirty="0"/>
              <a:t>Beckman, Spin Analytical</a:t>
            </a:r>
          </a:p>
        </p:txBody>
      </p:sp>
      <p:pic>
        <p:nvPicPr>
          <p:cNvPr id="10" name="Picture 9" descr="Diagram&#10;&#10;Description automatically generated">
            <a:extLst>
              <a:ext uri="{FF2B5EF4-FFF2-40B4-BE49-F238E27FC236}">
                <a16:creationId xmlns:a16="http://schemas.microsoft.com/office/drawing/2014/main" id="{B6A97201-791C-414C-AA20-C24300991102}"/>
              </a:ext>
            </a:extLst>
          </p:cNvPr>
          <p:cNvPicPr>
            <a:picLocks noChangeAspect="1"/>
          </p:cNvPicPr>
          <p:nvPr/>
        </p:nvPicPr>
        <p:blipFill>
          <a:blip r:embed="rId4"/>
          <a:stretch>
            <a:fillRect/>
          </a:stretch>
        </p:blipFill>
        <p:spPr>
          <a:xfrm>
            <a:off x="5047719" y="2232062"/>
            <a:ext cx="2844800" cy="2413000"/>
          </a:xfrm>
          <a:prstGeom prst="rect">
            <a:avLst/>
          </a:prstGeom>
        </p:spPr>
      </p:pic>
      <p:sp>
        <p:nvSpPr>
          <p:cNvPr id="11" name="Right Bracket 10">
            <a:extLst>
              <a:ext uri="{FF2B5EF4-FFF2-40B4-BE49-F238E27FC236}">
                <a16:creationId xmlns:a16="http://schemas.microsoft.com/office/drawing/2014/main" id="{87741B81-602E-C24E-8D4C-DE4DBEA5EF59}"/>
              </a:ext>
            </a:extLst>
          </p:cNvPr>
          <p:cNvSpPr/>
          <p:nvPr/>
        </p:nvSpPr>
        <p:spPr>
          <a:xfrm>
            <a:off x="5090820" y="1038262"/>
            <a:ext cx="316334" cy="4266786"/>
          </a:xfrm>
          <a:prstGeom prst="rightBracket">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3" name="Picture 12" descr="A picture containing kitchen appliance&#10;&#10;Description automatically generated">
            <a:extLst>
              <a:ext uri="{FF2B5EF4-FFF2-40B4-BE49-F238E27FC236}">
                <a16:creationId xmlns:a16="http://schemas.microsoft.com/office/drawing/2014/main" id="{0AF2FD2C-BF39-0C42-BA97-B79E8FE9FEB6}"/>
              </a:ext>
            </a:extLst>
          </p:cNvPr>
          <p:cNvPicPr>
            <a:picLocks noChangeAspect="1"/>
          </p:cNvPicPr>
          <p:nvPr/>
        </p:nvPicPr>
        <p:blipFill>
          <a:blip r:embed="rId5"/>
          <a:stretch>
            <a:fillRect/>
          </a:stretch>
        </p:blipFill>
        <p:spPr>
          <a:xfrm>
            <a:off x="8251371" y="2181262"/>
            <a:ext cx="1155700" cy="2463800"/>
          </a:xfrm>
          <a:prstGeom prst="rect">
            <a:avLst/>
          </a:prstGeom>
        </p:spPr>
      </p:pic>
      <p:cxnSp>
        <p:nvCxnSpPr>
          <p:cNvPr id="15" name="Straight Arrow Connector 14">
            <a:extLst>
              <a:ext uri="{FF2B5EF4-FFF2-40B4-BE49-F238E27FC236}">
                <a16:creationId xmlns:a16="http://schemas.microsoft.com/office/drawing/2014/main" id="{D0C1CC78-5BC0-E645-8985-CDB422034328}"/>
              </a:ext>
            </a:extLst>
          </p:cNvPr>
          <p:cNvCxnSpPr>
            <a:cxnSpLocks/>
          </p:cNvCxnSpPr>
          <p:nvPr/>
        </p:nvCxnSpPr>
        <p:spPr>
          <a:xfrm>
            <a:off x="7822181" y="3413162"/>
            <a:ext cx="45008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15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E14D52-5AA1-C746-A1B4-03D85CD9FF38}"/>
              </a:ext>
            </a:extLst>
          </p:cNvPr>
          <p:cNvSpPr>
            <a:spLocks noGrp="1"/>
          </p:cNvSpPr>
          <p:nvPr>
            <p:ph type="title"/>
          </p:nvPr>
        </p:nvSpPr>
        <p:spPr>
          <a:xfrm>
            <a:off x="-1" y="-25820"/>
            <a:ext cx="12315825" cy="1325563"/>
          </a:xfrm>
        </p:spPr>
        <p:txBody>
          <a:bodyPr/>
          <a:lstStyle/>
          <a:p>
            <a:r>
              <a:rPr lang="en-US" dirty="0"/>
              <a:t>Instrumentation: Ingredients for collecting data</a:t>
            </a:r>
          </a:p>
        </p:txBody>
      </p:sp>
      <p:pic>
        <p:nvPicPr>
          <p:cNvPr id="7" name="Picture 2" descr="AUC: A Unique Characterization Technique">
            <a:extLst>
              <a:ext uri="{FF2B5EF4-FFF2-40B4-BE49-F238E27FC236}">
                <a16:creationId xmlns:a16="http://schemas.microsoft.com/office/drawing/2014/main" id="{B859CE86-8D64-FE49-918D-2375442B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590" y="1882466"/>
            <a:ext cx="3772034" cy="30930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BFCD812-8880-6544-A2B9-B683017703D2}"/>
              </a:ext>
            </a:extLst>
          </p:cNvPr>
          <p:cNvSpPr/>
          <p:nvPr/>
        </p:nvSpPr>
        <p:spPr>
          <a:xfrm>
            <a:off x="10039603" y="2351315"/>
            <a:ext cx="1127828" cy="7006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32F96771-6B83-B240-B672-980EC34E8828}"/>
              </a:ext>
            </a:extLst>
          </p:cNvPr>
          <p:cNvSpPr/>
          <p:nvPr/>
        </p:nvSpPr>
        <p:spPr>
          <a:xfrm rot="16200000">
            <a:off x="10092509" y="3144731"/>
            <a:ext cx="1049891" cy="1155703"/>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C3BE464-AF7F-DF42-B81A-15AE04C33E26}"/>
              </a:ext>
            </a:extLst>
          </p:cNvPr>
          <p:cNvSpPr txBox="1"/>
          <p:nvPr/>
        </p:nvSpPr>
        <p:spPr>
          <a:xfrm>
            <a:off x="10846892" y="3608743"/>
            <a:ext cx="1285333" cy="369332"/>
          </a:xfrm>
          <a:prstGeom prst="rect">
            <a:avLst/>
          </a:prstGeom>
          <a:noFill/>
        </p:spPr>
        <p:txBody>
          <a:bodyPr wrap="square">
            <a:spAutoFit/>
          </a:bodyPr>
          <a:lstStyle/>
          <a:p>
            <a:pPr marR="0" lvl="1" algn="l" defTabSz="914400" rtl="0" eaLnBrk="1" fontAlgn="auto" latinLnBrk="0" hangingPunct="1">
              <a:lnSpc>
                <a:spcPct val="100000"/>
              </a:lnSpc>
              <a:spcBef>
                <a:spcPts val="0"/>
              </a:spcBef>
              <a:spcAft>
                <a:spcPts val="0"/>
              </a:spcAft>
              <a:buClrTx/>
              <a:buSzTx/>
              <a:tabLst/>
              <a:defRPr/>
            </a:pPr>
            <a:r>
              <a:rPr lang="en-US" sz="1800" kern="1200" dirty="0">
                <a:solidFill>
                  <a:schemeClr val="tx1"/>
                </a:solidFill>
                <a:effectLst/>
                <a:latin typeface="+mn-lt"/>
                <a:ea typeface="+mn-ea"/>
                <a:cs typeface="+mn-cs"/>
              </a:rPr>
              <a:t>✅</a:t>
            </a:r>
          </a:p>
        </p:txBody>
      </p:sp>
      <p:sp>
        <p:nvSpPr>
          <p:cNvPr id="23" name="TextBox 22">
            <a:extLst>
              <a:ext uri="{FF2B5EF4-FFF2-40B4-BE49-F238E27FC236}">
                <a16:creationId xmlns:a16="http://schemas.microsoft.com/office/drawing/2014/main" id="{8E475D56-1DE9-504C-83CE-9798D0F2FE00}"/>
              </a:ext>
            </a:extLst>
          </p:cNvPr>
          <p:cNvSpPr txBox="1"/>
          <p:nvPr/>
        </p:nvSpPr>
        <p:spPr>
          <a:xfrm>
            <a:off x="11301961" y="2542223"/>
            <a:ext cx="685985" cy="369332"/>
          </a:xfrm>
          <a:prstGeom prst="rect">
            <a:avLst/>
          </a:prstGeom>
          <a:noFill/>
        </p:spPr>
        <p:txBody>
          <a:bodyPr wrap="square">
            <a:spAutoFit/>
          </a:bodyPr>
          <a:lstStyle/>
          <a:p>
            <a:r>
              <a:rPr lang="en-US" dirty="0">
                <a:effectLst/>
                <a:latin typeface="Helvetica" pitchFamily="2" charset="0"/>
              </a:rPr>
              <a:t>❌</a:t>
            </a:r>
          </a:p>
        </p:txBody>
      </p:sp>
      <p:sp>
        <p:nvSpPr>
          <p:cNvPr id="14" name="TextBox 13">
            <a:extLst>
              <a:ext uri="{FF2B5EF4-FFF2-40B4-BE49-F238E27FC236}">
                <a16:creationId xmlns:a16="http://schemas.microsoft.com/office/drawing/2014/main" id="{D5EB45AC-241F-224A-AA40-0D1A49D9D7C0}"/>
              </a:ext>
            </a:extLst>
          </p:cNvPr>
          <p:cNvSpPr txBox="1"/>
          <p:nvPr/>
        </p:nvSpPr>
        <p:spPr>
          <a:xfrm>
            <a:off x="9742347" y="6488668"/>
            <a:ext cx="2522678" cy="369332"/>
          </a:xfrm>
          <a:prstGeom prst="rect">
            <a:avLst/>
          </a:prstGeom>
          <a:noFill/>
        </p:spPr>
        <p:txBody>
          <a:bodyPr wrap="none" rtlCol="0">
            <a:spAutoFit/>
          </a:bodyPr>
          <a:lstStyle/>
          <a:p>
            <a:r>
              <a:rPr lang="en-US" dirty="0"/>
              <a:t>Beckman, Spin Analytical</a:t>
            </a:r>
          </a:p>
        </p:txBody>
      </p:sp>
      <p:pic>
        <p:nvPicPr>
          <p:cNvPr id="3" name="Picture 2" descr="Diagram&#10;&#10;Description automatically generated">
            <a:extLst>
              <a:ext uri="{FF2B5EF4-FFF2-40B4-BE49-F238E27FC236}">
                <a16:creationId xmlns:a16="http://schemas.microsoft.com/office/drawing/2014/main" id="{54A8E37F-2C84-E243-8F09-77220108C034}"/>
              </a:ext>
            </a:extLst>
          </p:cNvPr>
          <p:cNvPicPr>
            <a:picLocks noChangeAspect="1"/>
          </p:cNvPicPr>
          <p:nvPr/>
        </p:nvPicPr>
        <p:blipFill rotWithShape="1">
          <a:blip r:embed="rId4"/>
          <a:srcRect l="4749"/>
          <a:stretch/>
        </p:blipFill>
        <p:spPr>
          <a:xfrm>
            <a:off x="1389520" y="2505778"/>
            <a:ext cx="1717752" cy="1689100"/>
          </a:xfrm>
          <a:prstGeom prst="rect">
            <a:avLst/>
          </a:prstGeom>
        </p:spPr>
      </p:pic>
    </p:spTree>
    <p:extLst>
      <p:ext uri="{BB962C8B-B14F-4D97-AF65-F5344CB8AC3E}">
        <p14:creationId xmlns:p14="http://schemas.microsoft.com/office/powerpoint/2010/main" val="22244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PReplay_Final1644479666_fJbBlb.mp4" descr="RPReplay_Final1644479666_fJbBlb.mp4">
            <a:hlinkClick r:id="" action="ppaction://media"/>
            <a:extLst>
              <a:ext uri="{FF2B5EF4-FFF2-40B4-BE49-F238E27FC236}">
                <a16:creationId xmlns:a16="http://schemas.microsoft.com/office/drawing/2014/main" id="{2B485FEA-49A1-DD48-9301-1C109B3B26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6371" y="539032"/>
            <a:ext cx="12368687" cy="4486870"/>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4F5CDC37-C8D1-674B-8BBE-B5D0B4BC897C}"/>
              </a:ext>
            </a:extLst>
          </p:cNvPr>
          <p:cNvPicPr>
            <a:picLocks noChangeAspect="1"/>
          </p:cNvPicPr>
          <p:nvPr/>
        </p:nvPicPr>
        <p:blipFill>
          <a:blip r:embed="rId6"/>
          <a:stretch>
            <a:fillRect/>
          </a:stretch>
        </p:blipFill>
        <p:spPr>
          <a:xfrm>
            <a:off x="1395133" y="1589049"/>
            <a:ext cx="3594100" cy="3962400"/>
          </a:xfrm>
          <a:prstGeom prst="rect">
            <a:avLst/>
          </a:prstGeom>
        </p:spPr>
      </p:pic>
      <p:sp>
        <p:nvSpPr>
          <p:cNvPr id="7" name="Rectangle 6">
            <a:extLst>
              <a:ext uri="{FF2B5EF4-FFF2-40B4-BE49-F238E27FC236}">
                <a16:creationId xmlns:a16="http://schemas.microsoft.com/office/drawing/2014/main" id="{E3DE5EA8-C9CB-D347-9ABC-AB40D88A882E}"/>
              </a:ext>
            </a:extLst>
          </p:cNvPr>
          <p:cNvSpPr/>
          <p:nvPr/>
        </p:nvSpPr>
        <p:spPr>
          <a:xfrm>
            <a:off x="2164383" y="5621903"/>
            <a:ext cx="2690006" cy="923330"/>
          </a:xfrm>
          <a:prstGeom prst="rect">
            <a:avLst/>
          </a:prstGeom>
        </p:spPr>
        <p:txBody>
          <a:bodyPr wrap="square">
            <a:spAutoFit/>
          </a:bodyPr>
          <a:lstStyle/>
          <a:p>
            <a:pPr fontAlgn="b"/>
            <a:r>
              <a:rPr lang="en-US" dirty="0">
                <a:latin typeface="Arial" panose="020B0604020202020204" pitchFamily="34" charset="0"/>
              </a:rPr>
              <a:t>Centripetal force is counteracted by buoyant and diffusion forces</a:t>
            </a:r>
          </a:p>
        </p:txBody>
      </p:sp>
      <p:sp>
        <p:nvSpPr>
          <p:cNvPr id="8" name="Rectangle 7">
            <a:extLst>
              <a:ext uri="{FF2B5EF4-FFF2-40B4-BE49-F238E27FC236}">
                <a16:creationId xmlns:a16="http://schemas.microsoft.com/office/drawing/2014/main" id="{00883E9F-CD49-A341-A56B-D62AD4FB4762}"/>
              </a:ext>
            </a:extLst>
          </p:cNvPr>
          <p:cNvSpPr/>
          <p:nvPr/>
        </p:nvSpPr>
        <p:spPr>
          <a:xfrm>
            <a:off x="7202769" y="5067905"/>
            <a:ext cx="4756370" cy="2031325"/>
          </a:xfrm>
          <a:prstGeom prst="rect">
            <a:avLst/>
          </a:prstGeom>
        </p:spPr>
        <p:txBody>
          <a:bodyPr wrap="square">
            <a:spAutoFit/>
          </a:bodyPr>
          <a:lstStyle/>
          <a:p>
            <a:pPr fontAlgn="b"/>
            <a:r>
              <a:rPr lang="en-US" dirty="0">
                <a:latin typeface="Arial" panose="020B0604020202020204" pitchFamily="34" charset="0"/>
              </a:rPr>
              <a:t>Each line on the graph represents a wavelength scan. As the protein reaches the bottom of the cell, the wavelength will flatten over time. This distribution over time allows us to calculate diffusion coefficient, Sed. Coefficient, shape, and MW</a:t>
            </a:r>
          </a:p>
          <a:p>
            <a:pPr fontAlgn="b"/>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3271148C-DDD4-104D-900C-80F2C34EFA39}"/>
              </a:ext>
            </a:extLst>
          </p:cNvPr>
          <p:cNvSpPr/>
          <p:nvPr/>
        </p:nvSpPr>
        <p:spPr>
          <a:xfrm>
            <a:off x="3056371" y="539032"/>
            <a:ext cx="1270700" cy="1050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13E8C-3A77-2147-9089-B574EF8A3113}"/>
              </a:ext>
            </a:extLst>
          </p:cNvPr>
          <p:cNvSpPr>
            <a:spLocks noGrp="1"/>
          </p:cNvSpPr>
          <p:nvPr>
            <p:ph type="title"/>
          </p:nvPr>
        </p:nvSpPr>
        <p:spPr>
          <a:xfrm>
            <a:off x="168728" y="111891"/>
            <a:ext cx="10515600" cy="1325563"/>
          </a:xfrm>
        </p:spPr>
        <p:txBody>
          <a:bodyPr/>
          <a:lstStyle/>
          <a:p>
            <a:r>
              <a:rPr lang="en-US" dirty="0"/>
              <a:t>Example data</a:t>
            </a:r>
          </a:p>
        </p:txBody>
      </p:sp>
    </p:spTree>
    <p:extLst>
      <p:ext uri="{BB962C8B-B14F-4D97-AF65-F5344CB8AC3E}">
        <p14:creationId xmlns:p14="http://schemas.microsoft.com/office/powerpoint/2010/main" val="26828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0">
                <p:cTn id="12"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181159</TotalTime>
  <Words>3110</Words>
  <Application>Microsoft Macintosh PowerPoint</Application>
  <PresentationFormat>Widescreen</PresentationFormat>
  <Paragraphs>250</Paragraphs>
  <Slides>28</Slides>
  <Notes>27</Notes>
  <HiddenSlides>3</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Cambria Math</vt:lpstr>
      <vt:lpstr>Georgia</vt:lpstr>
      <vt:lpstr>Helvetica</vt:lpstr>
      <vt:lpstr>NexusSerif</vt:lpstr>
      <vt:lpstr>Office Theme</vt:lpstr>
      <vt:lpstr>Sedimentation Velocity- Analytical Ultracentrifugation</vt:lpstr>
      <vt:lpstr>Sedimentation Velocity-Analytical Ultracentrifugation: Background</vt:lpstr>
      <vt:lpstr>The foundation of Analytical Ultracentrifugation </vt:lpstr>
      <vt:lpstr>SV-AUC is powerful for defining the masses of single to multiprotein complexes, as well as shape differences</vt:lpstr>
      <vt:lpstr>SV-AUC is powerful for defining the masses of single to multiprotein complexes, as well as shape differences</vt:lpstr>
      <vt:lpstr>Instrumentation: Ingredients for collecting data</vt:lpstr>
      <vt:lpstr>Instrumentation: Ingredients for collecting data</vt:lpstr>
      <vt:lpstr>Instrumentation: Ingredients for collecting data</vt:lpstr>
      <vt:lpstr>Example data</vt:lpstr>
      <vt:lpstr>The Lamm equation </vt:lpstr>
      <vt:lpstr>The Svedberg equation relates Sedimentation coefficient and the Molar Mass (and diffusion)</vt:lpstr>
      <vt:lpstr>The Svedberg equation relates Sedimentation coefficient and the Molar Mass (and diffusion)</vt:lpstr>
      <vt:lpstr>Using WayBack Machine &amp; SEDFIT to analyze SV-AUC Data</vt:lpstr>
      <vt:lpstr>Using WayBack Machine &amp; SEDFIT to analyze SV-AUC Data</vt:lpstr>
      <vt:lpstr>Loading the Data and preparing for analysis</vt:lpstr>
      <vt:lpstr>Loading the Data and preparing for analysis</vt:lpstr>
      <vt:lpstr>Selecting the model and setting initial values for the parameters</vt:lpstr>
      <vt:lpstr>Selecting the model and setting initial values for the parameters</vt:lpstr>
      <vt:lpstr>Selecting the model and setting initial values for the parameters</vt:lpstr>
      <vt:lpstr>Selecting the model and setting initial values for the parameters</vt:lpstr>
      <vt:lpstr>Selecting the model and setting initial values for the parameters</vt:lpstr>
      <vt:lpstr>Selecting the model and setting initial values for the parameters</vt:lpstr>
      <vt:lpstr>Interpreting and refining the results</vt:lpstr>
      <vt:lpstr>Interpreting and refining the results</vt:lpstr>
      <vt:lpstr>Interpreting and refining the results</vt:lpstr>
      <vt:lpstr>Interpreting and refining the results</vt:lpstr>
      <vt:lpstr>In conclusion…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Sedimentation Velocity- Analytical Ultracentrifugation</dc:title>
  <dc:creator>Kennedy, Dana</dc:creator>
  <cp:lastModifiedBy>Kennedy, Dana</cp:lastModifiedBy>
  <cp:revision>14</cp:revision>
  <dcterms:created xsi:type="dcterms:W3CDTF">2022-08-15T18:14:48Z</dcterms:created>
  <dcterms:modified xsi:type="dcterms:W3CDTF">2023-03-02T09:32:42Z</dcterms:modified>
</cp:coreProperties>
</file>