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6.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7.jpg" ContentType="image/jpg"/>
  <Override PartName="/ppt/media/image8.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11.jpg" ContentType="image/jpg"/>
  <Override PartName="/ppt/media/image12.jpg" ContentType="image/jpg"/>
  <Override PartName="/ppt/notesSlides/notesSlide12.xml" ContentType="application/vnd.openxmlformats-officedocument.presentationml.notesSlide+xml"/>
  <Override PartName="/ppt/media/image13.jpg" ContentType="image/jp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22.jpg" ContentType="image/pn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31.jpg" ContentType="image/jpg"/>
  <Override PartName="/ppt/media/image32.jpg" ContentType="image/jpg"/>
  <Override PartName="/ppt/media/image33.jpg" ContentType="image/jpg"/>
  <Override PartName="/ppt/media/image34.jpg" ContentType="image/jpg"/>
  <Override PartName="/ppt/media/image35.jpg" ContentType="image/jpg"/>
  <Override PartName="/ppt/media/image36.jpg" ContentType="image/jpg"/>
  <Override PartName="/ppt/media/image37.jpg" ContentType="image/jpg"/>
  <Override PartName="/ppt/media/image38.jpg" ContentType="image/jpg"/>
  <Override PartName="/ppt/media/image39.jpg" ContentType="image/jp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333" r:id="rId3"/>
    <p:sldId id="264" r:id="rId4"/>
    <p:sldId id="266" r:id="rId5"/>
    <p:sldId id="379" r:id="rId6"/>
    <p:sldId id="265" r:id="rId7"/>
    <p:sldId id="381" r:id="rId8"/>
    <p:sldId id="372" r:id="rId9"/>
    <p:sldId id="331" r:id="rId10"/>
    <p:sldId id="334" r:id="rId11"/>
    <p:sldId id="272" r:id="rId12"/>
    <p:sldId id="341" r:id="rId13"/>
    <p:sldId id="380" r:id="rId14"/>
    <p:sldId id="337" r:id="rId15"/>
    <p:sldId id="343" r:id="rId16"/>
    <p:sldId id="345" r:id="rId17"/>
    <p:sldId id="386" r:id="rId18"/>
    <p:sldId id="383" r:id="rId19"/>
    <p:sldId id="384" r:id="rId20"/>
    <p:sldId id="385" r:id="rId21"/>
    <p:sldId id="387" r:id="rId22"/>
    <p:sldId id="388" r:id="rId23"/>
    <p:sldId id="389" r:id="rId24"/>
    <p:sldId id="382" r:id="rId25"/>
    <p:sldId id="390" r:id="rId26"/>
    <p:sldId id="277" r:id="rId27"/>
    <p:sldId id="392" r:id="rId28"/>
    <p:sldId id="393" r:id="rId29"/>
    <p:sldId id="347" r:id="rId30"/>
    <p:sldId id="353" r:id="rId31"/>
    <p:sldId id="354" r:id="rId32"/>
    <p:sldId id="357" r:id="rId33"/>
    <p:sldId id="394" r:id="rId34"/>
    <p:sldId id="367" r:id="rId35"/>
    <p:sldId id="376" r:id="rId36"/>
    <p:sldId id="373" r:id="rId37"/>
    <p:sldId id="378" r:id="rId38"/>
    <p:sldId id="377" r:id="rId39"/>
    <p:sldId id="375" r:id="rId40"/>
    <p:sldId id="39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0FE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85695" autoAdjust="0"/>
  </p:normalViewPr>
  <p:slideViewPr>
    <p:cSldViewPr snapToGrid="0">
      <p:cViewPr varScale="1">
        <p:scale>
          <a:sx n="68" d="100"/>
          <a:sy n="68" d="100"/>
        </p:scale>
        <p:origin x="58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66151-BCDB-4112-92CA-2208302AF0B0}" type="datetimeFigureOut">
              <a:rPr lang="en-US" smtClean="0"/>
              <a:t>3/28/2024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663F4-822C-4DF5-AE29-009107444972}" type="slidenum">
              <a:rPr lang="en-US" smtClean="0"/>
              <a:t>‹#›</a:t>
            </a:fld>
            <a:endParaRPr lang="en-US"/>
          </a:p>
        </p:txBody>
      </p:sp>
    </p:spTree>
    <p:extLst>
      <p:ext uri="{BB962C8B-B14F-4D97-AF65-F5344CB8AC3E}">
        <p14:creationId xmlns:p14="http://schemas.microsoft.com/office/powerpoint/2010/main" val="1858832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2663F4-822C-4DF5-AE29-009107444972}" type="slidenum">
              <a:rPr lang="en-US" smtClean="0"/>
              <a:t>2</a:t>
            </a:fld>
            <a:endParaRPr lang="en-US"/>
          </a:p>
        </p:txBody>
      </p:sp>
    </p:spTree>
    <p:extLst>
      <p:ext uri="{BB962C8B-B14F-4D97-AF65-F5344CB8AC3E}">
        <p14:creationId xmlns:p14="http://schemas.microsoft.com/office/powerpoint/2010/main" val="1032845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latin typeface="Google Sans"/>
              </a:rPr>
              <a:t>TM-score (Template modeling score)  and RMSD (Root Mean Square Deviation) are known standards for measuring structural similarity between two structures which are</a:t>
            </a:r>
          </a:p>
          <a:p>
            <a:r>
              <a:rPr lang="en-US" b="0" i="0" dirty="0">
                <a:solidFill>
                  <a:srgbClr val="1F1F1F"/>
                </a:solidFill>
                <a:effectLst/>
                <a:latin typeface="Google Sans"/>
              </a:rPr>
              <a:t>usually used to measure the accuracy of structure modeling when the native structure is known, Root Mean Square Deviation, Template modeling score TM-score has the value in (0,1], where </a:t>
            </a:r>
            <a:r>
              <a:rPr lang="en-US" b="0" i="0" dirty="0">
                <a:solidFill>
                  <a:srgbClr val="040C28"/>
                </a:solidFill>
                <a:effectLst/>
                <a:latin typeface="Google Sans"/>
              </a:rPr>
              <a:t>1 indicates a perfect match between two structures</a:t>
            </a:r>
            <a:r>
              <a:rPr lang="en-US" b="0" i="0" dirty="0">
                <a:solidFill>
                  <a:srgbClr val="1F1F1F"/>
                </a:solidFill>
                <a:effectLst/>
                <a:latin typeface="Google Sans"/>
              </a:rPr>
              <a:t>. Following strict statistics of structures in the PDB, scores below 0.17 correspond to randomly chosen unrelated proteins whereas structures with a score higher than 0.5 assume generally the same fold in SCOP/CATH.</a:t>
            </a:r>
          </a:p>
          <a:p>
            <a:r>
              <a:rPr lang="en-US" b="1" dirty="0"/>
              <a:t>b )</a:t>
            </a:r>
            <a:r>
              <a:rPr lang="en-US" dirty="0"/>
              <a:t>CASP14 target T1049 (PDB 6Y4F, blue) compared with the true (experimental) structure (green). Four residues in the C terminus of the crystal structure are B-factor outliers and are not depicted ,</a:t>
            </a:r>
          </a:p>
          <a:p>
            <a:r>
              <a:rPr lang="en-US" b="1" dirty="0"/>
              <a:t>c) . c, CASP14 target T1056 (PDB 6YJ1). An example of a well-predicted zinc-binding site (AlphaFold has accurate side chains even though it does not explicitly predict the zinc ion)</a:t>
            </a:r>
          </a:p>
          <a:p>
            <a:r>
              <a:rPr lang="en-US" b="1" dirty="0"/>
              <a:t>d) CASP target T1044 (PDB 6VR4)—a 2,180-residue single chain—was predicted with correct domain packing (the prediction was made after CASP using AlphaFold without intervention)</a:t>
            </a:r>
          </a:p>
        </p:txBody>
      </p:sp>
      <p:sp>
        <p:nvSpPr>
          <p:cNvPr id="4" name="Slide Number Placeholder 3"/>
          <p:cNvSpPr>
            <a:spLocks noGrp="1"/>
          </p:cNvSpPr>
          <p:nvPr>
            <p:ph type="sldNum" sz="quarter" idx="5"/>
          </p:nvPr>
        </p:nvSpPr>
        <p:spPr/>
        <p:txBody>
          <a:bodyPr/>
          <a:lstStyle/>
          <a:p>
            <a:fld id="{4B2663F4-822C-4DF5-AE29-009107444972}" type="slidenum">
              <a:rPr lang="en-US" smtClean="0"/>
              <a:t>13</a:t>
            </a:fld>
            <a:endParaRPr lang="en-US"/>
          </a:p>
        </p:txBody>
      </p:sp>
    </p:spTree>
    <p:extLst>
      <p:ext uri="{BB962C8B-B14F-4D97-AF65-F5344CB8AC3E}">
        <p14:creationId xmlns:p14="http://schemas.microsoft.com/office/powerpoint/2010/main" val="2620322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architecture. Arrows show the information flow among </a:t>
            </a:r>
          </a:p>
          <a:p>
            <a:r>
              <a:rPr lang="en-US" dirty="0"/>
              <a:t>the various components described in this paper. Array shapes are shown in </a:t>
            </a:r>
          </a:p>
          <a:p>
            <a:r>
              <a:rPr lang="en-US" dirty="0"/>
              <a:t>parentheses with s, number of sequences (</a:t>
            </a:r>
            <a:r>
              <a:rPr lang="en-US" dirty="0" err="1"/>
              <a:t>Nseq</a:t>
            </a:r>
            <a:r>
              <a:rPr lang="en-US" dirty="0"/>
              <a:t> in the main text); r, number of </a:t>
            </a:r>
          </a:p>
          <a:p>
            <a:r>
              <a:rPr lang="en-US" dirty="0"/>
              <a:t>residues (</a:t>
            </a:r>
            <a:r>
              <a:rPr lang="en-US" dirty="0" err="1"/>
              <a:t>Nres</a:t>
            </a:r>
            <a:r>
              <a:rPr lang="en-US" dirty="0"/>
              <a:t> in the main text); c, number of channels.</a:t>
            </a:r>
          </a:p>
          <a:p>
            <a:endParaRPr lang="en-US" dirty="0"/>
          </a:p>
        </p:txBody>
      </p:sp>
      <p:sp>
        <p:nvSpPr>
          <p:cNvPr id="4" name="Slide Number Placeholder 3"/>
          <p:cNvSpPr>
            <a:spLocks noGrp="1"/>
          </p:cNvSpPr>
          <p:nvPr>
            <p:ph type="sldNum" sz="quarter" idx="5"/>
          </p:nvPr>
        </p:nvSpPr>
        <p:spPr/>
        <p:txBody>
          <a:bodyPr/>
          <a:lstStyle/>
          <a:p>
            <a:fld id="{4B2663F4-822C-4DF5-AE29-009107444972}" type="slidenum">
              <a:rPr lang="en-US" smtClean="0"/>
              <a:t>14</a:t>
            </a:fld>
            <a:endParaRPr lang="en-US"/>
          </a:p>
        </p:txBody>
      </p:sp>
    </p:spTree>
    <p:extLst>
      <p:ext uri="{BB962C8B-B14F-4D97-AF65-F5344CB8AC3E}">
        <p14:creationId xmlns:p14="http://schemas.microsoft.com/office/powerpoint/2010/main" val="2926143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Confidence score compared to the true accuracy on </a:t>
            </a:r>
          </a:p>
          <a:p>
            <a:r>
              <a:rPr lang="en-US" dirty="0"/>
              <a:t>chains. Least-squares linear fit </a:t>
            </a:r>
            <a:r>
              <a:rPr lang="en-US" dirty="0" err="1"/>
              <a:t>lDDT</a:t>
            </a:r>
            <a:r>
              <a:rPr lang="en-US" dirty="0"/>
              <a:t>-Cα = 0.997 × </a:t>
            </a:r>
            <a:r>
              <a:rPr lang="en-US" dirty="0" err="1"/>
              <a:t>pLDDT</a:t>
            </a:r>
            <a:r>
              <a:rPr lang="en-US" dirty="0"/>
              <a:t> − 1.17 (Pearson’s </a:t>
            </a:r>
          </a:p>
          <a:p>
            <a:r>
              <a:rPr lang="en-US" dirty="0"/>
              <a:t>r = 0.76). n = 10,795 protein chains. The shaded region of the linear fit </a:t>
            </a:r>
          </a:p>
          <a:p>
            <a:r>
              <a:rPr lang="en-US" dirty="0"/>
              <a:t>represents a 95% confidence interval estimated from 10,000 bootstrap </a:t>
            </a:r>
          </a:p>
          <a:p>
            <a:r>
              <a:rPr lang="en-US" dirty="0"/>
              <a:t>samples. In the companion paper39, additional quantification of the reliability </a:t>
            </a:r>
          </a:p>
          <a:p>
            <a:r>
              <a:rPr lang="en-US" dirty="0"/>
              <a:t>of </a:t>
            </a:r>
            <a:r>
              <a:rPr lang="en-US" dirty="0" err="1"/>
              <a:t>pLDDT</a:t>
            </a:r>
            <a:r>
              <a:rPr lang="en-US" dirty="0"/>
              <a:t> as a confidence measure is provided</a:t>
            </a:r>
          </a:p>
        </p:txBody>
      </p:sp>
      <p:sp>
        <p:nvSpPr>
          <p:cNvPr id="4" name="Slide Number Placeholder 3"/>
          <p:cNvSpPr>
            <a:spLocks noGrp="1"/>
          </p:cNvSpPr>
          <p:nvPr>
            <p:ph type="sldNum" sz="quarter" idx="5"/>
          </p:nvPr>
        </p:nvSpPr>
        <p:spPr/>
        <p:txBody>
          <a:bodyPr/>
          <a:lstStyle/>
          <a:p>
            <a:fld id="{4B2663F4-822C-4DF5-AE29-009107444972}" type="slidenum">
              <a:rPr lang="en-US" smtClean="0"/>
              <a:t>16</a:t>
            </a:fld>
            <a:endParaRPr lang="en-US"/>
          </a:p>
        </p:txBody>
      </p:sp>
    </p:spTree>
    <p:extLst>
      <p:ext uri="{BB962C8B-B14F-4D97-AF65-F5344CB8AC3E}">
        <p14:creationId xmlns:p14="http://schemas.microsoft.com/office/powerpoint/2010/main" val="924191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start, you need to set up a Google account in order to access and use these programs. If you have an account on Gmail, YouTube, etc. then you already have a Google account!</a:t>
            </a:r>
          </a:p>
          <a:p>
            <a:r>
              <a:rPr lang="en-US" dirty="0"/>
              <a:t>1Now connect to the right Google </a:t>
            </a:r>
            <a:r>
              <a:rPr lang="en-US" dirty="0" err="1"/>
              <a:t>Colab</a:t>
            </a:r>
            <a:r>
              <a:rPr lang="en-US" dirty="0"/>
              <a:t> notebook you need depending on how you want to run AlphaFold. By “depending on how you want to run AlphaFold”, I mean the following:</a:t>
            </a:r>
          </a:p>
          <a:p>
            <a:endParaRPr lang="en-US" dirty="0"/>
          </a:p>
        </p:txBody>
      </p:sp>
      <p:sp>
        <p:nvSpPr>
          <p:cNvPr id="4" name="Slide Number Placeholder 3"/>
          <p:cNvSpPr>
            <a:spLocks noGrp="1"/>
          </p:cNvSpPr>
          <p:nvPr>
            <p:ph type="sldNum" sz="quarter" idx="5"/>
          </p:nvPr>
        </p:nvSpPr>
        <p:spPr/>
        <p:txBody>
          <a:bodyPr/>
          <a:lstStyle/>
          <a:p>
            <a:fld id="{4B2663F4-822C-4DF5-AE29-009107444972}" type="slidenum">
              <a:rPr lang="en-US" smtClean="0"/>
              <a:t>17</a:t>
            </a:fld>
            <a:endParaRPr lang="en-US"/>
          </a:p>
        </p:txBody>
      </p:sp>
    </p:spTree>
    <p:extLst>
      <p:ext uri="{BB962C8B-B14F-4D97-AF65-F5344CB8AC3E}">
        <p14:creationId xmlns:p14="http://schemas.microsoft.com/office/powerpoint/2010/main" val="1027213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42424"/>
                </a:solidFill>
                <a:effectLst/>
                <a:latin typeface="source-serif-pro"/>
              </a:rPr>
              <a:t>If you go to the official </a:t>
            </a:r>
            <a:r>
              <a:rPr lang="en-US" b="1" i="0" dirty="0" err="1">
                <a:solidFill>
                  <a:srgbClr val="242424"/>
                </a:solidFill>
                <a:effectLst/>
                <a:latin typeface="source-serif-pro"/>
              </a:rPr>
              <a:t>ColabFold</a:t>
            </a:r>
            <a:r>
              <a:rPr lang="en-US" b="1" i="0" dirty="0">
                <a:solidFill>
                  <a:srgbClr val="242424"/>
                </a:solidFill>
                <a:effectLst/>
                <a:latin typeface="source-serif-pro"/>
              </a:rPr>
              <a:t> page:</a:t>
            </a:r>
          </a:p>
          <a:p>
            <a:pPr algn="l"/>
            <a:r>
              <a:rPr lang="en-US" b="1" i="0" dirty="0">
                <a:solidFill>
                  <a:srgbClr val="242424"/>
                </a:solidFill>
                <a:effectLst/>
                <a:latin typeface="source-serif-pro"/>
              </a:rPr>
              <a:t>Before you start</a:t>
            </a:r>
            <a:r>
              <a:rPr lang="en-US" b="0" i="0" dirty="0">
                <a:solidFill>
                  <a:srgbClr val="242424"/>
                </a:solidFill>
                <a:effectLst/>
                <a:latin typeface="source-serif-pro"/>
              </a:rPr>
              <a:t>, you need to set up a Google account in order to access and use these programs. If you have an account on Gmail, YouTube, etc. then you already have a Google account!</a:t>
            </a:r>
          </a:p>
          <a:p>
            <a:pPr algn="l"/>
            <a:r>
              <a:rPr lang="en-US" b="0" i="0" dirty="0">
                <a:solidFill>
                  <a:srgbClr val="242424"/>
                </a:solidFill>
                <a:effectLst/>
                <a:latin typeface="source-serif-pro"/>
              </a:rPr>
              <a:t>1Now </a:t>
            </a:r>
            <a:r>
              <a:rPr lang="en-US" b="1" i="0" dirty="0">
                <a:solidFill>
                  <a:srgbClr val="242424"/>
                </a:solidFill>
                <a:effectLst/>
                <a:latin typeface="source-serif-pro"/>
              </a:rPr>
              <a:t>connect</a:t>
            </a:r>
            <a:r>
              <a:rPr lang="en-US" b="0" i="0" dirty="0">
                <a:solidFill>
                  <a:srgbClr val="242424"/>
                </a:solidFill>
                <a:effectLst/>
                <a:latin typeface="source-serif-pro"/>
              </a:rPr>
              <a:t> to the right Google </a:t>
            </a:r>
            <a:r>
              <a:rPr lang="en-US" b="0" i="0" dirty="0" err="1">
                <a:solidFill>
                  <a:srgbClr val="242424"/>
                </a:solidFill>
                <a:effectLst/>
                <a:latin typeface="source-serif-pro"/>
              </a:rPr>
              <a:t>Colab</a:t>
            </a:r>
            <a:r>
              <a:rPr lang="en-US" b="0" i="0" dirty="0">
                <a:solidFill>
                  <a:srgbClr val="242424"/>
                </a:solidFill>
                <a:effectLst/>
                <a:latin typeface="source-serif-pro"/>
              </a:rPr>
              <a:t> notebook you need depending on how you want to run AlphaFold. By “depending on how you want to run AlphaFold”, I mean the following:</a:t>
            </a:r>
          </a:p>
          <a:p>
            <a:endParaRPr lang="en-US" dirty="0"/>
          </a:p>
        </p:txBody>
      </p:sp>
      <p:sp>
        <p:nvSpPr>
          <p:cNvPr id="4" name="Slide Number Placeholder 3"/>
          <p:cNvSpPr>
            <a:spLocks noGrp="1"/>
          </p:cNvSpPr>
          <p:nvPr>
            <p:ph type="sldNum" sz="quarter" idx="5"/>
          </p:nvPr>
        </p:nvSpPr>
        <p:spPr/>
        <p:txBody>
          <a:bodyPr/>
          <a:lstStyle/>
          <a:p>
            <a:fld id="{4B2663F4-822C-4DF5-AE29-009107444972}" type="slidenum">
              <a:rPr lang="en-US" smtClean="0"/>
              <a:t>18</a:t>
            </a:fld>
            <a:endParaRPr lang="en-US"/>
          </a:p>
        </p:txBody>
      </p:sp>
    </p:spTree>
    <p:extLst>
      <p:ext uri="{BB962C8B-B14F-4D97-AF65-F5344CB8AC3E}">
        <p14:creationId xmlns:p14="http://schemas.microsoft.com/office/powerpoint/2010/main" val="489645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you have 3 flavors of AlphaFold, plus </a:t>
            </a:r>
            <a:r>
              <a:rPr lang="en-US" dirty="0" err="1"/>
              <a:t>RoseTTAFold</a:t>
            </a:r>
            <a:r>
              <a:rPr lang="en-US" dirty="0"/>
              <a:t> and ESMFold. </a:t>
            </a:r>
            <a:r>
              <a:rPr lang="en-US" dirty="0" err="1"/>
              <a:t>RoseTTAFold</a:t>
            </a:r>
            <a:r>
              <a:rPr lang="en-US" dirty="0"/>
              <a:t> was the immediate academic response to AlphaFold 2 right at the same time it came out, and ESMFold is the AI tool for protein structure prediction using deep protein language models, released recently by Meta.</a:t>
            </a:r>
          </a:p>
          <a:p>
            <a:r>
              <a:rPr lang="en-US" dirty="0"/>
              <a:t>Let’s look briefly at the three AlphaFold notebooks:</a:t>
            </a:r>
          </a:p>
          <a:p>
            <a:r>
              <a:rPr lang="en-US" dirty="0"/>
              <a:t>“from </a:t>
            </a:r>
            <a:r>
              <a:rPr lang="en-US" dirty="0" err="1"/>
              <a:t>Deepmind</a:t>
            </a:r>
            <a:r>
              <a:rPr lang="en-US" dirty="0"/>
              <a:t>” was the first-ever tool available to run AlphaFold, released by </a:t>
            </a:r>
            <a:r>
              <a:rPr lang="en-US" dirty="0" err="1"/>
              <a:t>Deepmind</a:t>
            </a:r>
            <a:r>
              <a:rPr lang="en-US" dirty="0"/>
              <a:t> together with AlphaFold’s source code and papers. Although you could perfectly use it to model structures, it is certainly superseded by the more powerful AlphaFold2_mmseqs2.</a:t>
            </a:r>
          </a:p>
          <a:p>
            <a:r>
              <a:rPr lang="en-US" dirty="0"/>
              <a:t>“AlphaFold2_mmseqs2” performs protein structure and complex prediction using AlphaFold or Alphafold2-multimer, respectively (AlphaFold-multimer being a tweaked version of AlphaFold that is slightly better than regular AlphaFold 2 at modeling complexes between multiple proteins). In this notebook, sequence alignments and template detection are carried out by the programs MMseqs2 and </a:t>
            </a:r>
            <a:r>
              <a:rPr lang="en-US" dirty="0" err="1"/>
              <a:t>HHsearch</a:t>
            </a:r>
            <a:r>
              <a:rPr lang="en-US" dirty="0"/>
              <a:t>.</a:t>
            </a:r>
          </a:p>
          <a:p>
            <a:r>
              <a:rPr lang="en-US" dirty="0"/>
              <a:t>“AlphaFold2_batch” is simply a batch implementation of the above notebook, useful to run predictions on several sequences in a single shot.</a:t>
            </a:r>
          </a:p>
          <a:p>
            <a:r>
              <a:rPr lang="en-US" dirty="0"/>
              <a:t>For most of your work in </a:t>
            </a:r>
            <a:r>
              <a:rPr lang="en-US" dirty="0" err="1"/>
              <a:t>Colab</a:t>
            </a:r>
            <a:r>
              <a:rPr lang="en-US" dirty="0"/>
              <a:t> Notebooks using Google’s resources, you will likely use AlphaFold2_mmseqs2. In particular, note that although AlphaFold2_batch allows you to run multiple predictions in a single session, </a:t>
            </a:r>
            <a:r>
              <a:rPr lang="en-US" dirty="0" err="1"/>
              <a:t>Colab</a:t>
            </a:r>
            <a:r>
              <a:rPr lang="en-US" dirty="0"/>
              <a:t> Notebooks running on Google’s resources are in practice halted after some time, so this won’t help you model large numbers of proteins in a single run -should suffice for a bunch, though. I found the batch mode actually useful if it is downloaded run locally. Here, I </a:t>
            </a:r>
            <a:r>
              <a:rPr lang="en-US" dirty="0" err="1"/>
              <a:t>willl</a:t>
            </a:r>
            <a:r>
              <a:rPr lang="en-US" dirty="0"/>
              <a:t> cover the use of AlphaFold2_mmseqs2.</a:t>
            </a:r>
          </a:p>
        </p:txBody>
      </p:sp>
      <p:sp>
        <p:nvSpPr>
          <p:cNvPr id="4" name="Slide Number Placeholder 3"/>
          <p:cNvSpPr>
            <a:spLocks noGrp="1"/>
          </p:cNvSpPr>
          <p:nvPr>
            <p:ph type="sldNum" sz="quarter" idx="5"/>
          </p:nvPr>
        </p:nvSpPr>
        <p:spPr/>
        <p:txBody>
          <a:bodyPr/>
          <a:lstStyle/>
          <a:p>
            <a:fld id="{4B2663F4-822C-4DF5-AE29-009107444972}" type="slidenum">
              <a:rPr lang="en-US" smtClean="0"/>
              <a:t>19</a:t>
            </a:fld>
            <a:endParaRPr lang="en-US"/>
          </a:p>
        </p:txBody>
      </p:sp>
    </p:spTree>
    <p:extLst>
      <p:ext uri="{BB962C8B-B14F-4D97-AF65-F5344CB8AC3E}">
        <p14:creationId xmlns:p14="http://schemas.microsoft.com/office/powerpoint/2010/main" val="2446141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run AlphaFold2_mmseqs2 in Google </a:t>
            </a:r>
            <a:r>
              <a:rPr lang="en-US" dirty="0" err="1"/>
              <a:t>Colab</a:t>
            </a:r>
            <a:r>
              <a:rPr lang="en-US" dirty="0"/>
              <a:t> using Google-provided hardware consists in setting up the target sequence/s for modeling, and some choices regarding templates and other options.</a:t>
            </a:r>
          </a:p>
          <a:p>
            <a:endParaRPr lang="en-US" dirty="0"/>
          </a:p>
          <a:p>
            <a:r>
              <a:rPr lang="en-US" dirty="0"/>
              <a:t>See this example, where I’m setting up a run for G9a/GLP and  a homodimer, i.e. folding two copies of a protein together into a binary complex (see the colon separating the first from the second sequence). This example is interesting because the actual experimental structure was just released, so AlphaFold doesn’t know about it, hence we can compare its predictions to the “true” structure. Besides, the structure has a quite peculiar topology, as you will see.</a:t>
            </a:r>
          </a:p>
          <a:p>
            <a:endParaRPr lang="en-US" dirty="0"/>
          </a:p>
          <a:p>
            <a:r>
              <a:rPr lang="en-US" dirty="0"/>
              <a:t>In this example I’m asking AlphaFold 2 to use a custom template (see arrow), contrary to just letting it find templates automatically at the PDB (option “PDB70”). Out of the 600+ residues of the target sequence, this template covers the last 300 -important for the analysis stage because we expect at least this part to be modeled correctly.</a:t>
            </a:r>
          </a:p>
          <a:p>
            <a:endParaRPr lang="en-US" dirty="0"/>
          </a:p>
          <a:p>
            <a:r>
              <a:rPr lang="en-US" dirty="0"/>
              <a:t>I also tell the program to save the files to my Google drive (arrow in “Advanced settings”):</a:t>
            </a:r>
          </a:p>
        </p:txBody>
      </p:sp>
      <p:sp>
        <p:nvSpPr>
          <p:cNvPr id="4" name="Slide Number Placeholder 3"/>
          <p:cNvSpPr>
            <a:spLocks noGrp="1"/>
          </p:cNvSpPr>
          <p:nvPr>
            <p:ph type="sldNum" sz="quarter" idx="5"/>
          </p:nvPr>
        </p:nvSpPr>
        <p:spPr/>
        <p:txBody>
          <a:bodyPr/>
          <a:lstStyle/>
          <a:p>
            <a:fld id="{4B2663F4-822C-4DF5-AE29-009107444972}" type="slidenum">
              <a:rPr lang="en-US" smtClean="0"/>
              <a:t>20</a:t>
            </a:fld>
            <a:endParaRPr lang="en-US"/>
          </a:p>
        </p:txBody>
      </p:sp>
    </p:spTree>
    <p:extLst>
      <p:ext uri="{BB962C8B-B14F-4D97-AF65-F5344CB8AC3E}">
        <p14:creationId xmlns:p14="http://schemas.microsoft.com/office/powerpoint/2010/main" val="3763983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Simply click “Run all” in the “Runtime” menu. You’ll immediately see this screen, on which you have to say “Run anyway”:</a:t>
            </a:r>
          </a:p>
        </p:txBody>
      </p:sp>
      <p:sp>
        <p:nvSpPr>
          <p:cNvPr id="4" name="Slide Number Placeholder 3"/>
          <p:cNvSpPr>
            <a:spLocks noGrp="1"/>
          </p:cNvSpPr>
          <p:nvPr>
            <p:ph type="sldNum" sz="quarter" idx="5"/>
          </p:nvPr>
        </p:nvSpPr>
        <p:spPr/>
        <p:txBody>
          <a:bodyPr/>
          <a:lstStyle/>
          <a:p>
            <a:fld id="{4B2663F4-822C-4DF5-AE29-009107444972}" type="slidenum">
              <a:rPr lang="en-US" smtClean="0"/>
              <a:t>21</a:t>
            </a:fld>
            <a:endParaRPr lang="en-US"/>
          </a:p>
        </p:txBody>
      </p:sp>
    </p:spTree>
    <p:extLst>
      <p:ext uri="{BB962C8B-B14F-4D97-AF65-F5344CB8AC3E}">
        <p14:creationId xmlns:p14="http://schemas.microsoft.com/office/powerpoint/2010/main" val="535432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chose to add your own templates as I did here, you must click a “Browse” button to upload the PDB of your custom template:</a:t>
            </a:r>
          </a:p>
        </p:txBody>
      </p:sp>
      <p:sp>
        <p:nvSpPr>
          <p:cNvPr id="4" name="Slide Number Placeholder 3"/>
          <p:cNvSpPr>
            <a:spLocks noGrp="1"/>
          </p:cNvSpPr>
          <p:nvPr>
            <p:ph type="sldNum" sz="quarter" idx="5"/>
          </p:nvPr>
        </p:nvSpPr>
        <p:spPr/>
        <p:txBody>
          <a:bodyPr/>
          <a:lstStyle/>
          <a:p>
            <a:fld id="{4B2663F4-822C-4DF5-AE29-009107444972}" type="slidenum">
              <a:rPr lang="en-US" smtClean="0"/>
              <a:t>22</a:t>
            </a:fld>
            <a:endParaRPr lang="en-US"/>
          </a:p>
        </p:txBody>
      </p:sp>
    </p:spTree>
    <p:extLst>
      <p:ext uri="{BB962C8B-B14F-4D97-AF65-F5344CB8AC3E}">
        <p14:creationId xmlns:p14="http://schemas.microsoft.com/office/powerpoint/2010/main" val="712016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just let it run. You’ll see the progress as it goes, first installing dependencies (don’t worry, nothing actually goes to your disk, it’s all online!), downloading the weights of the network, getting sequences for the alignment (and grabbing templates from the PDB if you chose the PDB70 option):</a:t>
            </a:r>
          </a:p>
        </p:txBody>
      </p:sp>
      <p:sp>
        <p:nvSpPr>
          <p:cNvPr id="4" name="Slide Number Placeholder 3"/>
          <p:cNvSpPr>
            <a:spLocks noGrp="1"/>
          </p:cNvSpPr>
          <p:nvPr>
            <p:ph type="sldNum" sz="quarter" idx="5"/>
          </p:nvPr>
        </p:nvSpPr>
        <p:spPr/>
        <p:txBody>
          <a:bodyPr/>
          <a:lstStyle/>
          <a:p>
            <a:fld id="{4B2663F4-822C-4DF5-AE29-009107444972}" type="slidenum">
              <a:rPr lang="en-US" smtClean="0"/>
              <a:t>23</a:t>
            </a:fld>
            <a:endParaRPr lang="en-US"/>
          </a:p>
        </p:txBody>
      </p:sp>
    </p:spTree>
    <p:extLst>
      <p:ext uri="{BB962C8B-B14F-4D97-AF65-F5344CB8AC3E}">
        <p14:creationId xmlns:p14="http://schemas.microsoft.com/office/powerpoint/2010/main" val="3142418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structure of a protein, that is the spatial disposition of all its atoms, determines its function, interaction with other molecules, regulation, stability, and all other kinds of relevant properties. Knowing a protein’s structure is therefore essential to understand how it works, how we can block or activate its activity with a drug, how we can tune its function or stability for a biotechnological application, etc. That’s all relevant as fundamental knowledge and for applications in medicine and processes.</a:t>
            </a:r>
          </a:p>
          <a:p>
            <a:endParaRPr lang="en-US" dirty="0"/>
          </a:p>
        </p:txBody>
      </p:sp>
      <p:sp>
        <p:nvSpPr>
          <p:cNvPr id="4" name="Slide Number Placeholder 3"/>
          <p:cNvSpPr>
            <a:spLocks noGrp="1"/>
          </p:cNvSpPr>
          <p:nvPr>
            <p:ph type="sldNum" sz="quarter" idx="5"/>
          </p:nvPr>
        </p:nvSpPr>
        <p:spPr/>
        <p:txBody>
          <a:bodyPr/>
          <a:lstStyle/>
          <a:p>
            <a:fld id="{4B2663F4-822C-4DF5-AE29-009107444972}" type="slidenum">
              <a:rPr lang="en-US" smtClean="0"/>
              <a:t>3</a:t>
            </a:fld>
            <a:endParaRPr lang="en-US"/>
          </a:p>
        </p:txBody>
      </p:sp>
    </p:spTree>
    <p:extLst>
      <p:ext uri="{BB962C8B-B14F-4D97-AF65-F5344CB8AC3E}">
        <p14:creationId xmlns:p14="http://schemas.microsoft.com/office/powerpoint/2010/main" val="4109415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10000"/>
              </a:lnSpc>
            </a:pPr>
            <a:r>
              <a:rPr lang="en-US" sz="1200" dirty="0">
                <a:latin typeface="Arial" panose="020B0604020202020204" pitchFamily="34" charset="0"/>
                <a:cs typeface="Arial" panose="020B0604020202020204" pitchFamily="34" charset="0"/>
              </a:rPr>
              <a:t>Immediately after that, the program starts to craft the first model. After some minutes you’ll see two 2D views of this first model (left, colored by chain; right, colored by </a:t>
            </a:r>
            <a:r>
              <a:rPr lang="en-US" sz="1200" dirty="0" err="1">
                <a:latin typeface="Arial" panose="020B0604020202020204" pitchFamily="34" charset="0"/>
                <a:cs typeface="Arial" panose="020B0604020202020204" pitchFamily="34" charset="0"/>
              </a:rPr>
              <a:t>pLDDT</a:t>
            </a:r>
            <a:r>
              <a:rPr lang="en-US" sz="1200" dirty="0">
                <a:latin typeface="Arial" panose="020B0604020202020204" pitchFamily="34" charset="0"/>
                <a:cs typeface="Arial" panose="020B0604020202020204" pitchFamily="34" charset="0"/>
              </a:rPr>
              <a:t> which is a confidence metric per residue where blue is better) all quite blue which means quite high confidence ,together with some basic confidence metrics:</a:t>
            </a:r>
          </a:p>
          <a:p>
            <a:pPr>
              <a:lnSpc>
                <a:spcPct val="210000"/>
              </a:lnSpc>
            </a:pPr>
            <a:r>
              <a:rPr lang="en-US" sz="1200" dirty="0">
                <a:latin typeface="Arial" panose="020B0604020202020204" pitchFamily="34" charset="0"/>
                <a:cs typeface="Arial" panose="020B0604020202020204" pitchFamily="34" charset="0"/>
              </a:rPr>
              <a:t>This first output already gives us some hints on how the modeling procedure will go.</a:t>
            </a:r>
          </a:p>
          <a:p>
            <a:r>
              <a:rPr lang="en-US" dirty="0"/>
              <a:t>What else can we say from this first model? Well there’s a lot or red, so there’s a big chunk that AlphaFold doesn’t know how to model -or it might actually be disordered, we don’t know. On the other hand, two regions are dominated by cyan and blue, so we can be quite sure these domains are probably modeled correctly -anyway we’ll know more about this at the end of the run. In-between, the green </a:t>
            </a:r>
            <a:r>
              <a:rPr lang="en-US" dirty="0" err="1"/>
              <a:t>helicesare</a:t>
            </a:r>
            <a:r>
              <a:rPr lang="en-US" dirty="0"/>
              <a:t> probably real but the program doesn’t know where to place them exactly; but again, we’ll know more about this at the end of the run.</a:t>
            </a:r>
          </a:p>
        </p:txBody>
      </p:sp>
      <p:sp>
        <p:nvSpPr>
          <p:cNvPr id="4" name="Slide Number Placeholder 3"/>
          <p:cNvSpPr>
            <a:spLocks noGrp="1"/>
          </p:cNvSpPr>
          <p:nvPr>
            <p:ph type="sldNum" sz="quarter" idx="5"/>
          </p:nvPr>
        </p:nvSpPr>
        <p:spPr/>
        <p:txBody>
          <a:bodyPr/>
          <a:lstStyle/>
          <a:p>
            <a:fld id="{4B2663F4-822C-4DF5-AE29-009107444972}" type="slidenum">
              <a:rPr lang="en-US" smtClean="0"/>
              <a:t>24</a:t>
            </a:fld>
            <a:endParaRPr lang="en-US"/>
          </a:p>
        </p:txBody>
      </p:sp>
    </p:spTree>
    <p:extLst>
      <p:ext uri="{BB962C8B-B14F-4D97-AF65-F5344CB8AC3E}">
        <p14:creationId xmlns:p14="http://schemas.microsoft.com/office/powerpoint/2010/main" val="2476205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source-serif-pro"/>
              </a:rPr>
              <a:t>As I understand the text I copied from the FAQ page in my previous answer, </a:t>
            </a:r>
            <a:r>
              <a:rPr lang="en-US" b="0" i="0" dirty="0" err="1">
                <a:solidFill>
                  <a:srgbClr val="242424"/>
                </a:solidFill>
                <a:effectLst/>
                <a:latin typeface="source-serif-pro"/>
              </a:rPr>
              <a:t>pLDDT</a:t>
            </a:r>
            <a:r>
              <a:rPr lang="en-US" b="0" i="0" dirty="0">
                <a:solidFill>
                  <a:srgbClr val="242424"/>
                </a:solidFill>
                <a:effectLst/>
                <a:latin typeface="source-serif-pro"/>
              </a:rPr>
              <a:t> mainly indicates the quality of prediction for individual domains (folding prediction for individual folding units), while PAE is governed by the prediction of the interaction between domains, that is, whether in a multi-domain </a:t>
            </a:r>
            <a:r>
              <a:rPr lang="en-US" b="0" i="0" dirty="0" err="1">
                <a:solidFill>
                  <a:srgbClr val="242424"/>
                </a:solidFill>
                <a:effectLst/>
                <a:latin typeface="source-serif-pro"/>
              </a:rPr>
              <a:t>structureYou</a:t>
            </a:r>
            <a:r>
              <a:rPr lang="en-US" b="0" i="0" dirty="0">
                <a:solidFill>
                  <a:srgbClr val="242424"/>
                </a:solidFill>
                <a:effectLst/>
                <a:latin typeface="source-serif-pro"/>
              </a:rPr>
              <a:t> can also see the </a:t>
            </a:r>
            <a:r>
              <a:rPr lang="en-US" b="0" i="0" dirty="0" err="1">
                <a:solidFill>
                  <a:srgbClr val="242424"/>
                </a:solidFill>
                <a:effectLst/>
                <a:latin typeface="source-serif-pro"/>
              </a:rPr>
              <a:t>pLDDTs</a:t>
            </a:r>
            <a:r>
              <a:rPr lang="en-US" b="0" i="0" dirty="0">
                <a:solidFill>
                  <a:srgbClr val="242424"/>
                </a:solidFill>
                <a:effectLst/>
                <a:latin typeface="source-serif-pro"/>
              </a:rPr>
              <a:t> in the plot on the bottom right of this screenshot from </a:t>
            </a:r>
            <a:r>
              <a:rPr lang="en-US" b="0" i="0" dirty="0" err="1">
                <a:solidFill>
                  <a:srgbClr val="242424"/>
                </a:solidFill>
                <a:effectLst/>
                <a:latin typeface="source-serif-pro"/>
              </a:rPr>
              <a:t>ColabFold</a:t>
            </a:r>
            <a:r>
              <a:rPr lang="en-US" b="0" i="0" dirty="0">
                <a:solidFill>
                  <a:srgbClr val="242424"/>
                </a:solidFill>
                <a:effectLst/>
                <a:latin typeface="source-serif-pro"/>
              </a:rPr>
              <a:t>. There are five traces, one per model and all very similar. On the x axis (residue) the pattern seems duplicated; this is because it corresponds to the two copies of the same protein, that we modeled together in an attempt to predict a </a:t>
            </a:r>
            <a:r>
              <a:rPr lang="en-US" b="0" i="0" dirty="0" err="1">
                <a:solidFill>
                  <a:srgbClr val="242424"/>
                </a:solidFill>
                <a:effectLst/>
                <a:latin typeface="source-serif-pro"/>
              </a:rPr>
              <a:t>homodimer:The</a:t>
            </a:r>
            <a:r>
              <a:rPr lang="en-US" b="0" i="0" dirty="0">
                <a:solidFill>
                  <a:srgbClr val="242424"/>
                </a:solidFill>
                <a:effectLst/>
                <a:latin typeface="source-serif-pro"/>
              </a:rPr>
              <a:t> other very important plot is the set of 2D matrices in the top, so-called PAE plots after “Predicted Alignment Error”. The PAE is the RMSD predicted for each possible pair of residues if it were to be aligned to the “true” structure. You want it all to be blue and nothing red. There’s one PAE plot for each of the 5 models produced, just like there are 5 traces in the </a:t>
            </a:r>
            <a:r>
              <a:rPr lang="en-US" b="0" i="0" dirty="0" err="1">
                <a:solidFill>
                  <a:srgbClr val="242424"/>
                </a:solidFill>
                <a:effectLst/>
                <a:latin typeface="source-serif-pro"/>
              </a:rPr>
              <a:t>pLDDT</a:t>
            </a:r>
            <a:r>
              <a:rPr lang="en-US" b="0" i="0" dirty="0">
                <a:solidFill>
                  <a:srgbClr val="242424"/>
                </a:solidFill>
                <a:effectLst/>
                <a:latin typeface="source-serif-pro"/>
              </a:rPr>
              <a:t> plots.</a:t>
            </a:r>
          </a:p>
          <a:p>
            <a:endParaRPr lang="en-US" b="0" i="0" dirty="0">
              <a:solidFill>
                <a:srgbClr val="242424"/>
              </a:solidFill>
              <a:effectLst/>
              <a:latin typeface="source-serif-pro"/>
            </a:endParaRPr>
          </a:p>
          <a:p>
            <a:r>
              <a:rPr lang="en-US" b="0" i="0" dirty="0">
                <a:solidFill>
                  <a:srgbClr val="242424"/>
                </a:solidFill>
                <a:effectLst/>
                <a:latin typeface="source-serif-pro"/>
              </a:rPr>
              <a:t>In this output, all PAE plots present some blue only around the diagonal, being all very red outside of it. This indicates that each domain of each protein is expected to be quite well modeled (mostly blue), but the relative arrangement of the domains is likely off (white and some red). Looking in more detail, you can see that the second domain of each protein is “more blue”; this is to expect because we provided a template for this domain.</a:t>
            </a:r>
          </a:p>
          <a:p>
            <a:endParaRPr lang="en-US" b="0" i="0" dirty="0">
              <a:solidFill>
                <a:srgbClr val="242424"/>
              </a:solidFill>
              <a:effectLst/>
              <a:latin typeface="source-serif-pro"/>
            </a:endParaRPr>
          </a:p>
          <a:p>
            <a:r>
              <a:rPr lang="en-US" b="0" i="0" dirty="0">
                <a:solidFill>
                  <a:srgbClr val="242424"/>
                </a:solidFill>
                <a:effectLst/>
                <a:latin typeface="source-serif-pro"/>
              </a:rPr>
              <a:t>The other important piece of information we can get from the PAE plots is that the relative arrangement of the two proteins lacks any support at all, and is likely just plain wrong, as it is all deep red.</a:t>
            </a:r>
          </a:p>
          <a:p>
            <a:endParaRPr lang="en-US" b="0" i="0" dirty="0">
              <a:solidFill>
                <a:srgbClr val="242424"/>
              </a:solidFill>
              <a:effectLst/>
              <a:latin typeface="source-serif-pro"/>
            </a:endParaRPr>
          </a:p>
          <a:p>
            <a:r>
              <a:rPr lang="en-US" b="0" i="0" dirty="0">
                <a:solidFill>
                  <a:srgbClr val="242424"/>
                </a:solidFill>
                <a:effectLst/>
                <a:latin typeface="source-serif-pro"/>
              </a:rPr>
              <a:t>The third plot, on the bottom left, indicates how deep the obtained alignments are at each residue of the proteins (that is, how many sequences include each residue). You want this to be as high as possible, ideally covering the whole proteins smoothly. In this case it’s not bad for the C-terminal domains, but it is a bit poor for the N-terminal ones</a:t>
            </a:r>
            <a:endParaRPr lang="en-US" dirty="0"/>
          </a:p>
        </p:txBody>
      </p:sp>
      <p:sp>
        <p:nvSpPr>
          <p:cNvPr id="4" name="Slide Number Placeholder 3"/>
          <p:cNvSpPr>
            <a:spLocks noGrp="1"/>
          </p:cNvSpPr>
          <p:nvPr>
            <p:ph type="sldNum" sz="quarter" idx="5"/>
          </p:nvPr>
        </p:nvSpPr>
        <p:spPr/>
        <p:txBody>
          <a:bodyPr/>
          <a:lstStyle/>
          <a:p>
            <a:fld id="{4B2663F4-822C-4DF5-AE29-009107444972}" type="slidenum">
              <a:rPr lang="en-US" smtClean="0"/>
              <a:t>25</a:t>
            </a:fld>
            <a:endParaRPr lang="en-US"/>
          </a:p>
        </p:txBody>
      </p:sp>
    </p:spTree>
    <p:extLst>
      <p:ext uri="{BB962C8B-B14F-4D97-AF65-F5344CB8AC3E}">
        <p14:creationId xmlns:p14="http://schemas.microsoft.com/office/powerpoint/2010/main" val="538451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Analyze the full results once the run is over. When AlphaFold has finished running, it will present you a 3D representation that you can view in-place or download as PDB file for inspection in your program of choice; plus a set of graphics with very relevant information</a:t>
            </a:r>
          </a:p>
        </p:txBody>
      </p:sp>
      <p:sp>
        <p:nvSpPr>
          <p:cNvPr id="4" name="Slide Number Placeholder 3"/>
          <p:cNvSpPr>
            <a:spLocks noGrp="1"/>
          </p:cNvSpPr>
          <p:nvPr>
            <p:ph type="sldNum" sz="quarter" idx="5"/>
          </p:nvPr>
        </p:nvSpPr>
        <p:spPr/>
        <p:txBody>
          <a:bodyPr/>
          <a:lstStyle/>
          <a:p>
            <a:fld id="{4B2663F4-822C-4DF5-AE29-009107444972}" type="slidenum">
              <a:rPr lang="en-US" smtClean="0"/>
              <a:t>26</a:t>
            </a:fld>
            <a:endParaRPr lang="en-US"/>
          </a:p>
        </p:txBody>
      </p:sp>
    </p:spTree>
    <p:extLst>
      <p:ext uri="{BB962C8B-B14F-4D97-AF65-F5344CB8AC3E}">
        <p14:creationId xmlns:p14="http://schemas.microsoft.com/office/powerpoint/2010/main" val="3894497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output, all PAE plots present some blue only around the diagonal, being all very red outside of it. This indicates that each domain of each protein is expected to be quite well modeled (mostly blue), but the relative arrangement of the domains is likely off (white and some red). Looking in more detail, you can see that the second domain of each protein is “more blue”; this is to expect because we provided a template for this domain. The other important piece of information we can get from the PAE plots is that the relative </a:t>
            </a:r>
            <a:r>
              <a:rPr lang="en-US" b="1" dirty="0">
                <a:solidFill>
                  <a:srgbClr val="FF0000"/>
                </a:solidFill>
              </a:rPr>
              <a:t>arrangement of the two proteins lacks any support at all</a:t>
            </a:r>
            <a:r>
              <a:rPr lang="en-US" dirty="0"/>
              <a:t>, and is likely just plain wrong, as it is all deep red.</a:t>
            </a:r>
          </a:p>
          <a:p>
            <a:pPr marL="0" indent="0">
              <a:buNone/>
            </a:pPr>
            <a:endParaRPr lang="en-US" dirty="0"/>
          </a:p>
          <a:p>
            <a:pPr marL="0" indent="0">
              <a:buNone/>
            </a:pPr>
            <a:r>
              <a:rPr lang="en-US" dirty="0"/>
              <a:t>The third plot, on the bottom left, indicates how deep the obtained alignments are at each residue of the proteins (that is, how many sequences include each residue). You want this to be as high as possible, ideally covering the whole proteins smoothly. In this case it’s not bad for the C-terminal domains, but it is a bit poor for the N-terminal 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B2663F4-822C-4DF5-AE29-009107444972}" type="slidenum">
              <a:rPr lang="en-US" smtClean="0"/>
              <a:t>27</a:t>
            </a:fld>
            <a:endParaRPr lang="en-US"/>
          </a:p>
        </p:txBody>
      </p:sp>
    </p:spTree>
    <p:extLst>
      <p:ext uri="{BB962C8B-B14F-4D97-AF65-F5344CB8AC3E}">
        <p14:creationId xmlns:p14="http://schemas.microsoft.com/office/powerpoint/2010/main" val="2281015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2663F4-822C-4DF5-AE29-009107444972}" type="slidenum">
              <a:rPr lang="en-US" smtClean="0"/>
              <a:t>28</a:t>
            </a:fld>
            <a:endParaRPr lang="en-US"/>
          </a:p>
        </p:txBody>
      </p:sp>
    </p:spTree>
    <p:extLst>
      <p:ext uri="{BB962C8B-B14F-4D97-AF65-F5344CB8AC3E}">
        <p14:creationId xmlns:p14="http://schemas.microsoft.com/office/powerpoint/2010/main" val="2916420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73791-B122-1F92-7582-81C41EB8FB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1C96D5-5363-C403-6982-BF3C33ECFC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09CD68-A443-4450-EFCA-4818A37535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427505-1B54-5159-CC11-690704385E34}"/>
              </a:ext>
            </a:extLst>
          </p:cNvPr>
          <p:cNvSpPr>
            <a:spLocks noGrp="1"/>
          </p:cNvSpPr>
          <p:nvPr>
            <p:ph type="sldNum" sz="quarter" idx="5"/>
          </p:nvPr>
        </p:nvSpPr>
        <p:spPr/>
        <p:txBody>
          <a:bodyPr/>
          <a:lstStyle/>
          <a:p>
            <a:fld id="{4B2663F4-822C-4DF5-AE29-009107444972}" type="slidenum">
              <a:rPr lang="en-US" smtClean="0"/>
              <a:t>35</a:t>
            </a:fld>
            <a:endParaRPr lang="en-US"/>
          </a:p>
        </p:txBody>
      </p:sp>
    </p:spTree>
    <p:extLst>
      <p:ext uri="{BB962C8B-B14F-4D97-AF65-F5344CB8AC3E}">
        <p14:creationId xmlns:p14="http://schemas.microsoft.com/office/powerpoint/2010/main" val="403628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A92CF-7530-8988-ABC0-CC12348E2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C9DFC9-7E68-8CCF-EE20-3E0558D40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6BAF1B-9CAC-A315-826B-194687926C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ACA17D-06D3-FC3F-E2E0-82DCC47E46E6}"/>
              </a:ext>
            </a:extLst>
          </p:cNvPr>
          <p:cNvSpPr>
            <a:spLocks noGrp="1"/>
          </p:cNvSpPr>
          <p:nvPr>
            <p:ph type="sldNum" sz="quarter" idx="5"/>
          </p:nvPr>
        </p:nvSpPr>
        <p:spPr/>
        <p:txBody>
          <a:bodyPr/>
          <a:lstStyle/>
          <a:p>
            <a:fld id="{4B2663F4-822C-4DF5-AE29-009107444972}" type="slidenum">
              <a:rPr lang="en-US" smtClean="0"/>
              <a:t>36</a:t>
            </a:fld>
            <a:endParaRPr lang="en-US"/>
          </a:p>
        </p:txBody>
      </p:sp>
    </p:spTree>
    <p:extLst>
      <p:ext uri="{BB962C8B-B14F-4D97-AF65-F5344CB8AC3E}">
        <p14:creationId xmlns:p14="http://schemas.microsoft.com/office/powerpoint/2010/main" val="526028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9E4EC-CC35-E6B5-598F-0875AE97B5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179AB9-5C35-A22B-E540-E84E70AE33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4B0FD8-CD1D-0CB3-AC36-2092D644FF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9B0AD0-6C12-05BB-2383-1E4E8D1D5DD8}"/>
              </a:ext>
            </a:extLst>
          </p:cNvPr>
          <p:cNvSpPr>
            <a:spLocks noGrp="1"/>
          </p:cNvSpPr>
          <p:nvPr>
            <p:ph type="sldNum" sz="quarter" idx="5"/>
          </p:nvPr>
        </p:nvSpPr>
        <p:spPr/>
        <p:txBody>
          <a:bodyPr/>
          <a:lstStyle/>
          <a:p>
            <a:fld id="{4B2663F4-822C-4DF5-AE29-009107444972}" type="slidenum">
              <a:rPr lang="en-US" smtClean="0"/>
              <a:t>37</a:t>
            </a:fld>
            <a:endParaRPr lang="en-US"/>
          </a:p>
        </p:txBody>
      </p:sp>
    </p:spTree>
    <p:extLst>
      <p:ext uri="{BB962C8B-B14F-4D97-AF65-F5344CB8AC3E}">
        <p14:creationId xmlns:p14="http://schemas.microsoft.com/office/powerpoint/2010/main" val="44131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87DFC-A97C-0A48-FF1F-9295E29B6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E242C-6DFA-7398-B958-A990157CB7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1EDA7-3394-0C16-0468-1D7EDDE3F7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DCFB3D-616A-F81A-6D9D-96FDD230C3FF}"/>
              </a:ext>
            </a:extLst>
          </p:cNvPr>
          <p:cNvSpPr>
            <a:spLocks noGrp="1"/>
          </p:cNvSpPr>
          <p:nvPr>
            <p:ph type="sldNum" sz="quarter" idx="5"/>
          </p:nvPr>
        </p:nvSpPr>
        <p:spPr/>
        <p:txBody>
          <a:bodyPr/>
          <a:lstStyle/>
          <a:p>
            <a:fld id="{4B2663F4-822C-4DF5-AE29-009107444972}" type="slidenum">
              <a:rPr lang="en-US" smtClean="0"/>
              <a:t>38</a:t>
            </a:fld>
            <a:endParaRPr lang="en-US"/>
          </a:p>
        </p:txBody>
      </p:sp>
    </p:spTree>
    <p:extLst>
      <p:ext uri="{BB962C8B-B14F-4D97-AF65-F5344CB8AC3E}">
        <p14:creationId xmlns:p14="http://schemas.microsoft.com/office/powerpoint/2010/main" val="1577675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methods available for protein structure modeling, that can be classified mainly depending on the availability of structures for (presumably) similar proteins that can be used as “templates”. When such similar structures are at hand, so-called “homology modeling” is the method to go. In a procedure for homology modeling, one or more known structures are used as the core “structural information” from which models are built for the target protein. The templates are typically derived from the Protein Data Bank (PDB), a database of experimentally determined protein structures; however, they could well be structures that you’ve solved but haven’t released, or even other models built previously. Homology modeling has been around for some decades already, and it works reasonably to very well when good templates are available -that is, structures are available for proteins that are quite similar to the target in terms of both sequence and structure.</a:t>
            </a:r>
          </a:p>
          <a:p>
            <a:endParaRPr lang="en-US" dirty="0"/>
          </a:p>
        </p:txBody>
      </p:sp>
      <p:sp>
        <p:nvSpPr>
          <p:cNvPr id="4" name="Slide Number Placeholder 3"/>
          <p:cNvSpPr>
            <a:spLocks noGrp="1"/>
          </p:cNvSpPr>
          <p:nvPr>
            <p:ph type="sldNum" sz="quarter" idx="5"/>
          </p:nvPr>
        </p:nvSpPr>
        <p:spPr/>
        <p:txBody>
          <a:bodyPr/>
          <a:lstStyle/>
          <a:p>
            <a:fld id="{4B2663F4-822C-4DF5-AE29-009107444972}" type="slidenum">
              <a:rPr lang="en-US" smtClean="0"/>
              <a:t>4</a:t>
            </a:fld>
            <a:endParaRPr lang="en-US"/>
          </a:p>
        </p:txBody>
      </p:sp>
    </p:spTree>
    <p:extLst>
      <p:ext uri="{BB962C8B-B14F-4D97-AF65-F5344CB8AC3E}">
        <p14:creationId xmlns:p14="http://schemas.microsoft.com/office/powerpoint/2010/main" val="377331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happens when no good templates are at hand?</a:t>
            </a:r>
          </a:p>
          <a:p>
            <a:endParaRPr lang="en-US" dirty="0"/>
          </a:p>
          <a:p>
            <a:r>
              <a:rPr lang="en-US" dirty="0"/>
              <a:t>If no suitable templates are available in the PDB, so-called ab initio modeling can be used. This is not just one method but actually a broad range of computational techniques to predict protein structures from scratch, without the need for templates. Most methods for ab initio modeling are computationally intensive and typically produces less accurate results than homology modeling. Or that’s how it was until AlphaFold 2 (and newer methods that I’ve also discussed, such as ESMFold) showed up.</a:t>
            </a:r>
          </a:p>
          <a:p>
            <a:endParaRPr lang="en-US" dirty="0"/>
          </a:p>
        </p:txBody>
      </p:sp>
      <p:sp>
        <p:nvSpPr>
          <p:cNvPr id="4" name="Slide Number Placeholder 3"/>
          <p:cNvSpPr>
            <a:spLocks noGrp="1"/>
          </p:cNvSpPr>
          <p:nvPr>
            <p:ph type="sldNum" sz="quarter" idx="5"/>
          </p:nvPr>
        </p:nvSpPr>
        <p:spPr/>
        <p:txBody>
          <a:bodyPr/>
          <a:lstStyle/>
          <a:p>
            <a:fld id="{4B2663F4-822C-4DF5-AE29-009107444972}" type="slidenum">
              <a:rPr lang="en-US" smtClean="0"/>
              <a:t>5</a:t>
            </a:fld>
            <a:endParaRPr lang="en-US"/>
          </a:p>
        </p:txBody>
      </p:sp>
    </p:spTree>
    <p:extLst>
      <p:ext uri="{BB962C8B-B14F-4D97-AF65-F5344CB8AC3E}">
        <p14:creationId xmlns:p14="http://schemas.microsoft.com/office/powerpoint/2010/main" val="11411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cryo-EM, larger molecules often yield better results compared to smaller molecules. There are several reasons for this:</a:t>
            </a:r>
          </a:p>
          <a:p>
            <a:r>
              <a:rPr lang="en-US" dirty="0"/>
              <a:t>Signal-to-Noise Ratio: In cryo-EM, the signal is generated by the electrons interacting with the sample, while noise comes from various sources including the electronic detector and sample drift. Larger molecules inherently scatter more electrons, providing a stronger signal compared to smaller molecules. This higher signal-to-noise ratio leads to better contrast and resolution in the final image.</a:t>
            </a:r>
          </a:p>
          <a:p>
            <a:endParaRPr lang="en-US" dirty="0"/>
          </a:p>
          <a:p>
            <a:r>
              <a:rPr lang="en-US" dirty="0"/>
              <a:t>Flexibility and Stability: Larger molecules often have more stable structures due to their increased number of interactions and domains. Smaller molecules may be more flexible or dynamic, making it challenging to capture their structures accurately. In cryo-EM, the technique relies on capturing multiple views of the molecule frozen in different orientations. Flexibility can lead to blurring or smearing of the image, making it difficult to reconstruct the molecule's structure accurately.</a:t>
            </a:r>
          </a:p>
          <a:p>
            <a:endParaRPr lang="en-US" dirty="0"/>
          </a:p>
          <a:p>
            <a:r>
              <a:rPr lang="en-US" dirty="0"/>
              <a:t>Statistical Averaging: Cryo-EM images are reconstructed from thousands to millions of individual particle images. Large molecules provide more data points per particle due to their size, allowing for more robust averaging during image processing. This statistical averaging helps to improve the signal-to-noise ratio and enhance the resolution of the final 3D structure.</a:t>
            </a:r>
          </a:p>
          <a:p>
            <a:endParaRPr lang="en-US" dirty="0"/>
          </a:p>
          <a:p>
            <a:r>
              <a:rPr lang="en-US" dirty="0"/>
              <a:t>Practical Considerations: Handling and imaging large molecules can be technically easier than smaller ones. Larger molecules are less susceptible to radiation damage during imaging, and they tend to produce stronger signals, requiring shorter exposure times. This reduces the risk of damaging the sample while still obtaining high-quality images.</a:t>
            </a:r>
          </a:p>
          <a:p>
            <a:endParaRPr lang="en-US" dirty="0"/>
          </a:p>
          <a:p>
            <a:r>
              <a:rPr lang="en-US" dirty="0"/>
              <a:t>Overall, while cryo-EM can provide valuable structural insights into molecules of various sizes, larger molecules tend to yield better results due to their inherent properties and the technical advantages they offer during imaging and analysis.</a:t>
            </a:r>
          </a:p>
          <a:p>
            <a:r>
              <a:rPr lang="en-US" dirty="0"/>
              <a:t>Intrinsic Properties: Some proteins inherently possess properties that hinder crystallization. These may include large size, high flexibility, aggregation propensity, or the presence of disordered regions.</a:t>
            </a:r>
          </a:p>
          <a:p>
            <a:endParaRPr lang="en-US" dirty="0"/>
          </a:p>
          <a:p>
            <a:r>
              <a:rPr lang="en-US" dirty="0"/>
              <a:t>Post-translational Modifications: Proteins with post-translational modifications (PTMs) such as phosphorylation, glycosylation, or lipidation may be more challenging to crystallize due to increased heterogeneity and complexity.</a:t>
            </a:r>
          </a:p>
          <a:p>
            <a:endParaRPr lang="en-US" dirty="0"/>
          </a:p>
          <a:p>
            <a:r>
              <a:rPr lang="en-US" dirty="0"/>
              <a:t>Hydrophobicity: Proteins with hydrophobic regions can aggregate in solution rather than forming stable crystal lattices. This is particularly problematic for membrane proteins, which have extensive hydrophobic surfaces.</a:t>
            </a:r>
          </a:p>
          <a:p>
            <a:endParaRPr lang="en-US" dirty="0"/>
          </a:p>
          <a:p>
            <a:r>
              <a:rPr lang="en-US" dirty="0"/>
              <a:t>Flexibility: Proteins that undergo conformational changes or have flexible regions may not adopt a stable conformation suitable for crystallization. Flexibility can prevent the formation of a well-defined crystal lattice.</a:t>
            </a:r>
          </a:p>
          <a:p>
            <a:endParaRPr lang="en-US" dirty="0"/>
          </a:p>
          <a:p>
            <a:r>
              <a:rPr lang="en-US" dirty="0"/>
              <a:t>Low Expression Levels: Proteins that are expressed at low levels may not yield enough material for crystallization experiments. Insufficient protein concentration can hinder nucleation and growth of crystals.</a:t>
            </a:r>
          </a:p>
          <a:p>
            <a:endParaRPr lang="en-US" dirty="0"/>
          </a:p>
          <a:p>
            <a:r>
              <a:rPr lang="en-US" dirty="0"/>
              <a:t>Non-native Conditions: Crystallization conditions often require specific pH, temperature, salt concentrations, and precipitants. If these conditions do not match the native environment of the protein, crystallization may fail.</a:t>
            </a:r>
          </a:p>
          <a:p>
            <a:endParaRPr lang="en-US" dirty="0"/>
          </a:p>
          <a:p>
            <a:r>
              <a:rPr lang="en-US" b="1" dirty="0"/>
              <a:t>Protein-Protein Interactions: Proteins that function as part of complexes or aggregates may not crystallize easily due to intermolecular interactions that prevent the formation of a regular crystal lattice.</a:t>
            </a:r>
          </a:p>
          <a:p>
            <a:endParaRPr lang="en-US" dirty="0"/>
          </a:p>
          <a:p>
            <a:r>
              <a:rPr lang="en-US" dirty="0"/>
              <a:t>Experimental Techniques: Despite efforts to optimize crystallization conditions, some proteins may remain refractory to crystallization using conventional methods. Advanced techniques such as lipidic cubic phase crystallization or microfluidics may be necessary for challenging cases.</a:t>
            </a:r>
          </a:p>
          <a:p>
            <a:endParaRPr lang="en-US" dirty="0"/>
          </a:p>
          <a:p>
            <a:r>
              <a:rPr lang="en-US" dirty="0"/>
              <a:t>Overall, the inability to crystallize certain proteins is often a result of a combination of factors related to the protein's intrinsic properties, expression, and the experimental conditions used for crystallization.</a:t>
            </a:r>
          </a:p>
          <a:p>
            <a:r>
              <a:rPr lang="en-US" dirty="0"/>
              <a:t>After decades of effort, 17% of the total residues in human protein sequences are covered by an experimentally determined structure Through an enormous experimental effort,</a:t>
            </a:r>
          </a:p>
          <a:p>
            <a:r>
              <a:rPr lang="en-US" dirty="0"/>
              <a:t>and in many cases the structure covers only a fragment of the sequence </a:t>
            </a:r>
          </a:p>
          <a:p>
            <a:r>
              <a:rPr lang="en-US" dirty="0"/>
              <a:t> the structures of around 100,000 unique proteins have been determined, but this represents a small fraction of the billions of known protein sequences, Structural coverage is bottlenecked by the months to years of painstaking effort required to determine a single protein structure.</a:t>
            </a:r>
          </a:p>
          <a:p>
            <a:r>
              <a:rPr lang="en-US" dirty="0"/>
              <a:t> Accurate computational approaches are needed to address this gap and to enable large-scale structural bioinformatics</a:t>
            </a:r>
          </a:p>
          <a:p>
            <a:endParaRPr lang="en-US" dirty="0"/>
          </a:p>
          <a:p>
            <a:r>
              <a:rPr lang="en-US" dirty="0"/>
              <a:t>Methods for protein structure prediction are essential in modern biology, because a huge number of proteins are not amenable to the kind of experimentation required to solve their structures: </a:t>
            </a:r>
          </a:p>
          <a:p>
            <a:r>
              <a:rPr lang="en-US" dirty="0"/>
              <a:t>some cannot be produced in stable forms in solution,</a:t>
            </a:r>
          </a:p>
          <a:p>
            <a:r>
              <a:rPr lang="en-US" dirty="0"/>
              <a:t> can be produced but they  do not crystallize, </a:t>
            </a:r>
          </a:p>
          <a:p>
            <a:r>
              <a:rPr lang="en-US" dirty="0"/>
              <a:t> too small for some techniques, or too big for others, etc.</a:t>
            </a:r>
          </a:p>
          <a:p>
            <a:endParaRPr lang="en-US" dirty="0"/>
          </a:p>
          <a:p>
            <a:endParaRPr lang="en-US" dirty="0"/>
          </a:p>
        </p:txBody>
      </p:sp>
      <p:sp>
        <p:nvSpPr>
          <p:cNvPr id="4" name="Slide Number Placeholder 3"/>
          <p:cNvSpPr>
            <a:spLocks noGrp="1"/>
          </p:cNvSpPr>
          <p:nvPr>
            <p:ph type="sldNum" sz="quarter" idx="5"/>
          </p:nvPr>
        </p:nvSpPr>
        <p:spPr/>
        <p:txBody>
          <a:bodyPr/>
          <a:lstStyle/>
          <a:p>
            <a:fld id="{4B2663F4-822C-4DF5-AE29-009107444972}" type="slidenum">
              <a:rPr lang="en-US" smtClean="0"/>
              <a:t>6</a:t>
            </a:fld>
            <a:endParaRPr lang="en-US"/>
          </a:p>
        </p:txBody>
      </p:sp>
    </p:spTree>
    <p:extLst>
      <p:ext uri="{BB962C8B-B14F-4D97-AF65-F5344CB8AC3E}">
        <p14:creationId xmlns:p14="http://schemas.microsoft.com/office/powerpoint/2010/main" val="3742368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2663F4-822C-4DF5-AE29-009107444972}" type="slidenum">
              <a:rPr lang="en-US" smtClean="0"/>
              <a:t>7</a:t>
            </a:fld>
            <a:endParaRPr lang="en-US"/>
          </a:p>
        </p:txBody>
      </p:sp>
    </p:spTree>
    <p:extLst>
      <p:ext uri="{BB962C8B-B14F-4D97-AF65-F5344CB8AC3E}">
        <p14:creationId xmlns:p14="http://schemas.microsoft.com/office/powerpoint/2010/main" val="2021473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AlphaFold 2 is as of today the state-of-the-art deep learning system for protein structure prediction. It was unveiled in November 2020 as the first system that can accurately predict protein structures with near-atomic resolution even in the absence of templates. AlphaFold 2's architecture combines various kinds of neural networks trained on a </a:t>
            </a:r>
            <a:r>
              <a:rPr lang="en-US" b="1" dirty="0">
                <a:solidFill>
                  <a:srgbClr val="FF0000"/>
                </a:solidFill>
                <a:latin typeface="Arial" panose="020B0604020202020204" pitchFamily="34" charset="0"/>
                <a:cs typeface="Arial" panose="020B0604020202020204" pitchFamily="34" charset="0"/>
              </a:rPr>
              <a:t>huge representative dataset of the PDB</a:t>
            </a:r>
            <a:r>
              <a:rPr lang="en-US" dirty="0">
                <a:latin typeface="Arial" panose="020B0604020202020204" pitchFamily="34" charset="0"/>
                <a:cs typeface="Arial" panose="020B0604020202020204" pitchFamily="34" charset="0"/>
              </a:rPr>
              <a:t>. Given an input sequence for a target protein to be modeled, AlphaFold predicts its 3D structure and two different of quality metrics ,AlphaFold 2 actually does use templates if available; and besides, it uses alignments of protein sequences similar to the target. Both affect the quality of the results and also how you run the program</a:t>
            </a:r>
          </a:p>
          <a:p>
            <a:endParaRPr lang="en-US" dirty="0"/>
          </a:p>
        </p:txBody>
      </p:sp>
      <p:sp>
        <p:nvSpPr>
          <p:cNvPr id="4" name="Slide Number Placeholder 3"/>
          <p:cNvSpPr>
            <a:spLocks noGrp="1"/>
          </p:cNvSpPr>
          <p:nvPr>
            <p:ph type="sldNum" sz="quarter" idx="5"/>
          </p:nvPr>
        </p:nvSpPr>
        <p:spPr/>
        <p:txBody>
          <a:bodyPr/>
          <a:lstStyle/>
          <a:p>
            <a:fld id="{4B2663F4-822C-4DF5-AE29-009107444972}" type="slidenum">
              <a:rPr lang="en-US" smtClean="0"/>
              <a:t>10</a:t>
            </a:fld>
            <a:endParaRPr lang="en-US"/>
          </a:p>
        </p:txBody>
      </p:sp>
    </p:spTree>
    <p:extLst>
      <p:ext uri="{BB962C8B-B14F-4D97-AF65-F5344CB8AC3E}">
        <p14:creationId xmlns:p14="http://schemas.microsoft.com/office/powerpoint/2010/main" val="3315041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AlphaFold 2 has been shown to outperform existing methods for protein structure prediction and has been used to solve several challenges related to the problem of protein structure prediction itself. Besides, it triggered a revolution in structural biology and structural bioinformatics. Underpinning the latest version of AlphaFold is a novel machine learning</a:t>
            </a:r>
          </a:p>
          <a:p>
            <a:r>
              <a:rPr lang="en-US" dirty="0"/>
              <a:t>approach that incorporates physical and biological knowledge about protein structure,</a:t>
            </a:r>
          </a:p>
          <a:p>
            <a:r>
              <a:rPr lang="en-US" dirty="0"/>
              <a:t>leveraging multi-sequence alignments, into the design of the deep learning algorithm.</a:t>
            </a:r>
          </a:p>
          <a:p>
            <a:endParaRPr lang="en-US" dirty="0"/>
          </a:p>
        </p:txBody>
      </p:sp>
      <p:sp>
        <p:nvSpPr>
          <p:cNvPr id="4" name="Slide Number Placeholder 3"/>
          <p:cNvSpPr>
            <a:spLocks noGrp="1"/>
          </p:cNvSpPr>
          <p:nvPr>
            <p:ph type="sldNum" sz="quarter" idx="5"/>
          </p:nvPr>
        </p:nvSpPr>
        <p:spPr/>
        <p:txBody>
          <a:bodyPr/>
          <a:lstStyle/>
          <a:p>
            <a:fld id="{4B2663F4-822C-4DF5-AE29-009107444972}" type="slidenum">
              <a:rPr lang="en-US" smtClean="0"/>
              <a:t>11</a:t>
            </a:fld>
            <a:endParaRPr lang="en-US"/>
          </a:p>
        </p:txBody>
      </p:sp>
    </p:spTree>
    <p:extLst>
      <p:ext uri="{BB962C8B-B14F-4D97-AF65-F5344CB8AC3E}">
        <p14:creationId xmlns:p14="http://schemas.microsoft.com/office/powerpoint/2010/main" val="331648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root-mean-square distance (RMSD) /CASP (Critical Assessment of Techniques for Protein Structure Prediction)</a:t>
            </a:r>
            <a:r>
              <a:rPr lang="en-US" dirty="0"/>
              <a:t> is a biennial scientific experiment that evaluates the performance of protein structure prediction methods. The experiment aims to advance the field of protein structure prediction by providing a rigorous and fair evaluation of different methods, as well as to identify areas where further research is needed.</a:t>
            </a:r>
          </a:p>
          <a:p>
            <a:r>
              <a:rPr lang="en-US" dirty="0"/>
              <a:t> The performance </a:t>
            </a:r>
          </a:p>
          <a:p>
            <a:r>
              <a:rPr lang="en-US" dirty="0"/>
              <a:t>of AlphaFold on the CASP14 dataset (n = 87 protein domains) relative to the top15 entries (out of 146 entries), group numbers correspond to the numbers </a:t>
            </a:r>
          </a:p>
          <a:p>
            <a:r>
              <a:rPr lang="en-US" dirty="0"/>
              <a:t>assigned to entrants by CASP.</a:t>
            </a:r>
          </a:p>
          <a:p>
            <a:r>
              <a:rPr lang="en-US" dirty="0"/>
              <a:t>A Z-score of 0 means the data point is exactly at the mean, while positive values indicate data points above the mean and negative values indicate data points below the mean.</a:t>
            </a:r>
          </a:p>
        </p:txBody>
      </p:sp>
      <p:sp>
        <p:nvSpPr>
          <p:cNvPr id="4" name="Slide Number Placeholder 3"/>
          <p:cNvSpPr>
            <a:spLocks noGrp="1"/>
          </p:cNvSpPr>
          <p:nvPr>
            <p:ph type="sldNum" sz="quarter" idx="5"/>
          </p:nvPr>
        </p:nvSpPr>
        <p:spPr/>
        <p:txBody>
          <a:bodyPr/>
          <a:lstStyle/>
          <a:p>
            <a:fld id="{4B2663F4-822C-4DF5-AE29-009107444972}" type="slidenum">
              <a:rPr lang="en-US" smtClean="0"/>
              <a:t>12</a:t>
            </a:fld>
            <a:endParaRPr lang="en-US"/>
          </a:p>
        </p:txBody>
      </p:sp>
    </p:spTree>
    <p:extLst>
      <p:ext uri="{BB962C8B-B14F-4D97-AF65-F5344CB8AC3E}">
        <p14:creationId xmlns:p14="http://schemas.microsoft.com/office/powerpoint/2010/main" val="2766752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C4756-5793-1AEC-9047-DB8F41034C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00F4F-0599-4FBC-DC0F-5E7F73B3BD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1328A4-4830-25E1-ED84-51ED358DE00C}"/>
              </a:ext>
            </a:extLst>
          </p:cNvPr>
          <p:cNvSpPr>
            <a:spLocks noGrp="1"/>
          </p:cNvSpPr>
          <p:nvPr>
            <p:ph type="dt" sz="half" idx="10"/>
          </p:nvPr>
        </p:nvSpPr>
        <p:spPr/>
        <p:txBody>
          <a:bodyPr/>
          <a:lstStyle/>
          <a:p>
            <a:fld id="{84FEE582-B0F6-4EF5-8C07-13E8671D61A1}" type="datetimeFigureOut">
              <a:rPr lang="en-US" smtClean="0"/>
              <a:t>3/28/2024</a:t>
            </a:fld>
            <a:endParaRPr lang="en-US"/>
          </a:p>
        </p:txBody>
      </p:sp>
      <p:sp>
        <p:nvSpPr>
          <p:cNvPr id="5" name="Footer Placeholder 4">
            <a:extLst>
              <a:ext uri="{FF2B5EF4-FFF2-40B4-BE49-F238E27FC236}">
                <a16:creationId xmlns:a16="http://schemas.microsoft.com/office/drawing/2014/main" id="{CFD6090B-B5BA-46C1-70A2-67333F6A7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737B8-0499-A9B1-C4E5-FDD2EEF13EE1}"/>
              </a:ext>
            </a:extLst>
          </p:cNvPr>
          <p:cNvSpPr>
            <a:spLocks noGrp="1"/>
          </p:cNvSpPr>
          <p:nvPr>
            <p:ph type="sldNum" sz="quarter" idx="12"/>
          </p:nvPr>
        </p:nvSpPr>
        <p:spPr/>
        <p:txBody>
          <a:bodyPr/>
          <a:lstStyle/>
          <a:p>
            <a:fld id="{A8AB6985-F244-4361-A95F-450A8CA32E69}" type="slidenum">
              <a:rPr lang="en-US" smtClean="0"/>
              <a:t>‹#›</a:t>
            </a:fld>
            <a:endParaRPr lang="en-US"/>
          </a:p>
        </p:txBody>
      </p:sp>
    </p:spTree>
    <p:extLst>
      <p:ext uri="{BB962C8B-B14F-4D97-AF65-F5344CB8AC3E}">
        <p14:creationId xmlns:p14="http://schemas.microsoft.com/office/powerpoint/2010/main" val="1340743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17D4-6F89-87C7-9054-A33FC9CC0A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41FA82-9569-BA55-8C40-79F30F134F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762B0-A9D9-2ECE-B281-15747E142FCA}"/>
              </a:ext>
            </a:extLst>
          </p:cNvPr>
          <p:cNvSpPr>
            <a:spLocks noGrp="1"/>
          </p:cNvSpPr>
          <p:nvPr>
            <p:ph type="dt" sz="half" idx="10"/>
          </p:nvPr>
        </p:nvSpPr>
        <p:spPr/>
        <p:txBody>
          <a:bodyPr/>
          <a:lstStyle/>
          <a:p>
            <a:fld id="{84FEE582-B0F6-4EF5-8C07-13E8671D61A1}" type="datetimeFigureOut">
              <a:rPr lang="en-US" smtClean="0"/>
              <a:t>3/28/2024</a:t>
            </a:fld>
            <a:endParaRPr lang="en-US"/>
          </a:p>
        </p:txBody>
      </p:sp>
      <p:sp>
        <p:nvSpPr>
          <p:cNvPr id="5" name="Footer Placeholder 4">
            <a:extLst>
              <a:ext uri="{FF2B5EF4-FFF2-40B4-BE49-F238E27FC236}">
                <a16:creationId xmlns:a16="http://schemas.microsoft.com/office/drawing/2014/main" id="{E4F5B7DA-9D13-78CF-B50C-C2A1567788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53A7BC-9116-582B-B22C-130AFB0FC4BA}"/>
              </a:ext>
            </a:extLst>
          </p:cNvPr>
          <p:cNvSpPr>
            <a:spLocks noGrp="1"/>
          </p:cNvSpPr>
          <p:nvPr>
            <p:ph type="sldNum" sz="quarter" idx="12"/>
          </p:nvPr>
        </p:nvSpPr>
        <p:spPr/>
        <p:txBody>
          <a:bodyPr/>
          <a:lstStyle/>
          <a:p>
            <a:fld id="{A8AB6985-F244-4361-A95F-450A8CA32E69}" type="slidenum">
              <a:rPr lang="en-US" smtClean="0"/>
              <a:t>‹#›</a:t>
            </a:fld>
            <a:endParaRPr lang="en-US"/>
          </a:p>
        </p:txBody>
      </p:sp>
    </p:spTree>
    <p:extLst>
      <p:ext uri="{BB962C8B-B14F-4D97-AF65-F5344CB8AC3E}">
        <p14:creationId xmlns:p14="http://schemas.microsoft.com/office/powerpoint/2010/main" val="194666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9C1CFC-CCB1-9349-7308-3ADE1B8332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BCFD86-3307-9326-BF06-BE956D2A21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021F5F-4AFA-5EAB-AC3A-C6D2949800F8}"/>
              </a:ext>
            </a:extLst>
          </p:cNvPr>
          <p:cNvSpPr>
            <a:spLocks noGrp="1"/>
          </p:cNvSpPr>
          <p:nvPr>
            <p:ph type="dt" sz="half" idx="10"/>
          </p:nvPr>
        </p:nvSpPr>
        <p:spPr/>
        <p:txBody>
          <a:bodyPr/>
          <a:lstStyle/>
          <a:p>
            <a:fld id="{84FEE582-B0F6-4EF5-8C07-13E8671D61A1}" type="datetimeFigureOut">
              <a:rPr lang="en-US" smtClean="0"/>
              <a:t>3/28/2024</a:t>
            </a:fld>
            <a:endParaRPr lang="en-US"/>
          </a:p>
        </p:txBody>
      </p:sp>
      <p:sp>
        <p:nvSpPr>
          <p:cNvPr id="5" name="Footer Placeholder 4">
            <a:extLst>
              <a:ext uri="{FF2B5EF4-FFF2-40B4-BE49-F238E27FC236}">
                <a16:creationId xmlns:a16="http://schemas.microsoft.com/office/drawing/2014/main" id="{46166061-8B42-6328-A64F-5D1F4DDFBA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10E06-7292-90A5-E5F9-AFFEAF4BC1F6}"/>
              </a:ext>
            </a:extLst>
          </p:cNvPr>
          <p:cNvSpPr>
            <a:spLocks noGrp="1"/>
          </p:cNvSpPr>
          <p:nvPr>
            <p:ph type="sldNum" sz="quarter" idx="12"/>
          </p:nvPr>
        </p:nvSpPr>
        <p:spPr/>
        <p:txBody>
          <a:bodyPr/>
          <a:lstStyle/>
          <a:p>
            <a:fld id="{A8AB6985-F244-4361-A95F-450A8CA32E69}" type="slidenum">
              <a:rPr lang="en-US" smtClean="0"/>
              <a:t>‹#›</a:t>
            </a:fld>
            <a:endParaRPr lang="en-US"/>
          </a:p>
        </p:txBody>
      </p:sp>
    </p:spTree>
    <p:extLst>
      <p:ext uri="{BB962C8B-B14F-4D97-AF65-F5344CB8AC3E}">
        <p14:creationId xmlns:p14="http://schemas.microsoft.com/office/powerpoint/2010/main" val="2655958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6939" y="611124"/>
            <a:ext cx="10076180" cy="695960"/>
          </a:xfrm>
          <a:prstGeom prst="rect">
            <a:avLst/>
          </a:prstGeom>
        </p:spPr>
        <p:txBody>
          <a:bodyPr wrap="square" lIns="0" tIns="0" rIns="0" bIns="0">
            <a:spAutoFit/>
          </a:bodyPr>
          <a:lstStyle>
            <a:lvl1pPr>
              <a:defRPr sz="4400" b="0" i="0">
                <a:solidFill>
                  <a:schemeClr val="tx1"/>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15576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9FAA0-3957-B8BB-9A27-474944A754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CAA794-8E3C-DBAB-0ED9-96EDA866C4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09E498-EEEB-3F6A-4893-9E544E7681A3}"/>
              </a:ext>
            </a:extLst>
          </p:cNvPr>
          <p:cNvSpPr>
            <a:spLocks noGrp="1"/>
          </p:cNvSpPr>
          <p:nvPr>
            <p:ph type="dt" sz="half" idx="10"/>
          </p:nvPr>
        </p:nvSpPr>
        <p:spPr/>
        <p:txBody>
          <a:bodyPr/>
          <a:lstStyle/>
          <a:p>
            <a:fld id="{84FEE582-B0F6-4EF5-8C07-13E8671D61A1}" type="datetimeFigureOut">
              <a:rPr lang="en-US" smtClean="0"/>
              <a:t>3/28/2024</a:t>
            </a:fld>
            <a:endParaRPr lang="en-US"/>
          </a:p>
        </p:txBody>
      </p:sp>
      <p:sp>
        <p:nvSpPr>
          <p:cNvPr id="5" name="Footer Placeholder 4">
            <a:extLst>
              <a:ext uri="{FF2B5EF4-FFF2-40B4-BE49-F238E27FC236}">
                <a16:creationId xmlns:a16="http://schemas.microsoft.com/office/drawing/2014/main" id="{E094AC5D-83A4-5A3A-28E9-89ACC3FE6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96D6E-88F5-42B9-D991-B003A1B45180}"/>
              </a:ext>
            </a:extLst>
          </p:cNvPr>
          <p:cNvSpPr>
            <a:spLocks noGrp="1"/>
          </p:cNvSpPr>
          <p:nvPr>
            <p:ph type="sldNum" sz="quarter" idx="12"/>
          </p:nvPr>
        </p:nvSpPr>
        <p:spPr/>
        <p:txBody>
          <a:bodyPr/>
          <a:lstStyle/>
          <a:p>
            <a:fld id="{A8AB6985-F244-4361-A95F-450A8CA32E69}" type="slidenum">
              <a:rPr lang="en-US" smtClean="0"/>
              <a:t>‹#›</a:t>
            </a:fld>
            <a:endParaRPr lang="en-US"/>
          </a:p>
        </p:txBody>
      </p:sp>
    </p:spTree>
    <p:extLst>
      <p:ext uri="{BB962C8B-B14F-4D97-AF65-F5344CB8AC3E}">
        <p14:creationId xmlns:p14="http://schemas.microsoft.com/office/powerpoint/2010/main" val="4180647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F75EF-4C31-EC10-6468-A5D539BFDD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C27913-9D4E-3DCA-6852-6FBDBD567F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545FBD-76BF-405F-002C-384F413BFF8E}"/>
              </a:ext>
            </a:extLst>
          </p:cNvPr>
          <p:cNvSpPr>
            <a:spLocks noGrp="1"/>
          </p:cNvSpPr>
          <p:nvPr>
            <p:ph type="dt" sz="half" idx="10"/>
          </p:nvPr>
        </p:nvSpPr>
        <p:spPr/>
        <p:txBody>
          <a:bodyPr/>
          <a:lstStyle/>
          <a:p>
            <a:fld id="{84FEE582-B0F6-4EF5-8C07-13E8671D61A1}" type="datetimeFigureOut">
              <a:rPr lang="en-US" smtClean="0"/>
              <a:t>3/28/2024</a:t>
            </a:fld>
            <a:endParaRPr lang="en-US"/>
          </a:p>
        </p:txBody>
      </p:sp>
      <p:sp>
        <p:nvSpPr>
          <p:cNvPr id="5" name="Footer Placeholder 4">
            <a:extLst>
              <a:ext uri="{FF2B5EF4-FFF2-40B4-BE49-F238E27FC236}">
                <a16:creationId xmlns:a16="http://schemas.microsoft.com/office/drawing/2014/main" id="{77391DF0-4843-22DD-35C5-14602B2B2B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8A7382-BCCC-2B94-EE73-02B8D460B0E6}"/>
              </a:ext>
            </a:extLst>
          </p:cNvPr>
          <p:cNvSpPr>
            <a:spLocks noGrp="1"/>
          </p:cNvSpPr>
          <p:nvPr>
            <p:ph type="sldNum" sz="quarter" idx="12"/>
          </p:nvPr>
        </p:nvSpPr>
        <p:spPr/>
        <p:txBody>
          <a:bodyPr/>
          <a:lstStyle/>
          <a:p>
            <a:fld id="{A8AB6985-F244-4361-A95F-450A8CA32E69}" type="slidenum">
              <a:rPr lang="en-US" smtClean="0"/>
              <a:t>‹#›</a:t>
            </a:fld>
            <a:endParaRPr lang="en-US"/>
          </a:p>
        </p:txBody>
      </p:sp>
    </p:spTree>
    <p:extLst>
      <p:ext uri="{BB962C8B-B14F-4D97-AF65-F5344CB8AC3E}">
        <p14:creationId xmlns:p14="http://schemas.microsoft.com/office/powerpoint/2010/main" val="111867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97334-8CBC-72F8-A828-2ACAADF1C6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9DF1E0-4F60-51E4-DABA-65AFEDC6C5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C07CFB-C0A6-C51C-8F35-7D58DC03C7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0E8647-9FBE-F5B8-3955-C5CC43B13028}"/>
              </a:ext>
            </a:extLst>
          </p:cNvPr>
          <p:cNvSpPr>
            <a:spLocks noGrp="1"/>
          </p:cNvSpPr>
          <p:nvPr>
            <p:ph type="dt" sz="half" idx="10"/>
          </p:nvPr>
        </p:nvSpPr>
        <p:spPr/>
        <p:txBody>
          <a:bodyPr/>
          <a:lstStyle/>
          <a:p>
            <a:fld id="{84FEE582-B0F6-4EF5-8C07-13E8671D61A1}" type="datetimeFigureOut">
              <a:rPr lang="en-US" smtClean="0"/>
              <a:t>3/28/2024</a:t>
            </a:fld>
            <a:endParaRPr lang="en-US"/>
          </a:p>
        </p:txBody>
      </p:sp>
      <p:sp>
        <p:nvSpPr>
          <p:cNvPr id="6" name="Footer Placeholder 5">
            <a:extLst>
              <a:ext uri="{FF2B5EF4-FFF2-40B4-BE49-F238E27FC236}">
                <a16:creationId xmlns:a16="http://schemas.microsoft.com/office/drawing/2014/main" id="{15C1C931-B209-AFC9-DC34-5F214B23DD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F68781-615A-2401-886D-8FCD5E20CD82}"/>
              </a:ext>
            </a:extLst>
          </p:cNvPr>
          <p:cNvSpPr>
            <a:spLocks noGrp="1"/>
          </p:cNvSpPr>
          <p:nvPr>
            <p:ph type="sldNum" sz="quarter" idx="12"/>
          </p:nvPr>
        </p:nvSpPr>
        <p:spPr/>
        <p:txBody>
          <a:bodyPr/>
          <a:lstStyle/>
          <a:p>
            <a:fld id="{A8AB6985-F244-4361-A95F-450A8CA32E69}" type="slidenum">
              <a:rPr lang="en-US" smtClean="0"/>
              <a:t>‹#›</a:t>
            </a:fld>
            <a:endParaRPr lang="en-US"/>
          </a:p>
        </p:txBody>
      </p:sp>
    </p:spTree>
    <p:extLst>
      <p:ext uri="{BB962C8B-B14F-4D97-AF65-F5344CB8AC3E}">
        <p14:creationId xmlns:p14="http://schemas.microsoft.com/office/powerpoint/2010/main" val="1795274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7F4EC-29A7-3AA8-FE86-DBFE838E35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A0360C-F445-7AE1-759D-2AB5FA2039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032478-DB68-E57A-A54E-256066C800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50ACBF-3F4A-AD26-9DDC-CE7DECCF55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35E3AF-C291-7BCA-C853-97F33F4652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A1DE1E-FD77-15BC-D61B-59238DF03E2D}"/>
              </a:ext>
            </a:extLst>
          </p:cNvPr>
          <p:cNvSpPr>
            <a:spLocks noGrp="1"/>
          </p:cNvSpPr>
          <p:nvPr>
            <p:ph type="dt" sz="half" idx="10"/>
          </p:nvPr>
        </p:nvSpPr>
        <p:spPr/>
        <p:txBody>
          <a:bodyPr/>
          <a:lstStyle/>
          <a:p>
            <a:fld id="{84FEE582-B0F6-4EF5-8C07-13E8671D61A1}" type="datetimeFigureOut">
              <a:rPr lang="en-US" smtClean="0"/>
              <a:t>3/28/2024</a:t>
            </a:fld>
            <a:endParaRPr lang="en-US"/>
          </a:p>
        </p:txBody>
      </p:sp>
      <p:sp>
        <p:nvSpPr>
          <p:cNvPr id="8" name="Footer Placeholder 7">
            <a:extLst>
              <a:ext uri="{FF2B5EF4-FFF2-40B4-BE49-F238E27FC236}">
                <a16:creationId xmlns:a16="http://schemas.microsoft.com/office/drawing/2014/main" id="{84829000-89FF-2414-6893-C82E09C597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A2F25C-0BC2-A44B-2E83-4EF2879505E2}"/>
              </a:ext>
            </a:extLst>
          </p:cNvPr>
          <p:cNvSpPr>
            <a:spLocks noGrp="1"/>
          </p:cNvSpPr>
          <p:nvPr>
            <p:ph type="sldNum" sz="quarter" idx="12"/>
          </p:nvPr>
        </p:nvSpPr>
        <p:spPr/>
        <p:txBody>
          <a:bodyPr/>
          <a:lstStyle/>
          <a:p>
            <a:fld id="{A8AB6985-F244-4361-A95F-450A8CA32E69}" type="slidenum">
              <a:rPr lang="en-US" smtClean="0"/>
              <a:t>‹#›</a:t>
            </a:fld>
            <a:endParaRPr lang="en-US"/>
          </a:p>
        </p:txBody>
      </p:sp>
    </p:spTree>
    <p:extLst>
      <p:ext uri="{BB962C8B-B14F-4D97-AF65-F5344CB8AC3E}">
        <p14:creationId xmlns:p14="http://schemas.microsoft.com/office/powerpoint/2010/main" val="1790767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3B9F-44C8-460F-BB1B-49351A5DDC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32EABC-F4D7-CD30-4281-4435A36E4C19}"/>
              </a:ext>
            </a:extLst>
          </p:cNvPr>
          <p:cNvSpPr>
            <a:spLocks noGrp="1"/>
          </p:cNvSpPr>
          <p:nvPr>
            <p:ph type="dt" sz="half" idx="10"/>
          </p:nvPr>
        </p:nvSpPr>
        <p:spPr/>
        <p:txBody>
          <a:bodyPr/>
          <a:lstStyle/>
          <a:p>
            <a:fld id="{84FEE582-B0F6-4EF5-8C07-13E8671D61A1}" type="datetimeFigureOut">
              <a:rPr lang="en-US" smtClean="0"/>
              <a:t>3/28/2024</a:t>
            </a:fld>
            <a:endParaRPr lang="en-US"/>
          </a:p>
        </p:txBody>
      </p:sp>
      <p:sp>
        <p:nvSpPr>
          <p:cNvPr id="4" name="Footer Placeholder 3">
            <a:extLst>
              <a:ext uri="{FF2B5EF4-FFF2-40B4-BE49-F238E27FC236}">
                <a16:creationId xmlns:a16="http://schemas.microsoft.com/office/drawing/2014/main" id="{8F4E136F-52A5-9FB8-97EB-F538091FD9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0857BB-A891-88F5-947B-1DB0687E750D}"/>
              </a:ext>
            </a:extLst>
          </p:cNvPr>
          <p:cNvSpPr>
            <a:spLocks noGrp="1"/>
          </p:cNvSpPr>
          <p:nvPr>
            <p:ph type="sldNum" sz="quarter" idx="12"/>
          </p:nvPr>
        </p:nvSpPr>
        <p:spPr/>
        <p:txBody>
          <a:bodyPr/>
          <a:lstStyle/>
          <a:p>
            <a:fld id="{A8AB6985-F244-4361-A95F-450A8CA32E69}" type="slidenum">
              <a:rPr lang="en-US" smtClean="0"/>
              <a:t>‹#›</a:t>
            </a:fld>
            <a:endParaRPr lang="en-US"/>
          </a:p>
        </p:txBody>
      </p:sp>
    </p:spTree>
    <p:extLst>
      <p:ext uri="{BB962C8B-B14F-4D97-AF65-F5344CB8AC3E}">
        <p14:creationId xmlns:p14="http://schemas.microsoft.com/office/powerpoint/2010/main" val="86946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966349-B452-B760-C4A1-3673D05D208C}"/>
              </a:ext>
            </a:extLst>
          </p:cNvPr>
          <p:cNvSpPr>
            <a:spLocks noGrp="1"/>
          </p:cNvSpPr>
          <p:nvPr>
            <p:ph type="dt" sz="half" idx="10"/>
          </p:nvPr>
        </p:nvSpPr>
        <p:spPr/>
        <p:txBody>
          <a:bodyPr/>
          <a:lstStyle/>
          <a:p>
            <a:fld id="{84FEE582-B0F6-4EF5-8C07-13E8671D61A1}" type="datetimeFigureOut">
              <a:rPr lang="en-US" smtClean="0"/>
              <a:t>3/28/2024</a:t>
            </a:fld>
            <a:endParaRPr lang="en-US"/>
          </a:p>
        </p:txBody>
      </p:sp>
      <p:sp>
        <p:nvSpPr>
          <p:cNvPr id="3" name="Footer Placeholder 2">
            <a:extLst>
              <a:ext uri="{FF2B5EF4-FFF2-40B4-BE49-F238E27FC236}">
                <a16:creationId xmlns:a16="http://schemas.microsoft.com/office/drawing/2014/main" id="{FA6AC436-FBCB-914B-46A2-839EAFBF60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78C2EF-15B4-46CF-B91A-E7D41CF07673}"/>
              </a:ext>
            </a:extLst>
          </p:cNvPr>
          <p:cNvSpPr>
            <a:spLocks noGrp="1"/>
          </p:cNvSpPr>
          <p:nvPr>
            <p:ph type="sldNum" sz="quarter" idx="12"/>
          </p:nvPr>
        </p:nvSpPr>
        <p:spPr/>
        <p:txBody>
          <a:bodyPr/>
          <a:lstStyle/>
          <a:p>
            <a:fld id="{A8AB6985-F244-4361-A95F-450A8CA32E69}" type="slidenum">
              <a:rPr lang="en-US" smtClean="0"/>
              <a:t>‹#›</a:t>
            </a:fld>
            <a:endParaRPr lang="en-US"/>
          </a:p>
        </p:txBody>
      </p:sp>
    </p:spTree>
    <p:extLst>
      <p:ext uri="{BB962C8B-B14F-4D97-AF65-F5344CB8AC3E}">
        <p14:creationId xmlns:p14="http://schemas.microsoft.com/office/powerpoint/2010/main" val="2095666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B5CA4-3BA4-8B1A-D605-C8C2E66A71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8316AE-BD2A-1C28-9EC7-C0A65CB2DF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07622B-29C2-4433-765D-B4711EB44C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E1D5B0-38AE-1AD8-E9F7-51FF90F97CE1}"/>
              </a:ext>
            </a:extLst>
          </p:cNvPr>
          <p:cNvSpPr>
            <a:spLocks noGrp="1"/>
          </p:cNvSpPr>
          <p:nvPr>
            <p:ph type="dt" sz="half" idx="10"/>
          </p:nvPr>
        </p:nvSpPr>
        <p:spPr/>
        <p:txBody>
          <a:bodyPr/>
          <a:lstStyle/>
          <a:p>
            <a:fld id="{84FEE582-B0F6-4EF5-8C07-13E8671D61A1}" type="datetimeFigureOut">
              <a:rPr lang="en-US" smtClean="0"/>
              <a:t>3/28/2024</a:t>
            </a:fld>
            <a:endParaRPr lang="en-US"/>
          </a:p>
        </p:txBody>
      </p:sp>
      <p:sp>
        <p:nvSpPr>
          <p:cNvPr id="6" name="Footer Placeholder 5">
            <a:extLst>
              <a:ext uri="{FF2B5EF4-FFF2-40B4-BE49-F238E27FC236}">
                <a16:creationId xmlns:a16="http://schemas.microsoft.com/office/drawing/2014/main" id="{4D0162C0-FBE9-2EBC-B2C3-ABD7A1A3DB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BCF810-0855-B691-9776-EDD7D8661E21}"/>
              </a:ext>
            </a:extLst>
          </p:cNvPr>
          <p:cNvSpPr>
            <a:spLocks noGrp="1"/>
          </p:cNvSpPr>
          <p:nvPr>
            <p:ph type="sldNum" sz="quarter" idx="12"/>
          </p:nvPr>
        </p:nvSpPr>
        <p:spPr/>
        <p:txBody>
          <a:bodyPr/>
          <a:lstStyle/>
          <a:p>
            <a:fld id="{A8AB6985-F244-4361-A95F-450A8CA32E69}" type="slidenum">
              <a:rPr lang="en-US" smtClean="0"/>
              <a:t>‹#›</a:t>
            </a:fld>
            <a:endParaRPr lang="en-US"/>
          </a:p>
        </p:txBody>
      </p:sp>
    </p:spTree>
    <p:extLst>
      <p:ext uri="{BB962C8B-B14F-4D97-AF65-F5344CB8AC3E}">
        <p14:creationId xmlns:p14="http://schemas.microsoft.com/office/powerpoint/2010/main" val="1273974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EEBF-E5DB-E854-C332-379152BEB6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151F39-1071-B511-1593-A61CFD45AE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6FEE34-DA4D-FA24-FB7B-5AC8AD059D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28AD95-A3D2-5B1D-B89E-41E389887CD7}"/>
              </a:ext>
            </a:extLst>
          </p:cNvPr>
          <p:cNvSpPr>
            <a:spLocks noGrp="1"/>
          </p:cNvSpPr>
          <p:nvPr>
            <p:ph type="dt" sz="half" idx="10"/>
          </p:nvPr>
        </p:nvSpPr>
        <p:spPr/>
        <p:txBody>
          <a:bodyPr/>
          <a:lstStyle/>
          <a:p>
            <a:fld id="{84FEE582-B0F6-4EF5-8C07-13E8671D61A1}" type="datetimeFigureOut">
              <a:rPr lang="en-US" smtClean="0"/>
              <a:t>3/28/2024</a:t>
            </a:fld>
            <a:endParaRPr lang="en-US"/>
          </a:p>
        </p:txBody>
      </p:sp>
      <p:sp>
        <p:nvSpPr>
          <p:cNvPr id="6" name="Footer Placeholder 5">
            <a:extLst>
              <a:ext uri="{FF2B5EF4-FFF2-40B4-BE49-F238E27FC236}">
                <a16:creationId xmlns:a16="http://schemas.microsoft.com/office/drawing/2014/main" id="{30A4B63C-F456-E721-C23E-640F6BFEE0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17FEEA-6D79-4CCC-8E25-2818F1152F40}"/>
              </a:ext>
            </a:extLst>
          </p:cNvPr>
          <p:cNvSpPr>
            <a:spLocks noGrp="1"/>
          </p:cNvSpPr>
          <p:nvPr>
            <p:ph type="sldNum" sz="quarter" idx="12"/>
          </p:nvPr>
        </p:nvSpPr>
        <p:spPr/>
        <p:txBody>
          <a:bodyPr/>
          <a:lstStyle/>
          <a:p>
            <a:fld id="{A8AB6985-F244-4361-A95F-450A8CA32E69}" type="slidenum">
              <a:rPr lang="en-US" smtClean="0"/>
              <a:t>‹#›</a:t>
            </a:fld>
            <a:endParaRPr lang="en-US"/>
          </a:p>
        </p:txBody>
      </p:sp>
    </p:spTree>
    <p:extLst>
      <p:ext uri="{BB962C8B-B14F-4D97-AF65-F5344CB8AC3E}">
        <p14:creationId xmlns:p14="http://schemas.microsoft.com/office/powerpoint/2010/main" val="1050639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0CDF81-BB8D-2440-70D4-2435DCC6E1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E23908-A41F-C0B5-D4D9-D6D6439943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D2CD8-A648-1AAA-6B8D-AA5D30DF5C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FEE582-B0F6-4EF5-8C07-13E8671D61A1}" type="datetimeFigureOut">
              <a:rPr lang="en-US" smtClean="0"/>
              <a:t>3/28/2024</a:t>
            </a:fld>
            <a:endParaRPr lang="en-US"/>
          </a:p>
        </p:txBody>
      </p:sp>
      <p:sp>
        <p:nvSpPr>
          <p:cNvPr id="5" name="Footer Placeholder 4">
            <a:extLst>
              <a:ext uri="{FF2B5EF4-FFF2-40B4-BE49-F238E27FC236}">
                <a16:creationId xmlns:a16="http://schemas.microsoft.com/office/drawing/2014/main" id="{62A62B71-E3F3-C9B0-BD19-79A2E946BE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F15032-FE70-D8BF-0DBD-9B18FE3F71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B6985-F244-4361-A95F-450A8CA32E69}" type="slidenum">
              <a:rPr lang="en-US" smtClean="0"/>
              <a:t>‹#›</a:t>
            </a:fld>
            <a:endParaRPr lang="en-US"/>
          </a:p>
        </p:txBody>
      </p:sp>
    </p:spTree>
    <p:extLst>
      <p:ext uri="{BB962C8B-B14F-4D97-AF65-F5344CB8AC3E}">
        <p14:creationId xmlns:p14="http://schemas.microsoft.com/office/powerpoint/2010/main" val="2617882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238FD-F3B1-35E8-DA36-F6A5EF58F202}"/>
              </a:ext>
            </a:extLst>
          </p:cNvPr>
          <p:cNvSpPr>
            <a:spLocks noGrp="1"/>
          </p:cNvSpPr>
          <p:nvPr>
            <p:ph type="ctrTitle"/>
          </p:nvPr>
        </p:nvSpPr>
        <p:spPr>
          <a:xfrm>
            <a:off x="2097337" y="155440"/>
            <a:ext cx="7480296" cy="1579998"/>
          </a:xfrm>
        </p:spPr>
        <p:txBody>
          <a:bodyPr>
            <a:normAutofit fontScale="90000"/>
          </a:bodyPr>
          <a:lstStyle/>
          <a:p>
            <a:r>
              <a:rPr lang="en-US" dirty="0">
                <a:latin typeface="Arial" panose="020B0604020202020204" pitchFamily="34" charset="0"/>
                <a:cs typeface="Arial" panose="020B0604020202020204" pitchFamily="34" charset="0"/>
              </a:rPr>
              <a:t>3D Structure Modelling</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9310FA6-CAA5-0A9C-241D-C1AB6C519A51}"/>
              </a:ext>
            </a:extLst>
          </p:cNvPr>
          <p:cNvSpPr txBox="1"/>
          <p:nvPr/>
        </p:nvSpPr>
        <p:spPr>
          <a:xfrm>
            <a:off x="4403888" y="1305611"/>
            <a:ext cx="3384222" cy="1477328"/>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Al-Sady Lab workshop</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Farzad Yousefi</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03/27/2024</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 </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pic>
        <p:nvPicPr>
          <p:cNvPr id="5" name="Content Placeholder 4" descr="A group of colorful lines">
            <a:extLst>
              <a:ext uri="{FF2B5EF4-FFF2-40B4-BE49-F238E27FC236}">
                <a16:creationId xmlns:a16="http://schemas.microsoft.com/office/drawing/2014/main" id="{EFF2A0B3-48B6-00B9-1F06-0456EB726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060" y="2165265"/>
            <a:ext cx="11557261" cy="4537295"/>
          </a:xfrm>
          <a:prstGeom prst="rect">
            <a:avLst/>
          </a:prstGeom>
        </p:spPr>
      </p:pic>
    </p:spTree>
    <p:extLst>
      <p:ext uri="{BB962C8B-B14F-4D97-AF65-F5344CB8AC3E}">
        <p14:creationId xmlns:p14="http://schemas.microsoft.com/office/powerpoint/2010/main" val="58559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82940"/>
            <a:ext cx="10515600" cy="689932"/>
          </a:xfrm>
          <a:prstGeom prst="rect">
            <a:avLst/>
          </a:prstGeom>
        </p:spPr>
        <p:txBody>
          <a:bodyPr vert="horz" wrap="square" lIns="0" tIns="12700" rIns="0" bIns="0" rtlCol="0">
            <a:spAutoFit/>
          </a:bodyPr>
          <a:lstStyle/>
          <a:p>
            <a:pPr marL="431165">
              <a:lnSpc>
                <a:spcPct val="100000"/>
              </a:lnSpc>
              <a:spcBef>
                <a:spcPts val="100"/>
              </a:spcBef>
            </a:pPr>
            <a:r>
              <a:rPr dirty="0">
                <a:latin typeface="Arial" panose="020B0604020202020204" pitchFamily="34" charset="0"/>
                <a:cs typeface="Arial" panose="020B0604020202020204" pitchFamily="34" charset="0"/>
              </a:rPr>
              <a:t>What</a:t>
            </a:r>
            <a:r>
              <a:rPr spc="-6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is</a:t>
            </a:r>
            <a:r>
              <a:rPr spc="-75"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AlphaFold?</a:t>
            </a:r>
          </a:p>
        </p:txBody>
      </p:sp>
      <p:sp>
        <p:nvSpPr>
          <p:cNvPr id="3" name="object 3"/>
          <p:cNvSpPr txBox="1"/>
          <p:nvPr/>
        </p:nvSpPr>
        <p:spPr>
          <a:xfrm>
            <a:off x="329609" y="2083981"/>
            <a:ext cx="7967935" cy="3424777"/>
          </a:xfrm>
          <a:prstGeom prst="rect">
            <a:avLst/>
          </a:prstGeom>
        </p:spPr>
        <p:txBody>
          <a:bodyPr vert="horz" wrap="square" lIns="0" tIns="63500" rIns="0" bIns="0" rtlCol="0">
            <a:spAutoFit/>
          </a:bodyPr>
          <a:lstStyle/>
          <a:p>
            <a:pPr marL="241300" marR="115570" indent="-228600">
              <a:lnSpc>
                <a:spcPts val="3000"/>
              </a:lnSpc>
              <a:spcBef>
                <a:spcPts val="500"/>
              </a:spcBef>
              <a:buFont typeface="Arial MT"/>
              <a:buChar char="•"/>
              <a:tabLst>
                <a:tab pos="241300" algn="l"/>
              </a:tabLst>
            </a:pPr>
            <a:r>
              <a:rPr sz="2800" dirty="0">
                <a:latin typeface="Arial" panose="020B0604020202020204" pitchFamily="34" charset="0"/>
                <a:cs typeface="Arial" panose="020B0604020202020204" pitchFamily="34" charset="0"/>
              </a:rPr>
              <a:t>A</a:t>
            </a:r>
            <a:r>
              <a:rPr sz="2800" spc="-30"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machine-learning-</a:t>
            </a:r>
            <a:r>
              <a:rPr sz="2800" dirty="0">
                <a:latin typeface="Arial" panose="020B0604020202020204" pitchFamily="34" charset="0"/>
                <a:cs typeface="Arial" panose="020B0604020202020204" pitchFamily="34" charset="0"/>
              </a:rPr>
              <a:t>based</a:t>
            </a:r>
            <a:r>
              <a:rPr sz="2800" spc="-25"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model</a:t>
            </a:r>
            <a:r>
              <a:rPr sz="2800" spc="-30"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for</a:t>
            </a:r>
            <a:r>
              <a:rPr sz="2800" spc="-30"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predicting </a:t>
            </a:r>
            <a:r>
              <a:rPr sz="2800" dirty="0">
                <a:latin typeface="Arial" panose="020B0604020202020204" pitchFamily="34" charset="0"/>
                <a:cs typeface="Arial" panose="020B0604020202020204" pitchFamily="34" charset="0"/>
              </a:rPr>
              <a:t>the</a:t>
            </a:r>
            <a:r>
              <a:rPr sz="2800" spc="-70"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3D</a:t>
            </a:r>
            <a:r>
              <a:rPr sz="2800" spc="-55"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structure</a:t>
            </a:r>
            <a:r>
              <a:rPr sz="2800" spc="-65"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of</a:t>
            </a:r>
            <a:r>
              <a:rPr sz="2800" spc="-60"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proteins</a:t>
            </a:r>
            <a:r>
              <a:rPr sz="2800" spc="-60"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using</a:t>
            </a:r>
            <a:r>
              <a:rPr sz="2800" spc="-65"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only</a:t>
            </a:r>
            <a:r>
              <a:rPr sz="2800" spc="-65"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sequence </a:t>
            </a:r>
            <a:r>
              <a:rPr sz="2800" dirty="0">
                <a:latin typeface="Arial" panose="020B0604020202020204" pitchFamily="34" charset="0"/>
                <a:cs typeface="Arial" panose="020B0604020202020204" pitchFamily="34" charset="0"/>
              </a:rPr>
              <a:t>as</a:t>
            </a:r>
            <a:r>
              <a:rPr sz="2800" spc="-25"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input</a:t>
            </a:r>
            <a:endParaRPr sz="2800" dirty="0">
              <a:latin typeface="Arial" panose="020B0604020202020204" pitchFamily="34" charset="0"/>
              <a:cs typeface="Arial" panose="020B0604020202020204" pitchFamily="34" charset="0"/>
            </a:endParaRPr>
          </a:p>
          <a:p>
            <a:pPr>
              <a:lnSpc>
                <a:spcPct val="100000"/>
              </a:lnSpc>
              <a:spcBef>
                <a:spcPts val="1670"/>
              </a:spcBef>
              <a:buFont typeface="Arial MT"/>
              <a:buChar char="•"/>
            </a:pPr>
            <a:endParaRPr sz="2800" dirty="0">
              <a:latin typeface="Arial" panose="020B0604020202020204" pitchFamily="34" charset="0"/>
              <a:cs typeface="Arial" panose="020B0604020202020204" pitchFamily="34" charset="0"/>
            </a:endParaRPr>
          </a:p>
          <a:p>
            <a:pPr marL="241300" marR="5080" indent="-228600" algn="just">
              <a:lnSpc>
                <a:spcPts val="3000"/>
              </a:lnSpc>
              <a:buFont typeface="Arial MT"/>
              <a:buChar char="•"/>
              <a:tabLst>
                <a:tab pos="241300" algn="l"/>
              </a:tabLst>
            </a:pPr>
            <a:r>
              <a:rPr sz="2400" spc="-25" dirty="0">
                <a:latin typeface="Arial" panose="020B0604020202020204" pitchFamily="34" charset="0"/>
                <a:cs typeface="Arial" panose="020B0604020202020204" pitchFamily="34" charset="0"/>
              </a:rPr>
              <a:t>Trained</a:t>
            </a:r>
            <a:r>
              <a:rPr sz="2400" spc="-8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on</a:t>
            </a:r>
            <a:r>
              <a:rPr sz="2400" spc="-8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known</a:t>
            </a:r>
            <a:r>
              <a:rPr sz="2400" spc="-75"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sequences</a:t>
            </a:r>
            <a:r>
              <a:rPr sz="2400" spc="-8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and</a:t>
            </a:r>
            <a:r>
              <a:rPr sz="2400" spc="-75"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structures</a:t>
            </a:r>
            <a:r>
              <a:rPr sz="2400" spc="-80" dirty="0">
                <a:latin typeface="Arial" panose="020B0604020202020204" pitchFamily="34" charset="0"/>
                <a:cs typeface="Arial" panose="020B0604020202020204" pitchFamily="34" charset="0"/>
              </a:rPr>
              <a:t> </a:t>
            </a:r>
            <a:r>
              <a:rPr sz="2400" spc="-20" dirty="0">
                <a:latin typeface="Arial" panose="020B0604020202020204" pitchFamily="34" charset="0"/>
                <a:cs typeface="Arial" panose="020B0604020202020204" pitchFamily="34" charset="0"/>
              </a:rPr>
              <a:t>from </a:t>
            </a:r>
            <a:r>
              <a:rPr sz="2400" dirty="0">
                <a:latin typeface="Arial" panose="020B0604020202020204" pitchFamily="34" charset="0"/>
                <a:cs typeface="Arial" panose="020B0604020202020204" pitchFamily="34" charset="0"/>
              </a:rPr>
              <a:t>the</a:t>
            </a:r>
            <a:r>
              <a:rPr sz="2400" spc="-65"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Protein</a:t>
            </a:r>
            <a:r>
              <a:rPr sz="2400" spc="-5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Data</a:t>
            </a:r>
            <a:r>
              <a:rPr sz="2400" spc="-55"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Bank,</a:t>
            </a:r>
            <a:r>
              <a:rPr sz="2400" spc="-5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as</a:t>
            </a:r>
            <a:r>
              <a:rPr sz="2400" spc="-55"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well</a:t>
            </a:r>
            <a:r>
              <a:rPr sz="2400" spc="-6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as</a:t>
            </a:r>
            <a:r>
              <a:rPr sz="2400" spc="-5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large</a:t>
            </a:r>
            <a:r>
              <a:rPr sz="2400" spc="-60" dirty="0">
                <a:latin typeface="Arial" panose="020B0604020202020204" pitchFamily="34" charset="0"/>
                <a:cs typeface="Arial" panose="020B0604020202020204" pitchFamily="34" charset="0"/>
              </a:rPr>
              <a:t> </a:t>
            </a:r>
            <a:r>
              <a:rPr sz="2400" spc="-10" dirty="0">
                <a:latin typeface="Arial" panose="020B0604020202020204" pitchFamily="34" charset="0"/>
                <a:cs typeface="Arial" panose="020B0604020202020204" pitchFamily="34" charset="0"/>
              </a:rPr>
              <a:t>databases </a:t>
            </a:r>
            <a:r>
              <a:rPr sz="2400" dirty="0">
                <a:latin typeface="Arial" panose="020B0604020202020204" pitchFamily="34" charset="0"/>
                <a:cs typeface="Arial" panose="020B0604020202020204" pitchFamily="34" charset="0"/>
              </a:rPr>
              <a:t>of</a:t>
            </a:r>
            <a:r>
              <a:rPr sz="2400" spc="-7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protein</a:t>
            </a:r>
            <a:r>
              <a:rPr sz="2400" spc="-60" dirty="0">
                <a:latin typeface="Arial" panose="020B0604020202020204" pitchFamily="34" charset="0"/>
                <a:cs typeface="Arial" panose="020B0604020202020204" pitchFamily="34" charset="0"/>
              </a:rPr>
              <a:t> </a:t>
            </a:r>
            <a:r>
              <a:rPr sz="2400" spc="-10" dirty="0">
                <a:latin typeface="Arial" panose="020B0604020202020204" pitchFamily="34" charset="0"/>
                <a:cs typeface="Arial" panose="020B0604020202020204" pitchFamily="34" charset="0"/>
              </a:rPr>
              <a:t>sequences</a:t>
            </a:r>
            <a:r>
              <a:rPr lang="en-US" sz="2400" spc="-1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,AlphaFold actually does use templates if available</a:t>
            </a:r>
            <a:endParaRPr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02D6F-5A2A-CB1F-9F4E-D5AAB6A70B9B}"/>
              </a:ext>
            </a:extLst>
          </p:cNvPr>
          <p:cNvSpPr>
            <a:spLocks noGrp="1"/>
          </p:cNvSpPr>
          <p:nvPr>
            <p:ph type="title"/>
          </p:nvPr>
        </p:nvSpPr>
        <p:spPr>
          <a:xfrm>
            <a:off x="838200" y="365126"/>
            <a:ext cx="3620678" cy="869786"/>
          </a:xfrm>
        </p:spPr>
        <p:txBody>
          <a:bodyPr/>
          <a:lstStyle/>
          <a:p>
            <a:r>
              <a:rPr lang="en-US" b="1" dirty="0">
                <a:latin typeface="Arial" panose="020B0604020202020204" pitchFamily="34" charset="0"/>
                <a:cs typeface="Arial" panose="020B0604020202020204" pitchFamily="34" charset="0"/>
              </a:rPr>
              <a:t>AlphaFold </a:t>
            </a:r>
          </a:p>
        </p:txBody>
      </p:sp>
      <p:sp>
        <p:nvSpPr>
          <p:cNvPr id="3" name="Content Placeholder 2">
            <a:extLst>
              <a:ext uri="{FF2B5EF4-FFF2-40B4-BE49-F238E27FC236}">
                <a16:creationId xmlns:a16="http://schemas.microsoft.com/office/drawing/2014/main" id="{BB761839-3538-E915-D6BE-FDDCE5CB93DA}"/>
              </a:ext>
            </a:extLst>
          </p:cNvPr>
          <p:cNvSpPr>
            <a:spLocks noGrp="1"/>
          </p:cNvSpPr>
          <p:nvPr>
            <p:ph idx="1"/>
          </p:nvPr>
        </p:nvSpPr>
        <p:spPr>
          <a:xfrm>
            <a:off x="838200" y="1414021"/>
            <a:ext cx="10515600" cy="4762942"/>
          </a:xfrm>
        </p:spPr>
        <p:txBody>
          <a:bodyPr>
            <a:normAutofit fontScale="70000" lnSpcReduction="20000"/>
          </a:bodyPr>
          <a:lstStyle/>
          <a:p>
            <a:pPr>
              <a:lnSpc>
                <a:spcPct val="220000"/>
              </a:lnSpc>
            </a:pPr>
            <a:r>
              <a:rPr lang="en-US" dirty="0">
                <a:latin typeface="Arial" panose="020B0604020202020204" pitchFamily="34" charset="0"/>
                <a:cs typeface="Arial" panose="020B0604020202020204" pitchFamily="34" charset="0"/>
              </a:rPr>
              <a:t> outperform existing method for protein structure prediction.</a:t>
            </a:r>
          </a:p>
          <a:p>
            <a:pPr>
              <a:lnSpc>
                <a:spcPct val="220000"/>
              </a:lnSpc>
            </a:pPr>
            <a:r>
              <a:rPr lang="en-US" dirty="0">
                <a:latin typeface="Arial" panose="020B0604020202020204" pitchFamily="34" charset="0"/>
                <a:cs typeface="Arial" panose="020B0604020202020204" pitchFamily="34" charset="0"/>
              </a:rPr>
              <a:t>solve several challenges related to the problem of protein structure prediction itself. </a:t>
            </a:r>
          </a:p>
          <a:p>
            <a:pPr>
              <a:lnSpc>
                <a:spcPct val="220000"/>
              </a:lnSpc>
            </a:pPr>
            <a:r>
              <a:rPr lang="en-US" dirty="0">
                <a:latin typeface="Arial" panose="020B0604020202020204" pitchFamily="34" charset="0"/>
                <a:cs typeface="Arial" panose="020B0604020202020204" pitchFamily="34" charset="0"/>
              </a:rPr>
              <a:t>triggered a revolution in structural biology and structural bioinformatics.</a:t>
            </a:r>
          </a:p>
          <a:p>
            <a:pPr>
              <a:lnSpc>
                <a:spcPct val="220000"/>
              </a:lnSpc>
            </a:pPr>
            <a:r>
              <a:rPr lang="en-US" dirty="0">
                <a:latin typeface="Arial" panose="020B0604020202020204" pitchFamily="34" charset="0"/>
                <a:cs typeface="Arial" panose="020B0604020202020204" pitchFamily="34" charset="0"/>
              </a:rPr>
              <a:t> Underpinning the latest version of AlphaFold is a novel machine learning</a:t>
            </a:r>
          </a:p>
          <a:p>
            <a:pPr>
              <a:lnSpc>
                <a:spcPct val="220000"/>
              </a:lnSpc>
            </a:pPr>
            <a:r>
              <a:rPr lang="en-US" dirty="0">
                <a:latin typeface="Arial" panose="020B0604020202020204" pitchFamily="34" charset="0"/>
                <a:cs typeface="Arial" panose="020B0604020202020204" pitchFamily="34" charset="0"/>
              </a:rPr>
              <a:t>approach that incorporates physical and biological knowledge about protein structure,</a:t>
            </a:r>
          </a:p>
          <a:p>
            <a:pPr>
              <a:lnSpc>
                <a:spcPct val="220000"/>
              </a:lnSpc>
            </a:pPr>
            <a:r>
              <a:rPr lang="en-US" dirty="0">
                <a:latin typeface="Arial" panose="020B0604020202020204" pitchFamily="34" charset="0"/>
                <a:cs typeface="Arial" panose="020B0604020202020204" pitchFamily="34" charset="0"/>
              </a:rPr>
              <a:t>leveraging multi-sequence alignments, into the design of the deep learning algorithm.</a:t>
            </a:r>
          </a:p>
          <a:p>
            <a:pPr>
              <a:lnSpc>
                <a:spcPct val="220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333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1000"/>
                                        <p:tgtEl>
                                          <p:spTgt spid="3">
                                            <p:txEl>
                                              <p:pRg st="5" end="5"/>
                                            </p:txEl>
                                          </p:spTgt>
                                        </p:tgtEl>
                                      </p:cBhvr>
                                    </p:animEffect>
                                    <p:anim calcmode="lin" valueType="num">
                                      <p:cBhvr>
                                        <p:cTn id="4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CD2D1-90F5-4730-50C5-31E424A3112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DB00B8D-1CF3-3F91-00A0-5D0DBEA0D1B3}"/>
              </a:ext>
            </a:extLst>
          </p:cNvPr>
          <p:cNvSpPr txBox="1">
            <a:spLocks noGrp="1"/>
          </p:cNvSpPr>
          <p:nvPr>
            <p:ph type="title"/>
          </p:nvPr>
        </p:nvSpPr>
        <p:spPr>
          <a:xfrm>
            <a:off x="1007882" y="113801"/>
            <a:ext cx="10515600" cy="689932"/>
          </a:xfrm>
          <a:prstGeom prst="rect">
            <a:avLst/>
          </a:prstGeom>
        </p:spPr>
        <p:txBody>
          <a:bodyPr vert="horz" wrap="square" lIns="0" tIns="12700" rIns="0" bIns="0" rtlCol="0">
            <a:spAutoFit/>
          </a:bodyPr>
          <a:lstStyle/>
          <a:p>
            <a:pPr marL="431165">
              <a:lnSpc>
                <a:spcPct val="100000"/>
              </a:lnSpc>
              <a:spcBef>
                <a:spcPts val="100"/>
              </a:spcBef>
            </a:pPr>
            <a:r>
              <a:rPr dirty="0">
                <a:latin typeface="Arial" panose="020B0604020202020204" pitchFamily="34" charset="0"/>
                <a:cs typeface="Arial" panose="020B0604020202020204" pitchFamily="34" charset="0"/>
              </a:rPr>
              <a:t>OK,</a:t>
            </a:r>
            <a:r>
              <a:rPr spc="-8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but</a:t>
            </a:r>
            <a:r>
              <a:rPr spc="-7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how</a:t>
            </a:r>
            <a:r>
              <a:rPr spc="-7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well</a:t>
            </a:r>
            <a:r>
              <a:rPr spc="-7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does</a:t>
            </a:r>
            <a:r>
              <a:rPr spc="-8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it</a:t>
            </a:r>
            <a:r>
              <a:rPr spc="-7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really</a:t>
            </a:r>
            <a:r>
              <a:rPr spc="-80" dirty="0">
                <a:latin typeface="Arial" panose="020B0604020202020204" pitchFamily="34" charset="0"/>
                <a:cs typeface="Arial" panose="020B0604020202020204" pitchFamily="34" charset="0"/>
              </a:rPr>
              <a:t> </a:t>
            </a:r>
            <a:r>
              <a:rPr spc="-25" dirty="0">
                <a:latin typeface="Arial" panose="020B0604020202020204" pitchFamily="34" charset="0"/>
                <a:cs typeface="Arial" panose="020B0604020202020204" pitchFamily="34" charset="0"/>
              </a:rPr>
              <a:t>do?</a:t>
            </a:r>
          </a:p>
        </p:txBody>
      </p:sp>
      <p:grpSp>
        <p:nvGrpSpPr>
          <p:cNvPr id="3" name="object 3">
            <a:extLst>
              <a:ext uri="{FF2B5EF4-FFF2-40B4-BE49-F238E27FC236}">
                <a16:creationId xmlns:a16="http://schemas.microsoft.com/office/drawing/2014/main" id="{2FAD29E9-2BBC-3EA8-270A-F78D0E5E933B}"/>
              </a:ext>
            </a:extLst>
          </p:cNvPr>
          <p:cNvGrpSpPr/>
          <p:nvPr/>
        </p:nvGrpSpPr>
        <p:grpSpPr>
          <a:xfrm>
            <a:off x="284073" y="1659714"/>
            <a:ext cx="11617185" cy="4615062"/>
            <a:chOff x="1648752" y="436879"/>
            <a:chExt cx="11617185" cy="4615062"/>
          </a:xfrm>
        </p:grpSpPr>
        <p:pic>
          <p:nvPicPr>
            <p:cNvPr id="4" name="object 4">
              <a:extLst>
                <a:ext uri="{FF2B5EF4-FFF2-40B4-BE49-F238E27FC236}">
                  <a16:creationId xmlns:a16="http://schemas.microsoft.com/office/drawing/2014/main" id="{63BDD052-AE36-BEA6-A3F8-EBAAD037D8E5}"/>
                </a:ext>
              </a:extLst>
            </p:cNvPr>
            <p:cNvPicPr/>
            <p:nvPr/>
          </p:nvPicPr>
          <p:blipFill>
            <a:blip r:embed="rId3" cstate="print"/>
            <a:stretch>
              <a:fillRect/>
            </a:stretch>
          </p:blipFill>
          <p:spPr>
            <a:xfrm>
              <a:off x="1648752" y="550096"/>
              <a:ext cx="11189102" cy="4501845"/>
            </a:xfrm>
            <a:prstGeom prst="rect">
              <a:avLst/>
            </a:prstGeom>
          </p:spPr>
        </p:pic>
        <p:pic>
          <p:nvPicPr>
            <p:cNvPr id="5" name="object 5">
              <a:extLst>
                <a:ext uri="{FF2B5EF4-FFF2-40B4-BE49-F238E27FC236}">
                  <a16:creationId xmlns:a16="http://schemas.microsoft.com/office/drawing/2014/main" id="{5D32F31A-4679-B378-C308-82B0CB45658E}"/>
                </a:ext>
              </a:extLst>
            </p:cNvPr>
            <p:cNvPicPr/>
            <p:nvPr/>
          </p:nvPicPr>
          <p:blipFill>
            <a:blip r:embed="rId4" cstate="print"/>
            <a:stretch>
              <a:fillRect/>
            </a:stretch>
          </p:blipFill>
          <p:spPr>
            <a:xfrm>
              <a:off x="10134172" y="436879"/>
              <a:ext cx="3131765" cy="2805026"/>
            </a:xfrm>
            <a:prstGeom prst="rect">
              <a:avLst/>
            </a:prstGeom>
          </p:spPr>
        </p:pic>
        <p:sp>
          <p:nvSpPr>
            <p:cNvPr id="6" name="object 6">
              <a:extLst>
                <a:ext uri="{FF2B5EF4-FFF2-40B4-BE49-F238E27FC236}">
                  <a16:creationId xmlns:a16="http://schemas.microsoft.com/office/drawing/2014/main" id="{96D3CABE-CBD2-FC3F-B20C-A7273F36C021}"/>
                </a:ext>
              </a:extLst>
            </p:cNvPr>
            <p:cNvSpPr/>
            <p:nvPr/>
          </p:nvSpPr>
          <p:spPr>
            <a:xfrm>
              <a:off x="2234409" y="1271067"/>
              <a:ext cx="962025" cy="568325"/>
            </a:xfrm>
            <a:custGeom>
              <a:avLst/>
              <a:gdLst/>
              <a:ahLst/>
              <a:cxnLst/>
              <a:rect l="l" t="t" r="r" b="b"/>
              <a:pathLst>
                <a:path w="962025" h="568325">
                  <a:moveTo>
                    <a:pt x="73793" y="491751"/>
                  </a:moveTo>
                  <a:lnTo>
                    <a:pt x="0" y="534327"/>
                  </a:lnTo>
                  <a:lnTo>
                    <a:pt x="78335" y="567815"/>
                  </a:lnTo>
                  <a:lnTo>
                    <a:pt x="76771" y="541618"/>
                  </a:lnTo>
                  <a:lnTo>
                    <a:pt x="64267" y="541618"/>
                  </a:lnTo>
                  <a:lnTo>
                    <a:pt x="62506" y="519464"/>
                  </a:lnTo>
                  <a:lnTo>
                    <a:pt x="75387" y="518439"/>
                  </a:lnTo>
                  <a:lnTo>
                    <a:pt x="73793" y="491751"/>
                  </a:lnTo>
                  <a:close/>
                </a:path>
                <a:path w="962025" h="568325">
                  <a:moveTo>
                    <a:pt x="75387" y="518439"/>
                  </a:moveTo>
                  <a:lnTo>
                    <a:pt x="62506" y="519464"/>
                  </a:lnTo>
                  <a:lnTo>
                    <a:pt x="64267" y="541618"/>
                  </a:lnTo>
                  <a:lnTo>
                    <a:pt x="76712" y="540629"/>
                  </a:lnTo>
                  <a:lnTo>
                    <a:pt x="75387" y="518439"/>
                  </a:lnTo>
                  <a:close/>
                </a:path>
                <a:path w="962025" h="568325">
                  <a:moveTo>
                    <a:pt x="76712" y="540629"/>
                  </a:moveTo>
                  <a:lnTo>
                    <a:pt x="64267" y="541618"/>
                  </a:lnTo>
                  <a:lnTo>
                    <a:pt x="76771" y="541618"/>
                  </a:lnTo>
                  <a:lnTo>
                    <a:pt x="76712" y="540629"/>
                  </a:lnTo>
                  <a:close/>
                </a:path>
                <a:path w="962025" h="568325">
                  <a:moveTo>
                    <a:pt x="88366" y="517406"/>
                  </a:moveTo>
                  <a:lnTo>
                    <a:pt x="75387" y="518439"/>
                  </a:lnTo>
                  <a:lnTo>
                    <a:pt x="76712" y="540629"/>
                  </a:lnTo>
                  <a:lnTo>
                    <a:pt x="90999" y="539493"/>
                  </a:lnTo>
                  <a:lnTo>
                    <a:pt x="135723" y="532312"/>
                  </a:lnTo>
                  <a:lnTo>
                    <a:pt x="179270" y="522620"/>
                  </a:lnTo>
                  <a:lnTo>
                    <a:pt x="197274" y="517479"/>
                  </a:lnTo>
                  <a:lnTo>
                    <a:pt x="87914" y="517479"/>
                  </a:lnTo>
                  <a:lnTo>
                    <a:pt x="88366" y="517406"/>
                  </a:lnTo>
                  <a:close/>
                </a:path>
                <a:path w="962025" h="568325">
                  <a:moveTo>
                    <a:pt x="88795" y="517372"/>
                  </a:moveTo>
                  <a:lnTo>
                    <a:pt x="88366" y="517406"/>
                  </a:lnTo>
                  <a:lnTo>
                    <a:pt x="87914" y="517479"/>
                  </a:lnTo>
                  <a:lnTo>
                    <a:pt x="88795" y="517372"/>
                  </a:lnTo>
                  <a:close/>
                </a:path>
                <a:path w="962025" h="568325">
                  <a:moveTo>
                    <a:pt x="197648" y="517372"/>
                  </a:moveTo>
                  <a:lnTo>
                    <a:pt x="88795" y="517372"/>
                  </a:lnTo>
                  <a:lnTo>
                    <a:pt x="87914" y="517479"/>
                  </a:lnTo>
                  <a:lnTo>
                    <a:pt x="197274" y="517479"/>
                  </a:lnTo>
                  <a:lnTo>
                    <a:pt x="197648" y="517372"/>
                  </a:lnTo>
                  <a:close/>
                </a:path>
                <a:path w="962025" h="568325">
                  <a:moveTo>
                    <a:pt x="131557" y="510471"/>
                  </a:moveTo>
                  <a:lnTo>
                    <a:pt x="88366" y="517406"/>
                  </a:lnTo>
                  <a:lnTo>
                    <a:pt x="88795" y="517372"/>
                  </a:lnTo>
                  <a:lnTo>
                    <a:pt x="197648" y="517372"/>
                  </a:lnTo>
                  <a:lnTo>
                    <a:pt x="221524" y="510546"/>
                  </a:lnTo>
                  <a:lnTo>
                    <a:pt x="131219" y="510546"/>
                  </a:lnTo>
                  <a:lnTo>
                    <a:pt x="131557" y="510471"/>
                  </a:lnTo>
                  <a:close/>
                </a:path>
                <a:path w="962025" h="568325">
                  <a:moveTo>
                    <a:pt x="221882" y="510420"/>
                  </a:moveTo>
                  <a:lnTo>
                    <a:pt x="131872" y="510420"/>
                  </a:lnTo>
                  <a:lnTo>
                    <a:pt x="131219" y="510546"/>
                  </a:lnTo>
                  <a:lnTo>
                    <a:pt x="221524" y="510546"/>
                  </a:lnTo>
                  <a:lnTo>
                    <a:pt x="221882" y="510420"/>
                  </a:lnTo>
                  <a:close/>
                </a:path>
                <a:path w="962025" h="568325">
                  <a:moveTo>
                    <a:pt x="248712" y="500997"/>
                  </a:moveTo>
                  <a:lnTo>
                    <a:pt x="174121" y="500997"/>
                  </a:lnTo>
                  <a:lnTo>
                    <a:pt x="173484" y="501159"/>
                  </a:lnTo>
                  <a:lnTo>
                    <a:pt x="131557" y="510471"/>
                  </a:lnTo>
                  <a:lnTo>
                    <a:pt x="131872" y="510420"/>
                  </a:lnTo>
                  <a:lnTo>
                    <a:pt x="221882" y="510420"/>
                  </a:lnTo>
                  <a:lnTo>
                    <a:pt x="248712" y="500997"/>
                  </a:lnTo>
                  <a:close/>
                </a:path>
                <a:path w="962025" h="568325">
                  <a:moveTo>
                    <a:pt x="173814" y="501065"/>
                  </a:moveTo>
                  <a:lnTo>
                    <a:pt x="173390" y="501159"/>
                  </a:lnTo>
                  <a:lnTo>
                    <a:pt x="173814" y="501065"/>
                  </a:lnTo>
                  <a:close/>
                </a:path>
                <a:path w="962025" h="568325">
                  <a:moveTo>
                    <a:pt x="278595" y="489311"/>
                  </a:moveTo>
                  <a:lnTo>
                    <a:pt x="214977" y="489311"/>
                  </a:lnTo>
                  <a:lnTo>
                    <a:pt x="214345" y="489512"/>
                  </a:lnTo>
                  <a:lnTo>
                    <a:pt x="173814" y="501065"/>
                  </a:lnTo>
                  <a:lnTo>
                    <a:pt x="174121" y="500997"/>
                  </a:lnTo>
                  <a:lnTo>
                    <a:pt x="248712" y="500997"/>
                  </a:lnTo>
                  <a:lnTo>
                    <a:pt x="261765" y="496412"/>
                  </a:lnTo>
                  <a:lnTo>
                    <a:pt x="278595" y="489311"/>
                  </a:lnTo>
                  <a:close/>
                </a:path>
                <a:path w="962025" h="568325">
                  <a:moveTo>
                    <a:pt x="214655" y="489403"/>
                  </a:moveTo>
                  <a:lnTo>
                    <a:pt x="214274" y="489512"/>
                  </a:lnTo>
                  <a:lnTo>
                    <a:pt x="214655" y="489403"/>
                  </a:lnTo>
                  <a:close/>
                </a:path>
                <a:path w="962025" h="568325">
                  <a:moveTo>
                    <a:pt x="309445" y="475556"/>
                  </a:moveTo>
                  <a:lnTo>
                    <a:pt x="254077" y="475556"/>
                  </a:lnTo>
                  <a:lnTo>
                    <a:pt x="253440" y="475802"/>
                  </a:lnTo>
                  <a:lnTo>
                    <a:pt x="214655" y="489403"/>
                  </a:lnTo>
                  <a:lnTo>
                    <a:pt x="214977" y="489311"/>
                  </a:lnTo>
                  <a:lnTo>
                    <a:pt x="278595" y="489311"/>
                  </a:lnTo>
                  <a:lnTo>
                    <a:pt x="300031" y="480268"/>
                  </a:lnTo>
                  <a:lnTo>
                    <a:pt x="309445" y="475556"/>
                  </a:lnTo>
                  <a:close/>
                </a:path>
                <a:path w="962025" h="568325">
                  <a:moveTo>
                    <a:pt x="253761" y="475667"/>
                  </a:moveTo>
                  <a:lnTo>
                    <a:pt x="253376" y="475802"/>
                  </a:lnTo>
                  <a:lnTo>
                    <a:pt x="253761" y="475667"/>
                  </a:lnTo>
                  <a:close/>
                </a:path>
                <a:path w="962025" h="568325">
                  <a:moveTo>
                    <a:pt x="339923" y="459931"/>
                  </a:moveTo>
                  <a:lnTo>
                    <a:pt x="291060" y="459931"/>
                  </a:lnTo>
                  <a:lnTo>
                    <a:pt x="290406" y="460232"/>
                  </a:lnTo>
                  <a:lnTo>
                    <a:pt x="253761" y="475667"/>
                  </a:lnTo>
                  <a:lnTo>
                    <a:pt x="254077" y="475556"/>
                  </a:lnTo>
                  <a:lnTo>
                    <a:pt x="309445" y="475556"/>
                  </a:lnTo>
                  <a:lnTo>
                    <a:pt x="335856" y="462337"/>
                  </a:lnTo>
                  <a:lnTo>
                    <a:pt x="339923" y="459931"/>
                  </a:lnTo>
                  <a:close/>
                </a:path>
                <a:path w="962025" h="568325">
                  <a:moveTo>
                    <a:pt x="290723" y="460073"/>
                  </a:moveTo>
                  <a:lnTo>
                    <a:pt x="290346" y="460232"/>
                  </a:lnTo>
                  <a:lnTo>
                    <a:pt x="290723" y="460073"/>
                  </a:lnTo>
                  <a:close/>
                </a:path>
                <a:path w="962025" h="568325">
                  <a:moveTo>
                    <a:pt x="369118" y="442636"/>
                  </a:moveTo>
                  <a:lnTo>
                    <a:pt x="325560" y="442636"/>
                  </a:lnTo>
                  <a:lnTo>
                    <a:pt x="324876" y="443009"/>
                  </a:lnTo>
                  <a:lnTo>
                    <a:pt x="290723" y="460073"/>
                  </a:lnTo>
                  <a:lnTo>
                    <a:pt x="291060" y="459931"/>
                  </a:lnTo>
                  <a:lnTo>
                    <a:pt x="339923" y="459931"/>
                  </a:lnTo>
                  <a:lnTo>
                    <a:pt x="368901" y="442789"/>
                  </a:lnTo>
                  <a:lnTo>
                    <a:pt x="369118" y="442636"/>
                  </a:lnTo>
                  <a:close/>
                </a:path>
                <a:path w="962025" h="568325">
                  <a:moveTo>
                    <a:pt x="325204" y="442815"/>
                  </a:moveTo>
                  <a:lnTo>
                    <a:pt x="324817" y="443009"/>
                  </a:lnTo>
                  <a:lnTo>
                    <a:pt x="325204" y="442815"/>
                  </a:lnTo>
                  <a:close/>
                </a:path>
                <a:path w="962025" h="568325">
                  <a:moveTo>
                    <a:pt x="325560" y="442636"/>
                  </a:moveTo>
                  <a:lnTo>
                    <a:pt x="325204" y="442815"/>
                  </a:lnTo>
                  <a:lnTo>
                    <a:pt x="324876" y="443009"/>
                  </a:lnTo>
                  <a:lnTo>
                    <a:pt x="325560" y="442636"/>
                  </a:lnTo>
                  <a:close/>
                </a:path>
                <a:path w="962025" h="568325">
                  <a:moveTo>
                    <a:pt x="395845" y="423880"/>
                  </a:moveTo>
                  <a:lnTo>
                    <a:pt x="357214" y="423880"/>
                  </a:lnTo>
                  <a:lnTo>
                    <a:pt x="356488" y="424348"/>
                  </a:lnTo>
                  <a:lnTo>
                    <a:pt x="325204" y="442815"/>
                  </a:lnTo>
                  <a:lnTo>
                    <a:pt x="325560" y="442636"/>
                  </a:lnTo>
                  <a:lnTo>
                    <a:pt x="369118" y="442636"/>
                  </a:lnTo>
                  <a:lnTo>
                    <a:pt x="395845" y="423880"/>
                  </a:lnTo>
                  <a:close/>
                </a:path>
                <a:path w="962025" h="568325">
                  <a:moveTo>
                    <a:pt x="356844" y="424098"/>
                  </a:moveTo>
                  <a:lnTo>
                    <a:pt x="356421" y="424348"/>
                  </a:lnTo>
                  <a:lnTo>
                    <a:pt x="356844" y="424098"/>
                  </a:lnTo>
                  <a:close/>
                </a:path>
                <a:path w="962025" h="568325">
                  <a:moveTo>
                    <a:pt x="357214" y="423880"/>
                  </a:moveTo>
                  <a:lnTo>
                    <a:pt x="356844" y="424098"/>
                  </a:lnTo>
                  <a:lnTo>
                    <a:pt x="356488" y="424348"/>
                  </a:lnTo>
                  <a:lnTo>
                    <a:pt x="357214" y="423880"/>
                  </a:lnTo>
                  <a:close/>
                </a:path>
                <a:path w="962025" h="568325">
                  <a:moveTo>
                    <a:pt x="420070" y="403879"/>
                  </a:moveTo>
                  <a:lnTo>
                    <a:pt x="385656" y="403879"/>
                  </a:lnTo>
                  <a:lnTo>
                    <a:pt x="384877" y="404478"/>
                  </a:lnTo>
                  <a:lnTo>
                    <a:pt x="356844" y="424098"/>
                  </a:lnTo>
                  <a:lnTo>
                    <a:pt x="357214" y="423880"/>
                  </a:lnTo>
                  <a:lnTo>
                    <a:pt x="395845" y="423880"/>
                  </a:lnTo>
                  <a:lnTo>
                    <a:pt x="398826" y="421788"/>
                  </a:lnTo>
                  <a:lnTo>
                    <a:pt x="420070" y="403879"/>
                  </a:lnTo>
                  <a:close/>
                </a:path>
                <a:path w="962025" h="568325">
                  <a:moveTo>
                    <a:pt x="385252" y="404162"/>
                  </a:moveTo>
                  <a:lnTo>
                    <a:pt x="384802" y="404478"/>
                  </a:lnTo>
                  <a:lnTo>
                    <a:pt x="385252" y="404162"/>
                  </a:lnTo>
                  <a:close/>
                </a:path>
                <a:path w="962025" h="568325">
                  <a:moveTo>
                    <a:pt x="385656" y="403879"/>
                  </a:moveTo>
                  <a:lnTo>
                    <a:pt x="385252" y="404162"/>
                  </a:lnTo>
                  <a:lnTo>
                    <a:pt x="384877" y="404478"/>
                  </a:lnTo>
                  <a:lnTo>
                    <a:pt x="385656" y="403879"/>
                  </a:lnTo>
                  <a:close/>
                </a:path>
                <a:path w="962025" h="568325">
                  <a:moveTo>
                    <a:pt x="441319" y="382858"/>
                  </a:moveTo>
                  <a:lnTo>
                    <a:pt x="410524" y="382858"/>
                  </a:lnTo>
                  <a:lnTo>
                    <a:pt x="409688" y="383640"/>
                  </a:lnTo>
                  <a:lnTo>
                    <a:pt x="385252" y="404162"/>
                  </a:lnTo>
                  <a:lnTo>
                    <a:pt x="385656" y="403879"/>
                  </a:lnTo>
                  <a:lnTo>
                    <a:pt x="420070" y="403879"/>
                  </a:lnTo>
                  <a:lnTo>
                    <a:pt x="425287" y="399481"/>
                  </a:lnTo>
                  <a:lnTo>
                    <a:pt x="441319" y="382858"/>
                  </a:lnTo>
                  <a:close/>
                </a:path>
                <a:path w="962025" h="568325">
                  <a:moveTo>
                    <a:pt x="410085" y="383228"/>
                  </a:moveTo>
                  <a:lnTo>
                    <a:pt x="409596" y="383640"/>
                  </a:lnTo>
                  <a:lnTo>
                    <a:pt x="410085" y="383228"/>
                  </a:lnTo>
                  <a:close/>
                </a:path>
                <a:path w="962025" h="568325">
                  <a:moveTo>
                    <a:pt x="410524" y="382858"/>
                  </a:moveTo>
                  <a:lnTo>
                    <a:pt x="410085" y="383228"/>
                  </a:lnTo>
                  <a:lnTo>
                    <a:pt x="409688" y="383640"/>
                  </a:lnTo>
                  <a:lnTo>
                    <a:pt x="410524" y="382858"/>
                  </a:lnTo>
                  <a:close/>
                </a:path>
                <a:path w="962025" h="568325">
                  <a:moveTo>
                    <a:pt x="459635" y="361063"/>
                  </a:moveTo>
                  <a:lnTo>
                    <a:pt x="431461" y="361063"/>
                  </a:lnTo>
                  <a:lnTo>
                    <a:pt x="430802" y="361810"/>
                  </a:lnTo>
                  <a:lnTo>
                    <a:pt x="410085" y="383228"/>
                  </a:lnTo>
                  <a:lnTo>
                    <a:pt x="410524" y="382858"/>
                  </a:lnTo>
                  <a:lnTo>
                    <a:pt x="441319" y="382858"/>
                  </a:lnTo>
                  <a:lnTo>
                    <a:pt x="447805" y="376132"/>
                  </a:lnTo>
                  <a:lnTo>
                    <a:pt x="457676" y="363863"/>
                  </a:lnTo>
                  <a:lnTo>
                    <a:pt x="459635" y="361063"/>
                  </a:lnTo>
                  <a:close/>
                </a:path>
                <a:path w="962025" h="568325">
                  <a:moveTo>
                    <a:pt x="431111" y="361426"/>
                  </a:moveTo>
                  <a:lnTo>
                    <a:pt x="430741" y="361810"/>
                  </a:lnTo>
                  <a:lnTo>
                    <a:pt x="431111" y="361426"/>
                  </a:lnTo>
                  <a:close/>
                </a:path>
                <a:path w="962025" h="568325">
                  <a:moveTo>
                    <a:pt x="431461" y="361063"/>
                  </a:moveTo>
                  <a:lnTo>
                    <a:pt x="431111" y="361426"/>
                  </a:lnTo>
                  <a:lnTo>
                    <a:pt x="430802" y="361810"/>
                  </a:lnTo>
                  <a:lnTo>
                    <a:pt x="431461" y="361063"/>
                  </a:lnTo>
                  <a:close/>
                </a:path>
                <a:path w="962025" h="568325">
                  <a:moveTo>
                    <a:pt x="467089" y="350222"/>
                  </a:moveTo>
                  <a:lnTo>
                    <a:pt x="440126" y="350222"/>
                  </a:lnTo>
                  <a:lnTo>
                    <a:pt x="439679" y="350818"/>
                  </a:lnTo>
                  <a:lnTo>
                    <a:pt x="431111" y="361426"/>
                  </a:lnTo>
                  <a:lnTo>
                    <a:pt x="431461" y="361063"/>
                  </a:lnTo>
                  <a:lnTo>
                    <a:pt x="459635" y="361063"/>
                  </a:lnTo>
                  <a:lnTo>
                    <a:pt x="466349" y="351466"/>
                  </a:lnTo>
                  <a:lnTo>
                    <a:pt x="467089" y="350222"/>
                  </a:lnTo>
                  <a:close/>
                </a:path>
                <a:path w="962025" h="568325">
                  <a:moveTo>
                    <a:pt x="439888" y="350518"/>
                  </a:moveTo>
                  <a:lnTo>
                    <a:pt x="439647" y="350818"/>
                  </a:lnTo>
                  <a:lnTo>
                    <a:pt x="439888" y="350518"/>
                  </a:lnTo>
                  <a:close/>
                </a:path>
                <a:path w="962025" h="568325">
                  <a:moveTo>
                    <a:pt x="473727" y="339063"/>
                  </a:moveTo>
                  <a:lnTo>
                    <a:pt x="447902" y="339063"/>
                  </a:lnTo>
                  <a:lnTo>
                    <a:pt x="447458" y="339751"/>
                  </a:lnTo>
                  <a:lnTo>
                    <a:pt x="439888" y="350518"/>
                  </a:lnTo>
                  <a:lnTo>
                    <a:pt x="440126" y="350222"/>
                  </a:lnTo>
                  <a:lnTo>
                    <a:pt x="467089" y="350222"/>
                  </a:lnTo>
                  <a:lnTo>
                    <a:pt x="473727" y="339063"/>
                  </a:lnTo>
                  <a:close/>
                </a:path>
                <a:path w="962025" h="568325">
                  <a:moveTo>
                    <a:pt x="447668" y="339397"/>
                  </a:moveTo>
                  <a:lnTo>
                    <a:pt x="447421" y="339751"/>
                  </a:lnTo>
                  <a:lnTo>
                    <a:pt x="447668" y="339397"/>
                  </a:lnTo>
                  <a:close/>
                </a:path>
                <a:path w="962025" h="568325">
                  <a:moveTo>
                    <a:pt x="447902" y="339063"/>
                  </a:moveTo>
                  <a:lnTo>
                    <a:pt x="447668" y="339397"/>
                  </a:lnTo>
                  <a:lnTo>
                    <a:pt x="447458" y="339751"/>
                  </a:lnTo>
                  <a:lnTo>
                    <a:pt x="447902" y="339063"/>
                  </a:lnTo>
                  <a:close/>
                </a:path>
                <a:path w="962025" h="568325">
                  <a:moveTo>
                    <a:pt x="479248" y="327851"/>
                  </a:moveTo>
                  <a:lnTo>
                    <a:pt x="454537" y="327851"/>
                  </a:lnTo>
                  <a:lnTo>
                    <a:pt x="454109" y="328642"/>
                  </a:lnTo>
                  <a:lnTo>
                    <a:pt x="447668" y="339397"/>
                  </a:lnTo>
                  <a:lnTo>
                    <a:pt x="447902" y="339063"/>
                  </a:lnTo>
                  <a:lnTo>
                    <a:pt x="473727" y="339063"/>
                  </a:lnTo>
                  <a:lnTo>
                    <a:pt x="473867" y="338827"/>
                  </a:lnTo>
                  <a:lnTo>
                    <a:pt x="479248" y="327851"/>
                  </a:lnTo>
                  <a:close/>
                </a:path>
                <a:path w="962025" h="568325">
                  <a:moveTo>
                    <a:pt x="454310" y="328233"/>
                  </a:moveTo>
                  <a:lnTo>
                    <a:pt x="454066" y="328642"/>
                  </a:lnTo>
                  <a:lnTo>
                    <a:pt x="454310" y="328233"/>
                  </a:lnTo>
                  <a:close/>
                </a:path>
                <a:path w="962025" h="568325">
                  <a:moveTo>
                    <a:pt x="454537" y="327851"/>
                  </a:moveTo>
                  <a:lnTo>
                    <a:pt x="454310" y="328233"/>
                  </a:lnTo>
                  <a:lnTo>
                    <a:pt x="454109" y="328642"/>
                  </a:lnTo>
                  <a:lnTo>
                    <a:pt x="454537" y="327851"/>
                  </a:lnTo>
                  <a:close/>
                </a:path>
                <a:path w="962025" h="568325">
                  <a:moveTo>
                    <a:pt x="483765" y="316622"/>
                  </a:moveTo>
                  <a:lnTo>
                    <a:pt x="460000" y="316622"/>
                  </a:lnTo>
                  <a:lnTo>
                    <a:pt x="459607" y="317525"/>
                  </a:lnTo>
                  <a:lnTo>
                    <a:pt x="454310" y="328233"/>
                  </a:lnTo>
                  <a:lnTo>
                    <a:pt x="454537" y="327851"/>
                  </a:lnTo>
                  <a:lnTo>
                    <a:pt x="479248" y="327851"/>
                  </a:lnTo>
                  <a:lnTo>
                    <a:pt x="480174" y="325962"/>
                  </a:lnTo>
                  <a:lnTo>
                    <a:pt x="483765" y="316622"/>
                  </a:lnTo>
                  <a:close/>
                </a:path>
                <a:path w="962025" h="568325">
                  <a:moveTo>
                    <a:pt x="459784" y="317062"/>
                  </a:moveTo>
                  <a:lnTo>
                    <a:pt x="459558" y="317525"/>
                  </a:lnTo>
                  <a:lnTo>
                    <a:pt x="459784" y="317062"/>
                  </a:lnTo>
                  <a:close/>
                </a:path>
                <a:path w="962025" h="568325">
                  <a:moveTo>
                    <a:pt x="460000" y="316622"/>
                  </a:moveTo>
                  <a:lnTo>
                    <a:pt x="459784" y="317062"/>
                  </a:lnTo>
                  <a:lnTo>
                    <a:pt x="459607" y="317525"/>
                  </a:lnTo>
                  <a:lnTo>
                    <a:pt x="460000" y="316622"/>
                  </a:lnTo>
                  <a:close/>
                </a:path>
                <a:path w="962025" h="568325">
                  <a:moveTo>
                    <a:pt x="487276" y="305409"/>
                  </a:moveTo>
                  <a:lnTo>
                    <a:pt x="464265" y="305409"/>
                  </a:lnTo>
                  <a:lnTo>
                    <a:pt x="463928" y="306426"/>
                  </a:lnTo>
                  <a:lnTo>
                    <a:pt x="459784" y="317062"/>
                  </a:lnTo>
                  <a:lnTo>
                    <a:pt x="460000" y="316622"/>
                  </a:lnTo>
                  <a:lnTo>
                    <a:pt x="483765" y="316622"/>
                  </a:lnTo>
                  <a:lnTo>
                    <a:pt x="485201" y="312886"/>
                  </a:lnTo>
                  <a:lnTo>
                    <a:pt x="487276" y="305409"/>
                  </a:lnTo>
                  <a:close/>
                </a:path>
                <a:path w="962025" h="568325">
                  <a:moveTo>
                    <a:pt x="464070" y="305916"/>
                  </a:moveTo>
                  <a:lnTo>
                    <a:pt x="463874" y="306426"/>
                  </a:lnTo>
                  <a:lnTo>
                    <a:pt x="464070" y="305916"/>
                  </a:lnTo>
                  <a:close/>
                </a:path>
                <a:path w="962025" h="568325">
                  <a:moveTo>
                    <a:pt x="464265" y="305409"/>
                  </a:moveTo>
                  <a:lnTo>
                    <a:pt x="464070" y="305916"/>
                  </a:lnTo>
                  <a:lnTo>
                    <a:pt x="463928" y="306426"/>
                  </a:lnTo>
                  <a:lnTo>
                    <a:pt x="464265" y="305409"/>
                  </a:lnTo>
                  <a:close/>
                </a:path>
                <a:path w="962025" h="568325">
                  <a:moveTo>
                    <a:pt x="489788" y="294239"/>
                  </a:moveTo>
                  <a:lnTo>
                    <a:pt x="467310" y="294239"/>
                  </a:lnTo>
                  <a:lnTo>
                    <a:pt x="467060" y="295365"/>
                  </a:lnTo>
                  <a:lnTo>
                    <a:pt x="464070" y="305916"/>
                  </a:lnTo>
                  <a:lnTo>
                    <a:pt x="464265" y="305409"/>
                  </a:lnTo>
                  <a:lnTo>
                    <a:pt x="487276" y="305409"/>
                  </a:lnTo>
                  <a:lnTo>
                    <a:pt x="488881" y="299626"/>
                  </a:lnTo>
                  <a:lnTo>
                    <a:pt x="489788" y="294239"/>
                  </a:lnTo>
                  <a:close/>
                </a:path>
                <a:path w="962025" h="568325">
                  <a:moveTo>
                    <a:pt x="467156" y="294795"/>
                  </a:moveTo>
                  <a:lnTo>
                    <a:pt x="466998" y="295365"/>
                  </a:lnTo>
                  <a:lnTo>
                    <a:pt x="467156" y="294795"/>
                  </a:lnTo>
                  <a:close/>
                </a:path>
                <a:path w="962025" h="568325">
                  <a:moveTo>
                    <a:pt x="467310" y="294239"/>
                  </a:moveTo>
                  <a:lnTo>
                    <a:pt x="467156" y="294795"/>
                  </a:lnTo>
                  <a:lnTo>
                    <a:pt x="467060" y="295365"/>
                  </a:lnTo>
                  <a:lnTo>
                    <a:pt x="467310" y="294239"/>
                  </a:lnTo>
                  <a:close/>
                </a:path>
                <a:path w="962025" h="568325">
                  <a:moveTo>
                    <a:pt x="491315" y="283129"/>
                  </a:moveTo>
                  <a:lnTo>
                    <a:pt x="469121" y="283129"/>
                  </a:lnTo>
                  <a:lnTo>
                    <a:pt x="468985" y="284345"/>
                  </a:lnTo>
                  <a:lnTo>
                    <a:pt x="467156" y="294795"/>
                  </a:lnTo>
                  <a:lnTo>
                    <a:pt x="467310" y="294239"/>
                  </a:lnTo>
                  <a:lnTo>
                    <a:pt x="489788" y="294239"/>
                  </a:lnTo>
                  <a:lnTo>
                    <a:pt x="491139" y="286218"/>
                  </a:lnTo>
                  <a:lnTo>
                    <a:pt x="491315" y="283129"/>
                  </a:lnTo>
                  <a:close/>
                </a:path>
                <a:path w="962025" h="568325">
                  <a:moveTo>
                    <a:pt x="469021" y="283728"/>
                  </a:moveTo>
                  <a:lnTo>
                    <a:pt x="468917" y="284345"/>
                  </a:lnTo>
                  <a:lnTo>
                    <a:pt x="469021" y="283728"/>
                  </a:lnTo>
                  <a:close/>
                </a:path>
                <a:path w="962025" h="568325">
                  <a:moveTo>
                    <a:pt x="469121" y="283129"/>
                  </a:moveTo>
                  <a:lnTo>
                    <a:pt x="469021" y="283728"/>
                  </a:lnTo>
                  <a:lnTo>
                    <a:pt x="468985" y="284345"/>
                  </a:lnTo>
                  <a:lnTo>
                    <a:pt x="469121" y="283129"/>
                  </a:lnTo>
                  <a:close/>
                </a:path>
                <a:path w="962025" h="568325">
                  <a:moveTo>
                    <a:pt x="961184" y="0"/>
                  </a:moveTo>
                  <a:lnTo>
                    <a:pt x="915812" y="1513"/>
                  </a:lnTo>
                  <a:lnTo>
                    <a:pt x="870454" y="5956"/>
                  </a:lnTo>
                  <a:lnTo>
                    <a:pt x="825830" y="13121"/>
                  </a:lnTo>
                  <a:lnTo>
                    <a:pt x="782284" y="22813"/>
                  </a:lnTo>
                  <a:lnTo>
                    <a:pt x="740029" y="34886"/>
                  </a:lnTo>
                  <a:lnTo>
                    <a:pt x="699789" y="49020"/>
                  </a:lnTo>
                  <a:lnTo>
                    <a:pt x="661523" y="65164"/>
                  </a:lnTo>
                  <a:lnTo>
                    <a:pt x="625697" y="83097"/>
                  </a:lnTo>
                  <a:lnTo>
                    <a:pt x="592653" y="102643"/>
                  </a:lnTo>
                  <a:lnTo>
                    <a:pt x="536266" y="145952"/>
                  </a:lnTo>
                  <a:lnTo>
                    <a:pt x="503877" y="181569"/>
                  </a:lnTo>
                  <a:lnTo>
                    <a:pt x="481381" y="219472"/>
                  </a:lnTo>
                  <a:lnTo>
                    <a:pt x="470414" y="259215"/>
                  </a:lnTo>
                  <a:lnTo>
                    <a:pt x="469021" y="283728"/>
                  </a:lnTo>
                  <a:lnTo>
                    <a:pt x="469121" y="283129"/>
                  </a:lnTo>
                  <a:lnTo>
                    <a:pt x="491315" y="283129"/>
                  </a:lnTo>
                  <a:lnTo>
                    <a:pt x="492499" y="262304"/>
                  </a:lnTo>
                  <a:lnTo>
                    <a:pt x="492568" y="261089"/>
                  </a:lnTo>
                  <a:lnTo>
                    <a:pt x="494304" y="251194"/>
                  </a:lnTo>
                  <a:lnTo>
                    <a:pt x="494493" y="250069"/>
                  </a:lnTo>
                  <a:lnTo>
                    <a:pt x="497343" y="240023"/>
                  </a:lnTo>
                  <a:lnTo>
                    <a:pt x="497625" y="239007"/>
                  </a:lnTo>
                  <a:lnTo>
                    <a:pt x="501602" y="228810"/>
                  </a:lnTo>
                  <a:lnTo>
                    <a:pt x="501948" y="227909"/>
                  </a:lnTo>
                  <a:lnTo>
                    <a:pt x="507057" y="217582"/>
                  </a:lnTo>
                  <a:lnTo>
                    <a:pt x="507445" y="216791"/>
                  </a:lnTo>
                  <a:lnTo>
                    <a:pt x="513686" y="206371"/>
                  </a:lnTo>
                  <a:lnTo>
                    <a:pt x="514096" y="205682"/>
                  </a:lnTo>
                  <a:lnTo>
                    <a:pt x="521458" y="195211"/>
                  </a:lnTo>
                  <a:lnTo>
                    <a:pt x="521876" y="194614"/>
                  </a:lnTo>
                  <a:lnTo>
                    <a:pt x="530150" y="184370"/>
                  </a:lnTo>
                  <a:lnTo>
                    <a:pt x="530752" y="183622"/>
                  </a:lnTo>
                  <a:lnTo>
                    <a:pt x="551111" y="162575"/>
                  </a:lnTo>
                  <a:lnTo>
                    <a:pt x="551866" y="161792"/>
                  </a:lnTo>
                  <a:lnTo>
                    <a:pt x="575965" y="141555"/>
                  </a:lnTo>
                  <a:lnTo>
                    <a:pt x="576676" y="140956"/>
                  </a:lnTo>
                  <a:lnTo>
                    <a:pt x="604398" y="121552"/>
                  </a:lnTo>
                  <a:lnTo>
                    <a:pt x="605066" y="121084"/>
                  </a:lnTo>
                  <a:lnTo>
                    <a:pt x="636046" y="102797"/>
                  </a:lnTo>
                  <a:lnTo>
                    <a:pt x="636678" y="102424"/>
                  </a:lnTo>
                  <a:lnTo>
                    <a:pt x="670544" y="85502"/>
                  </a:lnTo>
                  <a:lnTo>
                    <a:pt x="671148" y="85200"/>
                  </a:lnTo>
                  <a:lnTo>
                    <a:pt x="707530" y="69876"/>
                  </a:lnTo>
                  <a:lnTo>
                    <a:pt x="708114" y="69630"/>
                  </a:lnTo>
                  <a:lnTo>
                    <a:pt x="746633" y="56122"/>
                  </a:lnTo>
                  <a:lnTo>
                    <a:pt x="747208" y="55920"/>
                  </a:lnTo>
                  <a:lnTo>
                    <a:pt x="787506" y="44436"/>
                  </a:lnTo>
                  <a:lnTo>
                    <a:pt x="788070" y="44274"/>
                  </a:lnTo>
                  <a:lnTo>
                    <a:pt x="829770" y="35012"/>
                  </a:lnTo>
                  <a:lnTo>
                    <a:pt x="830335" y="34886"/>
                  </a:lnTo>
                  <a:lnTo>
                    <a:pt x="830465" y="34886"/>
                  </a:lnTo>
                  <a:lnTo>
                    <a:pt x="873093" y="28042"/>
                  </a:lnTo>
                  <a:lnTo>
                    <a:pt x="872961" y="28042"/>
                  </a:lnTo>
                  <a:lnTo>
                    <a:pt x="873639" y="27955"/>
                  </a:lnTo>
                  <a:lnTo>
                    <a:pt x="873856" y="27955"/>
                  </a:lnTo>
                  <a:lnTo>
                    <a:pt x="917156" y="23713"/>
                  </a:lnTo>
                  <a:lnTo>
                    <a:pt x="916911" y="23713"/>
                  </a:lnTo>
                  <a:lnTo>
                    <a:pt x="917623" y="23667"/>
                  </a:lnTo>
                  <a:lnTo>
                    <a:pt x="918283" y="23667"/>
                  </a:lnTo>
                  <a:lnTo>
                    <a:pt x="961925" y="22213"/>
                  </a:lnTo>
                  <a:lnTo>
                    <a:pt x="961184" y="0"/>
                  </a:lnTo>
                  <a:close/>
                </a:path>
                <a:path w="962025" h="568325">
                  <a:moveTo>
                    <a:pt x="492568" y="261089"/>
                  </a:moveTo>
                  <a:lnTo>
                    <a:pt x="492432" y="262304"/>
                  </a:lnTo>
                  <a:lnTo>
                    <a:pt x="492533" y="261706"/>
                  </a:lnTo>
                  <a:lnTo>
                    <a:pt x="492568" y="261089"/>
                  </a:lnTo>
                  <a:close/>
                </a:path>
                <a:path w="962025" h="568325">
                  <a:moveTo>
                    <a:pt x="492533" y="261706"/>
                  </a:moveTo>
                  <a:lnTo>
                    <a:pt x="492432" y="262304"/>
                  </a:lnTo>
                  <a:lnTo>
                    <a:pt x="492533" y="261706"/>
                  </a:lnTo>
                  <a:close/>
                </a:path>
                <a:path w="962025" h="568325">
                  <a:moveTo>
                    <a:pt x="492637" y="261089"/>
                  </a:moveTo>
                  <a:lnTo>
                    <a:pt x="492533" y="261706"/>
                  </a:lnTo>
                  <a:lnTo>
                    <a:pt x="492637" y="261089"/>
                  </a:lnTo>
                  <a:close/>
                </a:path>
                <a:path w="962025" h="568325">
                  <a:moveTo>
                    <a:pt x="494493" y="250069"/>
                  </a:moveTo>
                  <a:lnTo>
                    <a:pt x="494243" y="251194"/>
                  </a:lnTo>
                  <a:lnTo>
                    <a:pt x="494398" y="250638"/>
                  </a:lnTo>
                  <a:lnTo>
                    <a:pt x="494493" y="250069"/>
                  </a:lnTo>
                  <a:close/>
                </a:path>
                <a:path w="962025" h="568325">
                  <a:moveTo>
                    <a:pt x="494398" y="250638"/>
                  </a:moveTo>
                  <a:lnTo>
                    <a:pt x="494243" y="251194"/>
                  </a:lnTo>
                  <a:lnTo>
                    <a:pt x="494398" y="250638"/>
                  </a:lnTo>
                  <a:close/>
                </a:path>
                <a:path w="962025" h="568325">
                  <a:moveTo>
                    <a:pt x="494556" y="250069"/>
                  </a:moveTo>
                  <a:lnTo>
                    <a:pt x="494398" y="250638"/>
                  </a:lnTo>
                  <a:lnTo>
                    <a:pt x="494556" y="250069"/>
                  </a:lnTo>
                  <a:close/>
                </a:path>
                <a:path w="962025" h="568325">
                  <a:moveTo>
                    <a:pt x="497625" y="239007"/>
                  </a:moveTo>
                  <a:lnTo>
                    <a:pt x="497290" y="240023"/>
                  </a:lnTo>
                  <a:lnTo>
                    <a:pt x="497482" y="239525"/>
                  </a:lnTo>
                  <a:lnTo>
                    <a:pt x="497625" y="239007"/>
                  </a:lnTo>
                  <a:close/>
                </a:path>
                <a:path w="962025" h="568325">
                  <a:moveTo>
                    <a:pt x="497482" y="239525"/>
                  </a:moveTo>
                  <a:lnTo>
                    <a:pt x="497290" y="240023"/>
                  </a:lnTo>
                  <a:lnTo>
                    <a:pt x="497482" y="239525"/>
                  </a:lnTo>
                  <a:close/>
                </a:path>
                <a:path w="962025" h="568325">
                  <a:moveTo>
                    <a:pt x="497681" y="239007"/>
                  </a:moveTo>
                  <a:lnTo>
                    <a:pt x="497482" y="239525"/>
                  </a:lnTo>
                  <a:lnTo>
                    <a:pt x="497681" y="239007"/>
                  </a:lnTo>
                  <a:close/>
                </a:path>
                <a:path w="962025" h="568325">
                  <a:moveTo>
                    <a:pt x="501948" y="227909"/>
                  </a:moveTo>
                  <a:lnTo>
                    <a:pt x="501555" y="228810"/>
                  </a:lnTo>
                  <a:lnTo>
                    <a:pt x="501773" y="228365"/>
                  </a:lnTo>
                  <a:lnTo>
                    <a:pt x="501948" y="227909"/>
                  </a:lnTo>
                  <a:close/>
                </a:path>
                <a:path w="962025" h="568325">
                  <a:moveTo>
                    <a:pt x="501773" y="228365"/>
                  </a:moveTo>
                  <a:lnTo>
                    <a:pt x="501555" y="228810"/>
                  </a:lnTo>
                  <a:lnTo>
                    <a:pt x="501773" y="228365"/>
                  </a:lnTo>
                  <a:close/>
                </a:path>
                <a:path w="962025" h="568325">
                  <a:moveTo>
                    <a:pt x="501997" y="227909"/>
                  </a:moveTo>
                  <a:lnTo>
                    <a:pt x="501773" y="228365"/>
                  </a:lnTo>
                  <a:lnTo>
                    <a:pt x="501997" y="227909"/>
                  </a:lnTo>
                  <a:close/>
                </a:path>
                <a:path w="962025" h="568325">
                  <a:moveTo>
                    <a:pt x="507445" y="216791"/>
                  </a:moveTo>
                  <a:lnTo>
                    <a:pt x="507017" y="217582"/>
                  </a:lnTo>
                  <a:lnTo>
                    <a:pt x="507245" y="217198"/>
                  </a:lnTo>
                  <a:lnTo>
                    <a:pt x="507445" y="216791"/>
                  </a:lnTo>
                  <a:close/>
                </a:path>
                <a:path w="962025" h="568325">
                  <a:moveTo>
                    <a:pt x="507245" y="217198"/>
                  </a:moveTo>
                  <a:lnTo>
                    <a:pt x="507017" y="217582"/>
                  </a:lnTo>
                  <a:lnTo>
                    <a:pt x="507245" y="217198"/>
                  </a:lnTo>
                  <a:close/>
                </a:path>
                <a:path w="962025" h="568325">
                  <a:moveTo>
                    <a:pt x="507488" y="216791"/>
                  </a:moveTo>
                  <a:lnTo>
                    <a:pt x="507245" y="217198"/>
                  </a:lnTo>
                  <a:lnTo>
                    <a:pt x="507488" y="216791"/>
                  </a:lnTo>
                  <a:close/>
                </a:path>
                <a:path w="962025" h="568325">
                  <a:moveTo>
                    <a:pt x="514096" y="205682"/>
                  </a:moveTo>
                  <a:lnTo>
                    <a:pt x="513651" y="206371"/>
                  </a:lnTo>
                  <a:lnTo>
                    <a:pt x="513885" y="206036"/>
                  </a:lnTo>
                  <a:lnTo>
                    <a:pt x="514096" y="205682"/>
                  </a:lnTo>
                  <a:close/>
                </a:path>
                <a:path w="962025" h="568325">
                  <a:moveTo>
                    <a:pt x="513885" y="206036"/>
                  </a:moveTo>
                  <a:lnTo>
                    <a:pt x="513651" y="206371"/>
                  </a:lnTo>
                  <a:lnTo>
                    <a:pt x="513885" y="206036"/>
                  </a:lnTo>
                  <a:close/>
                </a:path>
                <a:path w="962025" h="568325">
                  <a:moveTo>
                    <a:pt x="514133" y="205682"/>
                  </a:moveTo>
                  <a:lnTo>
                    <a:pt x="513885" y="206036"/>
                  </a:lnTo>
                  <a:lnTo>
                    <a:pt x="514133" y="205682"/>
                  </a:lnTo>
                  <a:close/>
                </a:path>
                <a:path w="962025" h="568325">
                  <a:moveTo>
                    <a:pt x="521663" y="194919"/>
                  </a:moveTo>
                  <a:lnTo>
                    <a:pt x="521428" y="195211"/>
                  </a:lnTo>
                  <a:lnTo>
                    <a:pt x="521663" y="194919"/>
                  </a:lnTo>
                  <a:close/>
                </a:path>
                <a:path w="962025" h="568325">
                  <a:moveTo>
                    <a:pt x="521908" y="194614"/>
                  </a:moveTo>
                  <a:lnTo>
                    <a:pt x="521663" y="194919"/>
                  </a:lnTo>
                  <a:lnTo>
                    <a:pt x="521908" y="194614"/>
                  </a:lnTo>
                  <a:close/>
                </a:path>
                <a:path w="962025" h="568325">
                  <a:moveTo>
                    <a:pt x="530752" y="183622"/>
                  </a:moveTo>
                  <a:lnTo>
                    <a:pt x="530093" y="184370"/>
                  </a:lnTo>
                  <a:lnTo>
                    <a:pt x="530439" y="184012"/>
                  </a:lnTo>
                  <a:lnTo>
                    <a:pt x="530752" y="183622"/>
                  </a:lnTo>
                  <a:close/>
                </a:path>
                <a:path w="962025" h="568325">
                  <a:moveTo>
                    <a:pt x="530439" y="184012"/>
                  </a:moveTo>
                  <a:lnTo>
                    <a:pt x="530093" y="184370"/>
                  </a:lnTo>
                  <a:lnTo>
                    <a:pt x="530439" y="184012"/>
                  </a:lnTo>
                  <a:close/>
                </a:path>
                <a:path w="962025" h="568325">
                  <a:moveTo>
                    <a:pt x="530814" y="183622"/>
                  </a:moveTo>
                  <a:lnTo>
                    <a:pt x="530439" y="184012"/>
                  </a:lnTo>
                  <a:lnTo>
                    <a:pt x="530814" y="183622"/>
                  </a:lnTo>
                  <a:close/>
                </a:path>
                <a:path w="962025" h="568325">
                  <a:moveTo>
                    <a:pt x="551866" y="161792"/>
                  </a:moveTo>
                  <a:lnTo>
                    <a:pt x="551030" y="162575"/>
                  </a:lnTo>
                  <a:lnTo>
                    <a:pt x="551464" y="162209"/>
                  </a:lnTo>
                  <a:lnTo>
                    <a:pt x="551866" y="161792"/>
                  </a:lnTo>
                  <a:close/>
                </a:path>
                <a:path w="962025" h="568325">
                  <a:moveTo>
                    <a:pt x="551464" y="162209"/>
                  </a:moveTo>
                  <a:lnTo>
                    <a:pt x="551030" y="162575"/>
                  </a:lnTo>
                  <a:lnTo>
                    <a:pt x="551464" y="162209"/>
                  </a:lnTo>
                  <a:close/>
                </a:path>
                <a:path w="962025" h="568325">
                  <a:moveTo>
                    <a:pt x="551958" y="161792"/>
                  </a:moveTo>
                  <a:lnTo>
                    <a:pt x="551464" y="162209"/>
                  </a:lnTo>
                  <a:lnTo>
                    <a:pt x="551958" y="161792"/>
                  </a:lnTo>
                  <a:close/>
                </a:path>
                <a:path w="962025" h="568325">
                  <a:moveTo>
                    <a:pt x="576676" y="140956"/>
                  </a:moveTo>
                  <a:lnTo>
                    <a:pt x="575898" y="141555"/>
                  </a:lnTo>
                  <a:lnTo>
                    <a:pt x="576300" y="141272"/>
                  </a:lnTo>
                  <a:lnTo>
                    <a:pt x="576676" y="140956"/>
                  </a:lnTo>
                  <a:close/>
                </a:path>
                <a:path w="962025" h="568325">
                  <a:moveTo>
                    <a:pt x="576300" y="141272"/>
                  </a:moveTo>
                  <a:lnTo>
                    <a:pt x="575898" y="141555"/>
                  </a:lnTo>
                  <a:lnTo>
                    <a:pt x="576300" y="141272"/>
                  </a:lnTo>
                  <a:close/>
                </a:path>
                <a:path w="962025" h="568325">
                  <a:moveTo>
                    <a:pt x="576752" y="140956"/>
                  </a:moveTo>
                  <a:lnTo>
                    <a:pt x="576300" y="141272"/>
                  </a:lnTo>
                  <a:lnTo>
                    <a:pt x="576752" y="140956"/>
                  </a:lnTo>
                  <a:close/>
                </a:path>
                <a:path w="962025" h="568325">
                  <a:moveTo>
                    <a:pt x="605066" y="121084"/>
                  </a:moveTo>
                  <a:lnTo>
                    <a:pt x="604341" y="121552"/>
                  </a:lnTo>
                  <a:lnTo>
                    <a:pt x="604706" y="121336"/>
                  </a:lnTo>
                  <a:lnTo>
                    <a:pt x="605066" y="121084"/>
                  </a:lnTo>
                  <a:close/>
                </a:path>
                <a:path w="962025" h="568325">
                  <a:moveTo>
                    <a:pt x="604706" y="121336"/>
                  </a:moveTo>
                  <a:lnTo>
                    <a:pt x="604341" y="121552"/>
                  </a:lnTo>
                  <a:lnTo>
                    <a:pt x="604706" y="121336"/>
                  </a:lnTo>
                  <a:close/>
                </a:path>
                <a:path w="962025" h="568325">
                  <a:moveTo>
                    <a:pt x="605133" y="121084"/>
                  </a:moveTo>
                  <a:lnTo>
                    <a:pt x="604706" y="121336"/>
                  </a:lnTo>
                  <a:lnTo>
                    <a:pt x="605133" y="121084"/>
                  </a:lnTo>
                  <a:close/>
                </a:path>
                <a:path w="962025" h="568325">
                  <a:moveTo>
                    <a:pt x="636678" y="102424"/>
                  </a:moveTo>
                  <a:lnTo>
                    <a:pt x="635994" y="102797"/>
                  </a:lnTo>
                  <a:lnTo>
                    <a:pt x="636333" y="102628"/>
                  </a:lnTo>
                  <a:lnTo>
                    <a:pt x="636678" y="102424"/>
                  </a:lnTo>
                  <a:close/>
                </a:path>
                <a:path w="962025" h="568325">
                  <a:moveTo>
                    <a:pt x="636333" y="102628"/>
                  </a:moveTo>
                  <a:lnTo>
                    <a:pt x="635994" y="102797"/>
                  </a:lnTo>
                  <a:lnTo>
                    <a:pt x="636333" y="102628"/>
                  </a:lnTo>
                  <a:close/>
                </a:path>
                <a:path w="962025" h="568325">
                  <a:moveTo>
                    <a:pt x="636740" y="102424"/>
                  </a:moveTo>
                  <a:lnTo>
                    <a:pt x="636333" y="102628"/>
                  </a:lnTo>
                  <a:lnTo>
                    <a:pt x="636740" y="102424"/>
                  </a:lnTo>
                  <a:close/>
                </a:path>
                <a:path w="962025" h="568325">
                  <a:moveTo>
                    <a:pt x="670813" y="85367"/>
                  </a:moveTo>
                  <a:lnTo>
                    <a:pt x="670494" y="85502"/>
                  </a:lnTo>
                  <a:lnTo>
                    <a:pt x="670813" y="85367"/>
                  </a:lnTo>
                  <a:close/>
                </a:path>
                <a:path w="962025" h="568325">
                  <a:moveTo>
                    <a:pt x="671210" y="85200"/>
                  </a:moveTo>
                  <a:lnTo>
                    <a:pt x="670813" y="85367"/>
                  </a:lnTo>
                  <a:lnTo>
                    <a:pt x="671210" y="85200"/>
                  </a:lnTo>
                  <a:close/>
                </a:path>
                <a:path w="962025" h="568325">
                  <a:moveTo>
                    <a:pt x="707796" y="69764"/>
                  </a:moveTo>
                  <a:lnTo>
                    <a:pt x="707476" y="69876"/>
                  </a:lnTo>
                  <a:lnTo>
                    <a:pt x="707796" y="69764"/>
                  </a:lnTo>
                  <a:close/>
                </a:path>
                <a:path w="962025" h="568325">
                  <a:moveTo>
                    <a:pt x="708178" y="69630"/>
                  </a:moveTo>
                  <a:lnTo>
                    <a:pt x="707796" y="69764"/>
                  </a:lnTo>
                  <a:lnTo>
                    <a:pt x="708178" y="69630"/>
                  </a:lnTo>
                  <a:close/>
                </a:path>
                <a:path w="962025" h="568325">
                  <a:moveTo>
                    <a:pt x="746878" y="56036"/>
                  </a:moveTo>
                  <a:lnTo>
                    <a:pt x="746577" y="56122"/>
                  </a:lnTo>
                  <a:lnTo>
                    <a:pt x="746878" y="56036"/>
                  </a:lnTo>
                  <a:close/>
                </a:path>
                <a:path w="962025" h="568325">
                  <a:moveTo>
                    <a:pt x="747284" y="55920"/>
                  </a:moveTo>
                  <a:lnTo>
                    <a:pt x="746878" y="56036"/>
                  </a:lnTo>
                  <a:lnTo>
                    <a:pt x="747284" y="55920"/>
                  </a:lnTo>
                  <a:close/>
                </a:path>
                <a:path w="962025" h="568325">
                  <a:moveTo>
                    <a:pt x="787763" y="44362"/>
                  </a:moveTo>
                  <a:lnTo>
                    <a:pt x="787433" y="44436"/>
                  </a:lnTo>
                  <a:lnTo>
                    <a:pt x="787763" y="44362"/>
                  </a:lnTo>
                  <a:close/>
                </a:path>
                <a:path w="962025" h="568325">
                  <a:moveTo>
                    <a:pt x="788158" y="44274"/>
                  </a:moveTo>
                  <a:lnTo>
                    <a:pt x="787763" y="44362"/>
                  </a:lnTo>
                  <a:lnTo>
                    <a:pt x="788158" y="44274"/>
                  </a:lnTo>
                  <a:close/>
                </a:path>
                <a:path w="962025" h="568325">
                  <a:moveTo>
                    <a:pt x="829997" y="34961"/>
                  </a:moveTo>
                  <a:lnTo>
                    <a:pt x="829682" y="35012"/>
                  </a:lnTo>
                  <a:lnTo>
                    <a:pt x="829997" y="34961"/>
                  </a:lnTo>
                  <a:close/>
                </a:path>
                <a:path w="962025" h="568325">
                  <a:moveTo>
                    <a:pt x="830465" y="34886"/>
                  </a:moveTo>
                  <a:lnTo>
                    <a:pt x="830335" y="34886"/>
                  </a:lnTo>
                  <a:lnTo>
                    <a:pt x="829997" y="34961"/>
                  </a:lnTo>
                  <a:lnTo>
                    <a:pt x="830465" y="34886"/>
                  </a:lnTo>
                  <a:close/>
                </a:path>
                <a:path w="962025" h="568325">
                  <a:moveTo>
                    <a:pt x="873301" y="28009"/>
                  </a:moveTo>
                  <a:lnTo>
                    <a:pt x="872961" y="28042"/>
                  </a:lnTo>
                  <a:lnTo>
                    <a:pt x="873093" y="28042"/>
                  </a:lnTo>
                  <a:lnTo>
                    <a:pt x="873301" y="28009"/>
                  </a:lnTo>
                  <a:close/>
                </a:path>
                <a:path w="962025" h="568325">
                  <a:moveTo>
                    <a:pt x="873856" y="27955"/>
                  </a:moveTo>
                  <a:lnTo>
                    <a:pt x="873639" y="27955"/>
                  </a:lnTo>
                  <a:lnTo>
                    <a:pt x="873301" y="28009"/>
                  </a:lnTo>
                  <a:lnTo>
                    <a:pt x="873856" y="27955"/>
                  </a:lnTo>
                  <a:close/>
                </a:path>
                <a:path w="962025" h="568325">
                  <a:moveTo>
                    <a:pt x="918283" y="23667"/>
                  </a:moveTo>
                  <a:lnTo>
                    <a:pt x="917623" y="23667"/>
                  </a:lnTo>
                  <a:lnTo>
                    <a:pt x="917283" y="23701"/>
                  </a:lnTo>
                  <a:lnTo>
                    <a:pt x="918283" y="23667"/>
                  </a:lnTo>
                  <a:close/>
                </a:path>
              </a:pathLst>
            </a:custGeom>
            <a:solidFill>
              <a:srgbClr val="FF0000"/>
            </a:solidFill>
          </p:spPr>
          <p:txBody>
            <a:bodyPr wrap="square" lIns="0" tIns="0" rIns="0" bIns="0" rtlCol="0"/>
            <a:lstStyle/>
            <a:p>
              <a:endParaRPr/>
            </a:p>
          </p:txBody>
        </p:sp>
      </p:grpSp>
      <p:sp>
        <p:nvSpPr>
          <p:cNvPr id="7" name="object 7">
            <a:extLst>
              <a:ext uri="{FF2B5EF4-FFF2-40B4-BE49-F238E27FC236}">
                <a16:creationId xmlns:a16="http://schemas.microsoft.com/office/drawing/2014/main" id="{1158DB4C-FB73-DEA5-2345-BA32D4620F5D}"/>
              </a:ext>
            </a:extLst>
          </p:cNvPr>
          <p:cNvSpPr txBox="1"/>
          <p:nvPr/>
        </p:nvSpPr>
        <p:spPr>
          <a:xfrm>
            <a:off x="1540304" y="1208426"/>
            <a:ext cx="4338320" cy="1760220"/>
          </a:xfrm>
          <a:prstGeom prst="rect">
            <a:avLst/>
          </a:prstGeom>
        </p:spPr>
        <p:txBody>
          <a:bodyPr vert="horz" wrap="square" lIns="0" tIns="12700" rIns="0" bIns="0" rtlCol="0">
            <a:spAutoFit/>
          </a:bodyPr>
          <a:lstStyle/>
          <a:p>
            <a:pPr marL="755650">
              <a:lnSpc>
                <a:spcPct val="100000"/>
              </a:lnSpc>
              <a:spcBef>
                <a:spcPts val="100"/>
              </a:spcBef>
            </a:pPr>
            <a:r>
              <a:rPr sz="2800" dirty="0">
                <a:latin typeface="Calibri"/>
                <a:cs typeface="Calibri"/>
              </a:rPr>
              <a:t>AlphaFold</a:t>
            </a:r>
            <a:r>
              <a:rPr sz="2800" spc="-135" dirty="0">
                <a:latin typeface="Calibri"/>
                <a:cs typeface="Calibri"/>
              </a:rPr>
              <a:t> </a:t>
            </a:r>
            <a:r>
              <a:rPr sz="2800" spc="-50" dirty="0">
                <a:latin typeface="Calibri"/>
                <a:cs typeface="Calibri"/>
              </a:rPr>
              <a:t>2</a:t>
            </a:r>
            <a:endParaRPr sz="2800" dirty="0">
              <a:latin typeface="Calibri"/>
              <a:cs typeface="Calibri"/>
            </a:endParaRPr>
          </a:p>
          <a:p>
            <a:pPr>
              <a:lnSpc>
                <a:spcPct val="100000"/>
              </a:lnSpc>
              <a:spcBef>
                <a:spcPts val="110"/>
              </a:spcBef>
            </a:pPr>
            <a:endParaRPr sz="2800" dirty="0">
              <a:latin typeface="Calibri"/>
              <a:cs typeface="Calibri"/>
            </a:endParaRPr>
          </a:p>
          <a:p>
            <a:pPr marL="12700" marR="5080">
              <a:lnSpc>
                <a:spcPct val="100699"/>
              </a:lnSpc>
            </a:pPr>
            <a:r>
              <a:rPr sz="2800" dirty="0">
                <a:latin typeface="Calibri"/>
                <a:cs typeface="Calibri"/>
              </a:rPr>
              <a:t>Results</a:t>
            </a:r>
            <a:r>
              <a:rPr sz="2800" spc="-70" dirty="0">
                <a:latin typeface="Calibri"/>
                <a:cs typeface="Calibri"/>
              </a:rPr>
              <a:t> </a:t>
            </a:r>
            <a:r>
              <a:rPr sz="2800" dirty="0">
                <a:latin typeface="Calibri"/>
                <a:cs typeface="Calibri"/>
              </a:rPr>
              <a:t>from</a:t>
            </a:r>
            <a:r>
              <a:rPr sz="2800" spc="-70" dirty="0">
                <a:latin typeface="Calibri"/>
                <a:cs typeface="Calibri"/>
              </a:rPr>
              <a:t> </a:t>
            </a:r>
            <a:r>
              <a:rPr sz="2800" dirty="0">
                <a:latin typeface="Calibri"/>
                <a:cs typeface="Calibri"/>
              </a:rPr>
              <a:t>blind</a:t>
            </a:r>
            <a:r>
              <a:rPr sz="2800" spc="-65" dirty="0">
                <a:latin typeface="Calibri"/>
                <a:cs typeface="Calibri"/>
              </a:rPr>
              <a:t> </a:t>
            </a:r>
            <a:r>
              <a:rPr sz="2800" spc="-10" dirty="0">
                <a:latin typeface="Calibri"/>
                <a:cs typeface="Calibri"/>
              </a:rPr>
              <a:t>predictions </a:t>
            </a:r>
            <a:r>
              <a:rPr sz="2800" dirty="0">
                <a:latin typeface="Calibri"/>
                <a:cs typeface="Calibri"/>
              </a:rPr>
              <a:t>(CASP14)</a:t>
            </a:r>
            <a:r>
              <a:rPr sz="2800" spc="-80" dirty="0">
                <a:latin typeface="Calibri"/>
                <a:cs typeface="Calibri"/>
              </a:rPr>
              <a:t> </a:t>
            </a:r>
            <a:r>
              <a:rPr sz="2800" spc="-10" dirty="0">
                <a:latin typeface="Calibri"/>
                <a:cs typeface="Calibri"/>
              </a:rPr>
              <a:t>“competition”</a:t>
            </a:r>
            <a:endParaRPr sz="2800" dirty="0">
              <a:latin typeface="Calibri"/>
              <a:cs typeface="Calibri"/>
            </a:endParaRPr>
          </a:p>
        </p:txBody>
      </p:sp>
      <p:pic>
        <p:nvPicPr>
          <p:cNvPr id="8" name="object 8">
            <a:extLst>
              <a:ext uri="{FF2B5EF4-FFF2-40B4-BE49-F238E27FC236}">
                <a16:creationId xmlns:a16="http://schemas.microsoft.com/office/drawing/2014/main" id="{9209C5D7-FD1A-2589-8028-65D2DAD8A28F}"/>
              </a:ext>
            </a:extLst>
          </p:cNvPr>
          <p:cNvPicPr/>
          <p:nvPr/>
        </p:nvPicPr>
        <p:blipFill>
          <a:blip r:embed="rId5" cstate="print"/>
          <a:stretch>
            <a:fillRect/>
          </a:stretch>
        </p:blipFill>
        <p:spPr>
          <a:xfrm>
            <a:off x="5878624" y="1536415"/>
            <a:ext cx="2750666" cy="3232743"/>
          </a:xfrm>
          <a:prstGeom prst="rect">
            <a:avLst/>
          </a:prstGeom>
        </p:spPr>
      </p:pic>
      <p:sp>
        <p:nvSpPr>
          <p:cNvPr id="9" name="object 9">
            <a:extLst>
              <a:ext uri="{FF2B5EF4-FFF2-40B4-BE49-F238E27FC236}">
                <a16:creationId xmlns:a16="http://schemas.microsoft.com/office/drawing/2014/main" id="{E33A3A12-4DCB-18C9-E257-E74B5674B540}"/>
              </a:ext>
            </a:extLst>
          </p:cNvPr>
          <p:cNvSpPr txBox="1"/>
          <p:nvPr/>
        </p:nvSpPr>
        <p:spPr>
          <a:xfrm>
            <a:off x="540483" y="6458203"/>
            <a:ext cx="258254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Pereira</a:t>
            </a:r>
            <a:r>
              <a:rPr sz="1800" spc="-55" dirty="0">
                <a:latin typeface="Calibri"/>
                <a:cs typeface="Calibri"/>
              </a:rPr>
              <a:t> </a:t>
            </a:r>
            <a:r>
              <a:rPr sz="1800" dirty="0">
                <a:latin typeface="Calibri"/>
                <a:cs typeface="Calibri"/>
              </a:rPr>
              <a:t>et</a:t>
            </a:r>
            <a:r>
              <a:rPr sz="1800" spc="-55" dirty="0">
                <a:latin typeface="Calibri"/>
                <a:cs typeface="Calibri"/>
              </a:rPr>
              <a:t> </a:t>
            </a:r>
            <a:r>
              <a:rPr sz="1800" dirty="0">
                <a:latin typeface="Calibri"/>
                <a:cs typeface="Calibri"/>
              </a:rPr>
              <a:t>al,</a:t>
            </a:r>
            <a:r>
              <a:rPr sz="1800" spc="-50" dirty="0">
                <a:latin typeface="Calibri"/>
                <a:cs typeface="Calibri"/>
              </a:rPr>
              <a:t> </a:t>
            </a:r>
            <a:r>
              <a:rPr sz="1800" dirty="0">
                <a:latin typeface="Calibri"/>
                <a:cs typeface="Calibri"/>
              </a:rPr>
              <a:t>Proteins,</a:t>
            </a:r>
            <a:r>
              <a:rPr sz="1800" spc="-50" dirty="0">
                <a:latin typeface="Calibri"/>
                <a:cs typeface="Calibri"/>
              </a:rPr>
              <a:t> </a:t>
            </a:r>
            <a:r>
              <a:rPr sz="1800" spc="-20" dirty="0">
                <a:latin typeface="Calibri"/>
                <a:cs typeface="Calibri"/>
              </a:rPr>
              <a:t>2021</a:t>
            </a:r>
            <a:endParaRPr sz="1800" dirty="0">
              <a:latin typeface="Calibri"/>
              <a:cs typeface="Calibri"/>
            </a:endParaRPr>
          </a:p>
        </p:txBody>
      </p:sp>
      <p:sp>
        <p:nvSpPr>
          <p:cNvPr id="10" name="object 10">
            <a:extLst>
              <a:ext uri="{FF2B5EF4-FFF2-40B4-BE49-F238E27FC236}">
                <a16:creationId xmlns:a16="http://schemas.microsoft.com/office/drawing/2014/main" id="{B76D7089-C4ED-AC8B-4A5E-DF029DCDF84D}"/>
              </a:ext>
            </a:extLst>
          </p:cNvPr>
          <p:cNvSpPr txBox="1"/>
          <p:nvPr/>
        </p:nvSpPr>
        <p:spPr>
          <a:xfrm>
            <a:off x="6027425" y="4894579"/>
            <a:ext cx="249745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Jumper</a:t>
            </a:r>
            <a:r>
              <a:rPr sz="1800" spc="-45" dirty="0">
                <a:latin typeface="Calibri"/>
                <a:cs typeface="Calibri"/>
              </a:rPr>
              <a:t> </a:t>
            </a:r>
            <a:r>
              <a:rPr sz="1800" dirty="0">
                <a:latin typeface="Calibri"/>
                <a:cs typeface="Calibri"/>
              </a:rPr>
              <a:t>et</a:t>
            </a:r>
            <a:r>
              <a:rPr sz="1800" spc="-45" dirty="0">
                <a:latin typeface="Calibri"/>
                <a:cs typeface="Calibri"/>
              </a:rPr>
              <a:t> </a:t>
            </a:r>
            <a:r>
              <a:rPr sz="1800" dirty="0">
                <a:latin typeface="Calibri"/>
                <a:cs typeface="Calibri"/>
              </a:rPr>
              <a:t>al,</a:t>
            </a:r>
            <a:r>
              <a:rPr sz="1800" spc="-40" dirty="0">
                <a:latin typeface="Calibri"/>
                <a:cs typeface="Calibri"/>
              </a:rPr>
              <a:t> </a:t>
            </a:r>
            <a:r>
              <a:rPr sz="1800" dirty="0">
                <a:latin typeface="Calibri"/>
                <a:cs typeface="Calibri"/>
              </a:rPr>
              <a:t>Nature,</a:t>
            </a:r>
            <a:r>
              <a:rPr sz="1800" spc="-35" dirty="0">
                <a:latin typeface="Calibri"/>
                <a:cs typeface="Calibri"/>
              </a:rPr>
              <a:t> </a:t>
            </a:r>
            <a:r>
              <a:rPr sz="1800" spc="-20" dirty="0">
                <a:latin typeface="Calibri"/>
                <a:cs typeface="Calibri"/>
              </a:rPr>
              <a:t>2021</a:t>
            </a:r>
            <a:endParaRPr sz="1800" dirty="0">
              <a:latin typeface="Calibri"/>
              <a:cs typeface="Calibri"/>
            </a:endParaRPr>
          </a:p>
        </p:txBody>
      </p:sp>
      <p:sp>
        <p:nvSpPr>
          <p:cNvPr id="11" name="object 11">
            <a:extLst>
              <a:ext uri="{FF2B5EF4-FFF2-40B4-BE49-F238E27FC236}">
                <a16:creationId xmlns:a16="http://schemas.microsoft.com/office/drawing/2014/main" id="{1E16777C-639F-19DC-795D-6BC41B52A0EA}"/>
              </a:ext>
            </a:extLst>
          </p:cNvPr>
          <p:cNvSpPr txBox="1"/>
          <p:nvPr/>
        </p:nvSpPr>
        <p:spPr>
          <a:xfrm>
            <a:off x="9128389" y="4894579"/>
            <a:ext cx="2491105" cy="565150"/>
          </a:xfrm>
          <a:prstGeom prst="rect">
            <a:avLst/>
          </a:prstGeom>
        </p:spPr>
        <p:txBody>
          <a:bodyPr vert="horz" wrap="square" lIns="0" tIns="12700" rIns="0" bIns="0" rtlCol="0">
            <a:spAutoFit/>
          </a:bodyPr>
          <a:lstStyle/>
          <a:p>
            <a:pPr marL="12700">
              <a:lnSpc>
                <a:spcPts val="2125"/>
              </a:lnSpc>
              <a:spcBef>
                <a:spcPts val="100"/>
              </a:spcBef>
            </a:pPr>
            <a:r>
              <a:rPr sz="1800" spc="-10" dirty="0">
                <a:latin typeface="Calibri"/>
                <a:cs typeface="Calibri"/>
              </a:rPr>
              <a:t>AlQuraishi,</a:t>
            </a:r>
            <a:endParaRPr sz="1800" dirty="0">
              <a:latin typeface="Calibri"/>
              <a:cs typeface="Calibri"/>
            </a:endParaRPr>
          </a:p>
          <a:p>
            <a:pPr marL="12700">
              <a:lnSpc>
                <a:spcPts val="2125"/>
              </a:lnSpc>
            </a:pPr>
            <a:r>
              <a:rPr sz="1800" dirty="0">
                <a:latin typeface="Calibri"/>
                <a:cs typeface="Calibri"/>
              </a:rPr>
              <a:t>Curr</a:t>
            </a:r>
            <a:r>
              <a:rPr sz="1800" spc="-30" dirty="0">
                <a:latin typeface="Calibri"/>
                <a:cs typeface="Calibri"/>
              </a:rPr>
              <a:t> </a:t>
            </a:r>
            <a:r>
              <a:rPr sz="1800" dirty="0">
                <a:latin typeface="Calibri"/>
                <a:cs typeface="Calibri"/>
              </a:rPr>
              <a:t>Opin</a:t>
            </a:r>
            <a:r>
              <a:rPr sz="1800" spc="-20" dirty="0">
                <a:latin typeface="Calibri"/>
                <a:cs typeface="Calibri"/>
              </a:rPr>
              <a:t> </a:t>
            </a:r>
            <a:r>
              <a:rPr sz="1800" dirty="0">
                <a:latin typeface="Calibri"/>
                <a:cs typeface="Calibri"/>
              </a:rPr>
              <a:t>Chem</a:t>
            </a:r>
            <a:r>
              <a:rPr sz="1800" spc="-20" dirty="0">
                <a:latin typeface="Calibri"/>
                <a:cs typeface="Calibri"/>
              </a:rPr>
              <a:t> </a:t>
            </a:r>
            <a:r>
              <a:rPr sz="1800" dirty="0">
                <a:latin typeface="Calibri"/>
                <a:cs typeface="Calibri"/>
              </a:rPr>
              <a:t>Biol,</a:t>
            </a:r>
            <a:r>
              <a:rPr sz="1800" spc="-25" dirty="0">
                <a:latin typeface="Calibri"/>
                <a:cs typeface="Calibri"/>
              </a:rPr>
              <a:t> </a:t>
            </a:r>
            <a:r>
              <a:rPr sz="1800" spc="-20" dirty="0">
                <a:latin typeface="Calibri"/>
                <a:cs typeface="Calibri"/>
              </a:rPr>
              <a:t>2021</a:t>
            </a:r>
            <a:endParaRPr sz="1800" dirty="0">
              <a:latin typeface="Calibri"/>
              <a:cs typeface="Calibri"/>
            </a:endParaRPr>
          </a:p>
        </p:txBody>
      </p:sp>
    </p:spTree>
    <p:extLst>
      <p:ext uri="{BB962C8B-B14F-4D97-AF65-F5344CB8AC3E}">
        <p14:creationId xmlns:p14="http://schemas.microsoft.com/office/powerpoint/2010/main" val="24017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several molecules&#10;&#10;Description automatically generated">
            <a:extLst>
              <a:ext uri="{FF2B5EF4-FFF2-40B4-BE49-F238E27FC236}">
                <a16:creationId xmlns:a16="http://schemas.microsoft.com/office/drawing/2014/main" id="{8AA594A8-4A4F-EFFB-2641-8FA39AA9AC4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60"/>
          <a:stretch/>
        </p:blipFill>
        <p:spPr>
          <a:xfrm>
            <a:off x="539014" y="1293667"/>
            <a:ext cx="10778512" cy="4116662"/>
          </a:xfrm>
          <a:prstGeom prst="rect">
            <a:avLst/>
          </a:prstGeom>
        </p:spPr>
      </p:pic>
      <p:sp>
        <p:nvSpPr>
          <p:cNvPr id="6" name="object 6">
            <a:extLst>
              <a:ext uri="{FF2B5EF4-FFF2-40B4-BE49-F238E27FC236}">
                <a16:creationId xmlns:a16="http://schemas.microsoft.com/office/drawing/2014/main" id="{16C369DA-B512-E417-A5B9-AE9A512C959D}"/>
              </a:ext>
            </a:extLst>
          </p:cNvPr>
          <p:cNvSpPr txBox="1"/>
          <p:nvPr/>
        </p:nvSpPr>
        <p:spPr>
          <a:xfrm>
            <a:off x="498868" y="6144259"/>
            <a:ext cx="6797040" cy="282129"/>
          </a:xfrm>
          <a:prstGeom prst="rect">
            <a:avLst/>
          </a:prstGeom>
        </p:spPr>
        <p:txBody>
          <a:bodyPr vert="horz" wrap="square" lIns="0" tIns="12700" rIns="0" bIns="0" rtlCol="0">
            <a:spAutoFit/>
          </a:bodyPr>
          <a:lstStyle/>
          <a:p>
            <a:pPr marL="12700">
              <a:lnSpc>
                <a:spcPts val="2125"/>
              </a:lnSpc>
              <a:spcBef>
                <a:spcPts val="100"/>
              </a:spcBef>
            </a:pPr>
            <a:r>
              <a:rPr sz="1800" dirty="0">
                <a:latin typeface="Calibri"/>
                <a:cs typeface="Calibri"/>
              </a:rPr>
              <a:t>Jumper</a:t>
            </a:r>
            <a:r>
              <a:rPr sz="1800" spc="-45" dirty="0">
                <a:latin typeface="Calibri"/>
                <a:cs typeface="Calibri"/>
              </a:rPr>
              <a:t> </a:t>
            </a:r>
            <a:r>
              <a:rPr sz="1800" dirty="0">
                <a:latin typeface="Calibri"/>
                <a:cs typeface="Calibri"/>
              </a:rPr>
              <a:t>et</a:t>
            </a:r>
            <a:r>
              <a:rPr sz="1800" spc="-45" dirty="0">
                <a:latin typeface="Calibri"/>
                <a:cs typeface="Calibri"/>
              </a:rPr>
              <a:t> </a:t>
            </a:r>
            <a:r>
              <a:rPr sz="1800" dirty="0">
                <a:latin typeface="Calibri"/>
                <a:cs typeface="Calibri"/>
              </a:rPr>
              <a:t>al,</a:t>
            </a:r>
            <a:r>
              <a:rPr sz="1800" spc="-40" dirty="0">
                <a:latin typeface="Calibri"/>
                <a:cs typeface="Calibri"/>
              </a:rPr>
              <a:t> </a:t>
            </a:r>
            <a:r>
              <a:rPr sz="1800" dirty="0">
                <a:latin typeface="Calibri"/>
                <a:cs typeface="Calibri"/>
              </a:rPr>
              <a:t>Nature,</a:t>
            </a:r>
            <a:r>
              <a:rPr sz="1800" spc="-35" dirty="0">
                <a:latin typeface="Calibri"/>
                <a:cs typeface="Calibri"/>
              </a:rPr>
              <a:t> </a:t>
            </a:r>
            <a:r>
              <a:rPr sz="1800" spc="-20" dirty="0">
                <a:latin typeface="Calibri"/>
                <a:cs typeface="Calibri"/>
              </a:rPr>
              <a:t>2021</a:t>
            </a:r>
            <a:endParaRPr sz="1800" dirty="0">
              <a:latin typeface="Calibri"/>
              <a:cs typeface="Calibri"/>
            </a:endParaRPr>
          </a:p>
        </p:txBody>
      </p:sp>
    </p:spTree>
    <p:extLst>
      <p:ext uri="{BB962C8B-B14F-4D97-AF65-F5344CB8AC3E}">
        <p14:creationId xmlns:p14="http://schemas.microsoft.com/office/powerpoint/2010/main" val="2535727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1139D-D538-B598-DCC8-EA17232C313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72208F4-197A-8F80-57D3-37E32FF7968F}"/>
              </a:ext>
            </a:extLst>
          </p:cNvPr>
          <p:cNvSpPr txBox="1">
            <a:spLocks noGrp="1"/>
          </p:cNvSpPr>
          <p:nvPr>
            <p:ph type="title"/>
          </p:nvPr>
        </p:nvSpPr>
        <p:spPr>
          <a:xfrm>
            <a:off x="838200" y="682940"/>
            <a:ext cx="10515600" cy="689932"/>
          </a:xfrm>
          <a:prstGeom prst="rect">
            <a:avLst/>
          </a:prstGeom>
        </p:spPr>
        <p:txBody>
          <a:bodyPr vert="horz" wrap="square" lIns="0" tIns="12700" rIns="0" bIns="0" rtlCol="0">
            <a:spAutoFit/>
          </a:bodyPr>
          <a:lstStyle/>
          <a:p>
            <a:pPr marL="431165">
              <a:lnSpc>
                <a:spcPct val="100000"/>
              </a:lnSpc>
              <a:spcBef>
                <a:spcPts val="100"/>
              </a:spcBef>
            </a:pPr>
            <a:r>
              <a:rPr dirty="0">
                <a:latin typeface="Arial" panose="020B0604020202020204" pitchFamily="34" charset="0"/>
                <a:cs typeface="Arial" panose="020B0604020202020204" pitchFamily="34" charset="0"/>
              </a:rPr>
              <a:t>How</a:t>
            </a:r>
            <a:r>
              <a:rPr spc="-6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does</a:t>
            </a:r>
            <a:r>
              <a:rPr spc="-6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it</a:t>
            </a:r>
            <a:r>
              <a:rPr spc="-55"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work?</a:t>
            </a:r>
          </a:p>
        </p:txBody>
      </p:sp>
      <p:grpSp>
        <p:nvGrpSpPr>
          <p:cNvPr id="3" name="object 3">
            <a:extLst>
              <a:ext uri="{FF2B5EF4-FFF2-40B4-BE49-F238E27FC236}">
                <a16:creationId xmlns:a16="http://schemas.microsoft.com/office/drawing/2014/main" id="{7A8645F0-7A38-4592-8219-BB66160A8036}"/>
              </a:ext>
            </a:extLst>
          </p:cNvPr>
          <p:cNvGrpSpPr/>
          <p:nvPr/>
        </p:nvGrpSpPr>
        <p:grpSpPr>
          <a:xfrm>
            <a:off x="193952" y="1908948"/>
            <a:ext cx="11545570" cy="3905885"/>
            <a:chOff x="193952" y="1908948"/>
            <a:chExt cx="11545570" cy="3905885"/>
          </a:xfrm>
        </p:grpSpPr>
        <p:pic>
          <p:nvPicPr>
            <p:cNvPr id="4" name="object 4">
              <a:extLst>
                <a:ext uri="{FF2B5EF4-FFF2-40B4-BE49-F238E27FC236}">
                  <a16:creationId xmlns:a16="http://schemas.microsoft.com/office/drawing/2014/main" id="{5A9D68F8-3234-AB37-9432-77EC3053CA87}"/>
                </a:ext>
              </a:extLst>
            </p:cNvPr>
            <p:cNvPicPr/>
            <p:nvPr/>
          </p:nvPicPr>
          <p:blipFill>
            <a:blip r:embed="rId3" cstate="print"/>
            <a:stretch>
              <a:fillRect/>
            </a:stretch>
          </p:blipFill>
          <p:spPr>
            <a:xfrm>
              <a:off x="397740" y="1915298"/>
              <a:ext cx="11341674" cy="3899385"/>
            </a:xfrm>
            <a:prstGeom prst="rect">
              <a:avLst/>
            </a:prstGeom>
          </p:spPr>
        </p:pic>
        <p:sp>
          <p:nvSpPr>
            <p:cNvPr id="5" name="object 5">
              <a:extLst>
                <a:ext uri="{FF2B5EF4-FFF2-40B4-BE49-F238E27FC236}">
                  <a16:creationId xmlns:a16="http://schemas.microsoft.com/office/drawing/2014/main" id="{09914381-46DA-58EE-CA68-F10A1DEA7484}"/>
                </a:ext>
              </a:extLst>
            </p:cNvPr>
            <p:cNvSpPr/>
            <p:nvPr/>
          </p:nvSpPr>
          <p:spPr>
            <a:xfrm>
              <a:off x="200302" y="1915298"/>
              <a:ext cx="1047750" cy="321310"/>
            </a:xfrm>
            <a:custGeom>
              <a:avLst/>
              <a:gdLst/>
              <a:ahLst/>
              <a:cxnLst/>
              <a:rect l="l" t="t" r="r" b="b"/>
              <a:pathLst>
                <a:path w="1047750" h="321310">
                  <a:moveTo>
                    <a:pt x="0" y="0"/>
                  </a:moveTo>
                  <a:lnTo>
                    <a:pt x="1047729" y="0"/>
                  </a:lnTo>
                  <a:lnTo>
                    <a:pt x="1047729" y="321275"/>
                  </a:lnTo>
                  <a:lnTo>
                    <a:pt x="0" y="321275"/>
                  </a:lnTo>
                  <a:lnTo>
                    <a:pt x="0" y="0"/>
                  </a:lnTo>
                  <a:close/>
                </a:path>
              </a:pathLst>
            </a:custGeom>
            <a:ln w="12700">
              <a:solidFill>
                <a:srgbClr val="FFFFFF"/>
              </a:solidFill>
            </a:ln>
          </p:spPr>
          <p:txBody>
            <a:bodyPr wrap="square" lIns="0" tIns="0" rIns="0" bIns="0" rtlCol="0"/>
            <a:lstStyle/>
            <a:p>
              <a:endParaRPr/>
            </a:p>
          </p:txBody>
        </p:sp>
      </p:grpSp>
      <p:sp>
        <p:nvSpPr>
          <p:cNvPr id="6" name="object 6">
            <a:extLst>
              <a:ext uri="{FF2B5EF4-FFF2-40B4-BE49-F238E27FC236}">
                <a16:creationId xmlns:a16="http://schemas.microsoft.com/office/drawing/2014/main" id="{B7407E5C-9CA0-4842-D9B9-A2C6A8421064}"/>
              </a:ext>
            </a:extLst>
          </p:cNvPr>
          <p:cNvSpPr txBox="1"/>
          <p:nvPr/>
        </p:nvSpPr>
        <p:spPr>
          <a:xfrm>
            <a:off x="498868" y="6144259"/>
            <a:ext cx="6797040" cy="282129"/>
          </a:xfrm>
          <a:prstGeom prst="rect">
            <a:avLst/>
          </a:prstGeom>
        </p:spPr>
        <p:txBody>
          <a:bodyPr vert="horz" wrap="square" lIns="0" tIns="12700" rIns="0" bIns="0" rtlCol="0">
            <a:spAutoFit/>
          </a:bodyPr>
          <a:lstStyle/>
          <a:p>
            <a:pPr marL="12700">
              <a:lnSpc>
                <a:spcPts val="2125"/>
              </a:lnSpc>
              <a:spcBef>
                <a:spcPts val="100"/>
              </a:spcBef>
            </a:pPr>
            <a:r>
              <a:rPr sz="1800" dirty="0">
                <a:latin typeface="Calibri"/>
                <a:cs typeface="Calibri"/>
              </a:rPr>
              <a:t>Jumper</a:t>
            </a:r>
            <a:r>
              <a:rPr sz="1800" spc="-45" dirty="0">
                <a:latin typeface="Calibri"/>
                <a:cs typeface="Calibri"/>
              </a:rPr>
              <a:t> </a:t>
            </a:r>
            <a:r>
              <a:rPr sz="1800" dirty="0">
                <a:latin typeface="Calibri"/>
                <a:cs typeface="Calibri"/>
              </a:rPr>
              <a:t>et</a:t>
            </a:r>
            <a:r>
              <a:rPr sz="1800" spc="-45" dirty="0">
                <a:latin typeface="Calibri"/>
                <a:cs typeface="Calibri"/>
              </a:rPr>
              <a:t> </a:t>
            </a:r>
            <a:r>
              <a:rPr sz="1800" dirty="0">
                <a:latin typeface="Calibri"/>
                <a:cs typeface="Calibri"/>
              </a:rPr>
              <a:t>al,</a:t>
            </a:r>
            <a:r>
              <a:rPr sz="1800" spc="-40" dirty="0">
                <a:latin typeface="Calibri"/>
                <a:cs typeface="Calibri"/>
              </a:rPr>
              <a:t> </a:t>
            </a:r>
            <a:r>
              <a:rPr sz="1800" dirty="0">
                <a:latin typeface="Calibri"/>
                <a:cs typeface="Calibri"/>
              </a:rPr>
              <a:t>Nature,</a:t>
            </a:r>
            <a:r>
              <a:rPr sz="1800" spc="-35" dirty="0">
                <a:latin typeface="Calibri"/>
                <a:cs typeface="Calibri"/>
              </a:rPr>
              <a:t> </a:t>
            </a:r>
            <a:r>
              <a:rPr sz="1800" spc="-20" dirty="0">
                <a:latin typeface="Calibri"/>
                <a:cs typeface="Calibri"/>
              </a:rPr>
              <a:t>2021</a:t>
            </a:r>
            <a:endParaRPr sz="1800" dirty="0">
              <a:latin typeface="Calibri"/>
              <a:cs typeface="Calibri"/>
            </a:endParaRPr>
          </a:p>
        </p:txBody>
      </p:sp>
    </p:spTree>
    <p:extLst>
      <p:ext uri="{BB962C8B-B14F-4D97-AF65-F5344CB8AC3E}">
        <p14:creationId xmlns:p14="http://schemas.microsoft.com/office/powerpoint/2010/main" val="133604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4576"/>
            <a:ext cx="10376535" cy="1903085"/>
          </a:xfrm>
          <a:prstGeom prst="rect">
            <a:avLst/>
          </a:prstGeom>
        </p:spPr>
        <p:txBody>
          <a:bodyPr vert="horz" wrap="square" lIns="0" tIns="93980" rIns="0" bIns="0" rtlCol="0">
            <a:spAutoFit/>
          </a:bodyPr>
          <a:lstStyle/>
          <a:p>
            <a:pPr marL="12700" marR="5080">
              <a:lnSpc>
                <a:spcPts val="4700"/>
              </a:lnSpc>
              <a:spcBef>
                <a:spcPts val="740"/>
              </a:spcBef>
            </a:pPr>
            <a:r>
              <a:rPr dirty="0">
                <a:latin typeface="Arial" panose="020B0604020202020204" pitchFamily="34" charset="0"/>
                <a:cs typeface="Arial" panose="020B0604020202020204" pitchFamily="34" charset="0"/>
              </a:rPr>
              <a:t>Anecdotal</a:t>
            </a:r>
            <a:r>
              <a:rPr spc="-19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evidence</a:t>
            </a:r>
            <a:r>
              <a:rPr spc="-19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for</a:t>
            </a:r>
            <a:r>
              <a:rPr spc="-19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structure</a:t>
            </a:r>
            <a:r>
              <a:rPr spc="-18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prediction</a:t>
            </a:r>
            <a:r>
              <a:rPr spc="-190" dirty="0">
                <a:latin typeface="Arial" panose="020B0604020202020204" pitchFamily="34" charset="0"/>
                <a:cs typeface="Arial" panose="020B0604020202020204" pitchFamily="34" charset="0"/>
              </a:rPr>
              <a:t> </a:t>
            </a:r>
            <a:r>
              <a:rPr spc="-25" dirty="0">
                <a:latin typeface="Arial" panose="020B0604020202020204" pitchFamily="34" charset="0"/>
                <a:cs typeface="Arial" panose="020B0604020202020204" pitchFamily="34" charset="0"/>
              </a:rPr>
              <a:t>of </a:t>
            </a:r>
            <a:r>
              <a:rPr dirty="0">
                <a:latin typeface="Arial" panose="020B0604020202020204" pitchFamily="34" charset="0"/>
                <a:cs typeface="Arial" panose="020B0604020202020204" pitchFamily="34" charset="0"/>
              </a:rPr>
              <a:t>designed</a:t>
            </a:r>
            <a:r>
              <a:rPr spc="-12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proteins</a:t>
            </a:r>
            <a:r>
              <a:rPr spc="-12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with</a:t>
            </a:r>
            <a:r>
              <a:rPr spc="-114"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no</a:t>
            </a:r>
            <a:r>
              <a:rPr spc="-114"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known</a:t>
            </a:r>
            <a:r>
              <a:rPr spc="-114"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homologs</a:t>
            </a:r>
          </a:p>
        </p:txBody>
      </p:sp>
      <p:pic>
        <p:nvPicPr>
          <p:cNvPr id="3" name="object 3"/>
          <p:cNvPicPr/>
          <p:nvPr/>
        </p:nvPicPr>
        <p:blipFill>
          <a:blip r:embed="rId2" cstate="print"/>
          <a:stretch>
            <a:fillRect/>
          </a:stretch>
        </p:blipFill>
        <p:spPr>
          <a:xfrm>
            <a:off x="850553" y="1833411"/>
            <a:ext cx="10861978" cy="2271516"/>
          </a:xfrm>
          <a:prstGeom prst="rect">
            <a:avLst/>
          </a:prstGeom>
        </p:spPr>
      </p:pic>
      <p:sp>
        <p:nvSpPr>
          <p:cNvPr id="4" name="object 4"/>
          <p:cNvSpPr txBox="1"/>
          <p:nvPr/>
        </p:nvSpPr>
        <p:spPr>
          <a:xfrm>
            <a:off x="9224150" y="6327140"/>
            <a:ext cx="249809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Mirdita</a:t>
            </a:r>
            <a:r>
              <a:rPr sz="1800" spc="-35" dirty="0">
                <a:latin typeface="Calibri"/>
                <a:cs typeface="Calibri"/>
              </a:rPr>
              <a:t> </a:t>
            </a:r>
            <a:r>
              <a:rPr sz="1800" dirty="0">
                <a:latin typeface="Calibri"/>
                <a:cs typeface="Calibri"/>
              </a:rPr>
              <a:t>et</a:t>
            </a:r>
            <a:r>
              <a:rPr sz="1800" spc="-35" dirty="0">
                <a:latin typeface="Calibri"/>
                <a:cs typeface="Calibri"/>
              </a:rPr>
              <a:t> </a:t>
            </a:r>
            <a:r>
              <a:rPr sz="1800" dirty="0">
                <a:latin typeface="Calibri"/>
                <a:cs typeface="Calibri"/>
              </a:rPr>
              <a:t>al,</a:t>
            </a:r>
            <a:r>
              <a:rPr sz="1800" spc="-35" dirty="0">
                <a:latin typeface="Calibri"/>
                <a:cs typeface="Calibri"/>
              </a:rPr>
              <a:t> </a:t>
            </a:r>
            <a:r>
              <a:rPr sz="1800" spc="-20" dirty="0">
                <a:latin typeface="Calibri"/>
                <a:cs typeface="Calibri"/>
              </a:rPr>
              <a:t>bioRxiv,</a:t>
            </a:r>
            <a:r>
              <a:rPr sz="1800" spc="-30" dirty="0">
                <a:latin typeface="Calibri"/>
                <a:cs typeface="Calibri"/>
              </a:rPr>
              <a:t> </a:t>
            </a:r>
            <a:r>
              <a:rPr sz="1800" spc="-20" dirty="0">
                <a:latin typeface="Calibri"/>
                <a:cs typeface="Calibri"/>
              </a:rPr>
              <a:t>2021</a:t>
            </a:r>
            <a:endParaRPr sz="1800" dirty="0">
              <a:latin typeface="Calibri"/>
              <a:cs typeface="Calibri"/>
            </a:endParaRPr>
          </a:p>
        </p:txBody>
      </p:sp>
      <p:grpSp>
        <p:nvGrpSpPr>
          <p:cNvPr id="5" name="object 5"/>
          <p:cNvGrpSpPr/>
          <p:nvPr/>
        </p:nvGrpSpPr>
        <p:grpSpPr>
          <a:xfrm>
            <a:off x="384615" y="4384393"/>
            <a:ext cx="5927725" cy="2134235"/>
            <a:chOff x="384615" y="4384393"/>
            <a:chExt cx="5927725" cy="2134235"/>
          </a:xfrm>
        </p:grpSpPr>
        <p:pic>
          <p:nvPicPr>
            <p:cNvPr id="6" name="object 6"/>
            <p:cNvPicPr/>
            <p:nvPr/>
          </p:nvPicPr>
          <p:blipFill>
            <a:blip r:embed="rId3" cstate="print"/>
            <a:stretch>
              <a:fillRect/>
            </a:stretch>
          </p:blipFill>
          <p:spPr>
            <a:xfrm>
              <a:off x="492279" y="4390743"/>
              <a:ext cx="5819913" cy="2000946"/>
            </a:xfrm>
            <a:prstGeom prst="rect">
              <a:avLst/>
            </a:prstGeom>
          </p:spPr>
        </p:pic>
        <p:sp>
          <p:nvSpPr>
            <p:cNvPr id="7" name="object 7"/>
            <p:cNvSpPr/>
            <p:nvPr/>
          </p:nvSpPr>
          <p:spPr>
            <a:xfrm>
              <a:off x="390965" y="4390743"/>
              <a:ext cx="537845" cy="165100"/>
            </a:xfrm>
            <a:custGeom>
              <a:avLst/>
              <a:gdLst/>
              <a:ahLst/>
              <a:cxnLst/>
              <a:rect l="l" t="t" r="r" b="b"/>
              <a:pathLst>
                <a:path w="537844" h="165100">
                  <a:moveTo>
                    <a:pt x="0" y="0"/>
                  </a:moveTo>
                  <a:lnTo>
                    <a:pt x="537636" y="0"/>
                  </a:lnTo>
                  <a:lnTo>
                    <a:pt x="537636" y="164860"/>
                  </a:lnTo>
                  <a:lnTo>
                    <a:pt x="0" y="164860"/>
                  </a:lnTo>
                  <a:lnTo>
                    <a:pt x="0" y="0"/>
                  </a:lnTo>
                  <a:close/>
                </a:path>
              </a:pathLst>
            </a:custGeom>
            <a:ln w="12700">
              <a:solidFill>
                <a:srgbClr val="FFFFFF"/>
              </a:solidFill>
            </a:ln>
          </p:spPr>
          <p:txBody>
            <a:bodyPr wrap="square" lIns="0" tIns="0" rIns="0" bIns="0" rtlCol="0"/>
            <a:lstStyle/>
            <a:p>
              <a:endParaRPr/>
            </a:p>
          </p:txBody>
        </p:sp>
        <p:sp>
          <p:nvSpPr>
            <p:cNvPr id="8" name="object 8"/>
            <p:cNvSpPr/>
            <p:nvPr/>
          </p:nvSpPr>
          <p:spPr>
            <a:xfrm>
              <a:off x="2718485" y="6067168"/>
              <a:ext cx="3560445" cy="426084"/>
            </a:xfrm>
            <a:custGeom>
              <a:avLst/>
              <a:gdLst/>
              <a:ahLst/>
              <a:cxnLst/>
              <a:rect l="l" t="t" r="r" b="b"/>
              <a:pathLst>
                <a:path w="3560445" h="426085">
                  <a:moveTo>
                    <a:pt x="0" y="0"/>
                  </a:moveTo>
                  <a:lnTo>
                    <a:pt x="3560107" y="0"/>
                  </a:lnTo>
                  <a:lnTo>
                    <a:pt x="3560107" y="425707"/>
                  </a:lnTo>
                  <a:lnTo>
                    <a:pt x="0" y="425707"/>
                  </a:lnTo>
                  <a:lnTo>
                    <a:pt x="0" y="0"/>
                  </a:lnTo>
                  <a:close/>
                </a:path>
              </a:pathLst>
            </a:custGeom>
            <a:ln w="50800">
              <a:solidFill>
                <a:srgbClr val="00B050"/>
              </a:solidFill>
            </a:ln>
          </p:spPr>
          <p:txBody>
            <a:bodyPr wrap="square" lIns="0" tIns="0" rIns="0" bIns="0" rtlCol="0"/>
            <a:lstStyle/>
            <a:p>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82940"/>
            <a:ext cx="10515600" cy="689932"/>
          </a:xfrm>
          <a:prstGeom prst="rect">
            <a:avLst/>
          </a:prstGeom>
        </p:spPr>
        <p:txBody>
          <a:bodyPr vert="horz" wrap="square" lIns="0" tIns="12700" rIns="0" bIns="0" rtlCol="0">
            <a:spAutoFit/>
          </a:bodyPr>
          <a:lstStyle/>
          <a:p>
            <a:pPr marL="431165">
              <a:lnSpc>
                <a:spcPct val="100000"/>
              </a:lnSpc>
              <a:spcBef>
                <a:spcPts val="100"/>
              </a:spcBef>
            </a:pPr>
            <a:r>
              <a:rPr dirty="0">
                <a:latin typeface="Arial" panose="020B0604020202020204" pitchFamily="34" charset="0"/>
                <a:cs typeface="Arial" panose="020B0604020202020204" pitchFamily="34" charset="0"/>
              </a:rPr>
              <a:t>When</a:t>
            </a:r>
            <a:r>
              <a:rPr spc="-9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can</a:t>
            </a:r>
            <a:r>
              <a:rPr spc="-9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you</a:t>
            </a:r>
            <a:r>
              <a:rPr spc="-9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trust</a:t>
            </a:r>
            <a:r>
              <a:rPr spc="-9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the</a:t>
            </a:r>
            <a:r>
              <a:rPr spc="-90"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predictions?</a:t>
            </a:r>
          </a:p>
        </p:txBody>
      </p:sp>
      <p:grpSp>
        <p:nvGrpSpPr>
          <p:cNvPr id="3" name="object 3"/>
          <p:cNvGrpSpPr/>
          <p:nvPr/>
        </p:nvGrpSpPr>
        <p:grpSpPr>
          <a:xfrm>
            <a:off x="874367" y="1690688"/>
            <a:ext cx="10312400" cy="4339590"/>
            <a:chOff x="874367" y="1690688"/>
            <a:chExt cx="10312400" cy="4339590"/>
          </a:xfrm>
        </p:grpSpPr>
        <p:pic>
          <p:nvPicPr>
            <p:cNvPr id="4" name="object 4"/>
            <p:cNvPicPr/>
            <p:nvPr/>
          </p:nvPicPr>
          <p:blipFill>
            <a:blip r:embed="rId3" cstate="print"/>
            <a:stretch>
              <a:fillRect/>
            </a:stretch>
          </p:blipFill>
          <p:spPr>
            <a:xfrm>
              <a:off x="874367" y="1690688"/>
              <a:ext cx="10312159" cy="4077845"/>
            </a:xfrm>
            <a:prstGeom prst="rect">
              <a:avLst/>
            </a:prstGeom>
          </p:spPr>
        </p:pic>
        <p:sp>
          <p:nvSpPr>
            <p:cNvPr id="5" name="object 5"/>
            <p:cNvSpPr/>
            <p:nvPr/>
          </p:nvSpPr>
          <p:spPr>
            <a:xfrm>
              <a:off x="5214551" y="5417836"/>
              <a:ext cx="5573395" cy="605790"/>
            </a:xfrm>
            <a:custGeom>
              <a:avLst/>
              <a:gdLst/>
              <a:ahLst/>
              <a:cxnLst/>
              <a:rect l="l" t="t" r="r" b="b"/>
              <a:pathLst>
                <a:path w="5573395" h="605789">
                  <a:moveTo>
                    <a:pt x="5572895" y="0"/>
                  </a:moveTo>
                  <a:lnTo>
                    <a:pt x="0" y="0"/>
                  </a:lnTo>
                  <a:lnTo>
                    <a:pt x="0" y="605481"/>
                  </a:lnTo>
                  <a:lnTo>
                    <a:pt x="5572895" y="605481"/>
                  </a:lnTo>
                  <a:lnTo>
                    <a:pt x="5572895" y="0"/>
                  </a:lnTo>
                  <a:close/>
                </a:path>
              </a:pathLst>
            </a:custGeom>
            <a:solidFill>
              <a:srgbClr val="FFFFFF"/>
            </a:solidFill>
          </p:spPr>
          <p:txBody>
            <a:bodyPr wrap="square" lIns="0" tIns="0" rIns="0" bIns="0" rtlCol="0"/>
            <a:lstStyle/>
            <a:p>
              <a:endParaRPr/>
            </a:p>
          </p:txBody>
        </p:sp>
        <p:sp>
          <p:nvSpPr>
            <p:cNvPr id="6" name="object 6"/>
            <p:cNvSpPr/>
            <p:nvPr/>
          </p:nvSpPr>
          <p:spPr>
            <a:xfrm>
              <a:off x="5214551" y="5417836"/>
              <a:ext cx="5573395" cy="605790"/>
            </a:xfrm>
            <a:custGeom>
              <a:avLst/>
              <a:gdLst/>
              <a:ahLst/>
              <a:cxnLst/>
              <a:rect l="l" t="t" r="r" b="b"/>
              <a:pathLst>
                <a:path w="5573395" h="605789">
                  <a:moveTo>
                    <a:pt x="0" y="0"/>
                  </a:moveTo>
                  <a:lnTo>
                    <a:pt x="5572897" y="0"/>
                  </a:lnTo>
                  <a:lnTo>
                    <a:pt x="5572897" y="605481"/>
                  </a:lnTo>
                  <a:lnTo>
                    <a:pt x="0" y="605481"/>
                  </a:lnTo>
                  <a:lnTo>
                    <a:pt x="0" y="0"/>
                  </a:lnTo>
                  <a:close/>
                </a:path>
              </a:pathLst>
            </a:custGeom>
            <a:ln w="12700">
              <a:solidFill>
                <a:srgbClr val="FFFFFF"/>
              </a:solidFill>
            </a:ln>
          </p:spPr>
          <p:txBody>
            <a:bodyPr wrap="square" lIns="0" tIns="0" rIns="0" bIns="0" rtlCol="0"/>
            <a:lstStyle/>
            <a:p>
              <a:endParaRPr/>
            </a:p>
          </p:txBody>
        </p:sp>
      </p:grpSp>
      <p:sp>
        <p:nvSpPr>
          <p:cNvPr id="7" name="object 7"/>
          <p:cNvSpPr txBox="1"/>
          <p:nvPr/>
        </p:nvSpPr>
        <p:spPr>
          <a:xfrm>
            <a:off x="498868" y="6144259"/>
            <a:ext cx="3402965" cy="565150"/>
          </a:xfrm>
          <a:prstGeom prst="rect">
            <a:avLst/>
          </a:prstGeom>
        </p:spPr>
        <p:txBody>
          <a:bodyPr vert="horz" wrap="square" lIns="0" tIns="28575" rIns="0" bIns="0" rtlCol="0">
            <a:spAutoFit/>
          </a:bodyPr>
          <a:lstStyle/>
          <a:p>
            <a:pPr marL="12700" marR="5080">
              <a:lnSpc>
                <a:spcPts val="2090"/>
              </a:lnSpc>
              <a:spcBef>
                <a:spcPts val="225"/>
              </a:spcBef>
            </a:pPr>
            <a:r>
              <a:rPr sz="1800" dirty="0">
                <a:latin typeface="Calibri"/>
                <a:cs typeface="Calibri"/>
              </a:rPr>
              <a:t>Jumper</a:t>
            </a:r>
            <a:r>
              <a:rPr sz="1800" spc="-45" dirty="0">
                <a:latin typeface="Calibri"/>
                <a:cs typeface="Calibri"/>
              </a:rPr>
              <a:t> </a:t>
            </a:r>
            <a:r>
              <a:rPr sz="1800" dirty="0">
                <a:latin typeface="Calibri"/>
                <a:cs typeface="Calibri"/>
              </a:rPr>
              <a:t>et</a:t>
            </a:r>
            <a:r>
              <a:rPr sz="1800" spc="-45" dirty="0">
                <a:latin typeface="Calibri"/>
                <a:cs typeface="Calibri"/>
              </a:rPr>
              <a:t> </a:t>
            </a:r>
            <a:r>
              <a:rPr sz="1800" dirty="0">
                <a:latin typeface="Calibri"/>
                <a:cs typeface="Calibri"/>
              </a:rPr>
              <a:t>al,</a:t>
            </a:r>
            <a:r>
              <a:rPr sz="1800" spc="-40" dirty="0">
                <a:latin typeface="Calibri"/>
                <a:cs typeface="Calibri"/>
              </a:rPr>
              <a:t> </a:t>
            </a:r>
            <a:r>
              <a:rPr sz="1800" dirty="0">
                <a:latin typeface="Calibri"/>
                <a:cs typeface="Calibri"/>
              </a:rPr>
              <a:t>Nature,</a:t>
            </a:r>
            <a:r>
              <a:rPr sz="1800" spc="-35" dirty="0">
                <a:latin typeface="Calibri"/>
                <a:cs typeface="Calibri"/>
              </a:rPr>
              <a:t> </a:t>
            </a:r>
            <a:r>
              <a:rPr sz="1800" spc="-20" dirty="0">
                <a:latin typeface="Calibri"/>
                <a:cs typeface="Calibri"/>
              </a:rPr>
              <a:t>2021 </a:t>
            </a:r>
            <a:r>
              <a:rPr sz="1800" spc="-25" dirty="0">
                <a:latin typeface="Calibri"/>
                <a:cs typeface="Calibri"/>
              </a:rPr>
              <a:t>Tunyasuvunakool</a:t>
            </a:r>
            <a:r>
              <a:rPr sz="1800" spc="-30" dirty="0">
                <a:latin typeface="Calibri"/>
                <a:cs typeface="Calibri"/>
              </a:rPr>
              <a:t> </a:t>
            </a:r>
            <a:r>
              <a:rPr sz="1800" dirty="0">
                <a:latin typeface="Calibri"/>
                <a:cs typeface="Calibri"/>
              </a:rPr>
              <a:t>et</a:t>
            </a:r>
            <a:r>
              <a:rPr sz="1800" spc="-20" dirty="0">
                <a:latin typeface="Calibri"/>
                <a:cs typeface="Calibri"/>
              </a:rPr>
              <a:t> </a:t>
            </a:r>
            <a:r>
              <a:rPr sz="1800" dirty="0">
                <a:latin typeface="Calibri"/>
                <a:cs typeface="Calibri"/>
              </a:rPr>
              <a:t>al,</a:t>
            </a:r>
            <a:r>
              <a:rPr sz="1800" spc="-20" dirty="0">
                <a:latin typeface="Calibri"/>
                <a:cs typeface="Calibri"/>
              </a:rPr>
              <a:t> </a:t>
            </a:r>
            <a:r>
              <a:rPr sz="1800" dirty="0">
                <a:latin typeface="Calibri"/>
                <a:cs typeface="Calibri"/>
              </a:rPr>
              <a:t>Nature,</a:t>
            </a:r>
            <a:r>
              <a:rPr sz="1800" spc="-15" dirty="0">
                <a:latin typeface="Calibri"/>
                <a:cs typeface="Calibri"/>
              </a:rPr>
              <a:t> </a:t>
            </a:r>
            <a:r>
              <a:rPr sz="1800" spc="-20" dirty="0">
                <a:latin typeface="Calibri"/>
                <a:cs typeface="Calibri"/>
              </a:rPr>
              <a:t>2021</a:t>
            </a:r>
            <a:endParaRPr sz="1800">
              <a:latin typeface="Calibri"/>
              <a:cs typeface="Calibri"/>
            </a:endParaRPr>
          </a:p>
        </p:txBody>
      </p:sp>
      <p:sp>
        <p:nvSpPr>
          <p:cNvPr id="8" name="object 8"/>
          <p:cNvSpPr/>
          <p:nvPr/>
        </p:nvSpPr>
        <p:spPr>
          <a:xfrm>
            <a:off x="420128" y="3440963"/>
            <a:ext cx="4794885" cy="2729865"/>
          </a:xfrm>
          <a:custGeom>
            <a:avLst/>
            <a:gdLst/>
            <a:ahLst/>
            <a:cxnLst/>
            <a:rect l="l" t="t" r="r" b="b"/>
            <a:pathLst>
              <a:path w="4794885" h="2729865">
                <a:moveTo>
                  <a:pt x="418071" y="38100"/>
                </a:moveTo>
                <a:lnTo>
                  <a:pt x="341871" y="0"/>
                </a:lnTo>
                <a:lnTo>
                  <a:pt x="341871" y="25400"/>
                </a:lnTo>
                <a:lnTo>
                  <a:pt x="0" y="25400"/>
                </a:lnTo>
                <a:lnTo>
                  <a:pt x="0" y="50800"/>
                </a:lnTo>
                <a:lnTo>
                  <a:pt x="341858" y="50800"/>
                </a:lnTo>
                <a:lnTo>
                  <a:pt x="341858" y="76200"/>
                </a:lnTo>
                <a:lnTo>
                  <a:pt x="392658" y="50800"/>
                </a:lnTo>
                <a:lnTo>
                  <a:pt x="418071" y="38100"/>
                </a:lnTo>
                <a:close/>
              </a:path>
              <a:path w="4794885" h="2729865">
                <a:moveTo>
                  <a:pt x="4077258" y="2455062"/>
                </a:moveTo>
                <a:lnTo>
                  <a:pt x="4077157" y="2453995"/>
                </a:lnTo>
                <a:lnTo>
                  <a:pt x="4076865" y="2450655"/>
                </a:lnTo>
                <a:lnTo>
                  <a:pt x="4075671" y="2446147"/>
                </a:lnTo>
                <a:lnTo>
                  <a:pt x="4075188" y="2444318"/>
                </a:lnTo>
                <a:lnTo>
                  <a:pt x="4073207" y="2436876"/>
                </a:lnTo>
                <a:lnTo>
                  <a:pt x="4072128" y="2434399"/>
                </a:lnTo>
                <a:lnTo>
                  <a:pt x="4067683" y="2424201"/>
                </a:lnTo>
                <a:lnTo>
                  <a:pt x="4067365" y="2423464"/>
                </a:lnTo>
                <a:lnTo>
                  <a:pt x="4061510" y="2413800"/>
                </a:lnTo>
                <a:lnTo>
                  <a:pt x="4059491" y="2410447"/>
                </a:lnTo>
                <a:lnTo>
                  <a:pt x="4053941" y="2403246"/>
                </a:lnTo>
                <a:lnTo>
                  <a:pt x="4049750" y="2397810"/>
                </a:lnTo>
                <a:lnTo>
                  <a:pt x="4044899" y="2392642"/>
                </a:lnTo>
                <a:lnTo>
                  <a:pt x="4038244" y="2385517"/>
                </a:lnTo>
                <a:lnTo>
                  <a:pt x="4034409" y="2382037"/>
                </a:lnTo>
                <a:lnTo>
                  <a:pt x="4025074" y="2373541"/>
                </a:lnTo>
                <a:lnTo>
                  <a:pt x="4022471" y="2371496"/>
                </a:lnTo>
                <a:lnTo>
                  <a:pt x="4010291" y="2361869"/>
                </a:lnTo>
                <a:lnTo>
                  <a:pt x="4009148" y="2361069"/>
                </a:lnTo>
                <a:lnTo>
                  <a:pt x="3994454" y="2350820"/>
                </a:lnTo>
                <a:lnTo>
                  <a:pt x="3993972" y="2350478"/>
                </a:lnTo>
                <a:lnTo>
                  <a:pt x="3961206" y="2330945"/>
                </a:lnTo>
                <a:lnTo>
                  <a:pt x="3923741" y="2312149"/>
                </a:lnTo>
                <a:lnTo>
                  <a:pt x="3867099" y="2288438"/>
                </a:lnTo>
                <a:lnTo>
                  <a:pt x="3861485" y="2286419"/>
                </a:lnTo>
                <a:lnTo>
                  <a:pt x="3841623" y="2279256"/>
                </a:lnTo>
                <a:lnTo>
                  <a:pt x="3816566" y="2271280"/>
                </a:lnTo>
                <a:lnTo>
                  <a:pt x="3787800" y="2262124"/>
                </a:lnTo>
                <a:lnTo>
                  <a:pt x="3772255" y="2257958"/>
                </a:lnTo>
                <a:lnTo>
                  <a:pt x="3730015" y="2246630"/>
                </a:lnTo>
                <a:lnTo>
                  <a:pt x="3689146" y="2237498"/>
                </a:lnTo>
                <a:lnTo>
                  <a:pt x="3669449" y="2233104"/>
                </a:lnTo>
                <a:lnTo>
                  <a:pt x="3656774" y="2230805"/>
                </a:lnTo>
                <a:lnTo>
                  <a:pt x="3656520" y="2230755"/>
                </a:lnTo>
                <a:lnTo>
                  <a:pt x="3606038" y="2221598"/>
                </a:lnTo>
                <a:lnTo>
                  <a:pt x="3540493" y="2212314"/>
                </a:lnTo>
                <a:lnTo>
                  <a:pt x="3473297" y="2205456"/>
                </a:lnTo>
                <a:lnTo>
                  <a:pt x="3412807" y="2202078"/>
                </a:lnTo>
                <a:lnTo>
                  <a:pt x="3412820" y="2201392"/>
                </a:lnTo>
                <a:lnTo>
                  <a:pt x="3413468" y="2176310"/>
                </a:lnTo>
                <a:lnTo>
                  <a:pt x="3336315" y="2212467"/>
                </a:lnTo>
                <a:lnTo>
                  <a:pt x="3411524" y="2252484"/>
                </a:lnTo>
                <a:lnTo>
                  <a:pt x="3412159" y="2227491"/>
                </a:lnTo>
                <a:lnTo>
                  <a:pt x="3471303" y="2230793"/>
                </a:lnTo>
                <a:lnTo>
                  <a:pt x="3537420" y="2237536"/>
                </a:lnTo>
                <a:lnTo>
                  <a:pt x="3537597" y="2237562"/>
                </a:lnTo>
                <a:lnTo>
                  <a:pt x="3601986" y="2246680"/>
                </a:lnTo>
                <a:lnTo>
                  <a:pt x="3602177" y="2246706"/>
                </a:lnTo>
                <a:lnTo>
                  <a:pt x="3664356" y="2258009"/>
                </a:lnTo>
                <a:lnTo>
                  <a:pt x="3724084" y="2271331"/>
                </a:lnTo>
                <a:lnTo>
                  <a:pt x="3780663" y="2286508"/>
                </a:lnTo>
                <a:lnTo>
                  <a:pt x="3780891" y="2286584"/>
                </a:lnTo>
                <a:lnTo>
                  <a:pt x="3833457" y="2303310"/>
                </a:lnTo>
                <a:lnTo>
                  <a:pt x="3833660" y="2303386"/>
                </a:lnTo>
                <a:lnTo>
                  <a:pt x="3858145" y="2312212"/>
                </a:lnTo>
                <a:lnTo>
                  <a:pt x="3858298" y="2312276"/>
                </a:lnTo>
                <a:lnTo>
                  <a:pt x="3881755" y="2321471"/>
                </a:lnTo>
                <a:lnTo>
                  <a:pt x="3881920" y="2321547"/>
                </a:lnTo>
                <a:lnTo>
                  <a:pt x="3904005" y="2330983"/>
                </a:lnTo>
                <a:lnTo>
                  <a:pt x="3904234" y="2331085"/>
                </a:lnTo>
                <a:lnTo>
                  <a:pt x="3925227" y="2340864"/>
                </a:lnTo>
                <a:lnTo>
                  <a:pt x="3925417" y="2340965"/>
                </a:lnTo>
                <a:lnTo>
                  <a:pt x="3944950" y="2350947"/>
                </a:lnTo>
                <a:lnTo>
                  <a:pt x="3945153" y="2351062"/>
                </a:lnTo>
                <a:lnTo>
                  <a:pt x="3979976" y="2371687"/>
                </a:lnTo>
                <a:lnTo>
                  <a:pt x="3995407" y="2382482"/>
                </a:lnTo>
                <a:lnTo>
                  <a:pt x="4008640" y="2392934"/>
                </a:lnTo>
                <a:lnTo>
                  <a:pt x="4008932" y="2393200"/>
                </a:lnTo>
                <a:lnTo>
                  <a:pt x="4020401" y="2403627"/>
                </a:lnTo>
                <a:lnTo>
                  <a:pt x="4020731" y="2403970"/>
                </a:lnTo>
                <a:lnTo>
                  <a:pt x="4044759" y="2435174"/>
                </a:lnTo>
                <a:lnTo>
                  <a:pt x="4045064" y="2435885"/>
                </a:lnTo>
                <a:lnTo>
                  <a:pt x="4049153" y="2445245"/>
                </a:lnTo>
                <a:lnTo>
                  <a:pt x="4051757" y="2455062"/>
                </a:lnTo>
                <a:lnTo>
                  <a:pt x="4077258" y="2455062"/>
                </a:lnTo>
                <a:close/>
              </a:path>
              <a:path w="4794885" h="2729865">
                <a:moveTo>
                  <a:pt x="4150766" y="2557678"/>
                </a:moveTo>
                <a:lnTo>
                  <a:pt x="4150512" y="2557500"/>
                </a:lnTo>
                <a:lnTo>
                  <a:pt x="4150766" y="2557678"/>
                </a:lnTo>
                <a:close/>
              </a:path>
              <a:path w="4794885" h="2729865">
                <a:moveTo>
                  <a:pt x="4185793" y="2578417"/>
                </a:moveTo>
                <a:lnTo>
                  <a:pt x="4185577" y="2578303"/>
                </a:lnTo>
                <a:lnTo>
                  <a:pt x="4185793" y="2578417"/>
                </a:lnTo>
                <a:close/>
              </a:path>
              <a:path w="4794885" h="2729865">
                <a:moveTo>
                  <a:pt x="4226585" y="2598318"/>
                </a:moveTo>
                <a:lnTo>
                  <a:pt x="4226407" y="2598242"/>
                </a:lnTo>
                <a:lnTo>
                  <a:pt x="4226585" y="2598318"/>
                </a:lnTo>
                <a:close/>
              </a:path>
              <a:path w="4794885" h="2729865">
                <a:moveTo>
                  <a:pt x="4248975" y="2607881"/>
                </a:moveTo>
                <a:lnTo>
                  <a:pt x="4248810" y="2607818"/>
                </a:lnTo>
                <a:lnTo>
                  <a:pt x="4248975" y="2607881"/>
                </a:lnTo>
                <a:close/>
              </a:path>
              <a:path w="4794885" h="2729865">
                <a:moveTo>
                  <a:pt x="4272572" y="2617139"/>
                </a:moveTo>
                <a:lnTo>
                  <a:pt x="4272432" y="2617089"/>
                </a:lnTo>
                <a:lnTo>
                  <a:pt x="4272572" y="2617139"/>
                </a:lnTo>
                <a:close/>
              </a:path>
              <a:path w="4794885" h="2729865">
                <a:moveTo>
                  <a:pt x="4350080" y="2642857"/>
                </a:moveTo>
                <a:lnTo>
                  <a:pt x="4349839" y="2642781"/>
                </a:lnTo>
                <a:lnTo>
                  <a:pt x="4350080" y="2642857"/>
                </a:lnTo>
                <a:close/>
              </a:path>
              <a:path w="4794885" h="2729865">
                <a:moveTo>
                  <a:pt x="4406582" y="2658008"/>
                </a:moveTo>
                <a:lnTo>
                  <a:pt x="4406366" y="2657957"/>
                </a:lnTo>
                <a:lnTo>
                  <a:pt x="4406582" y="2658008"/>
                </a:lnTo>
                <a:close/>
              </a:path>
              <a:path w="4794885" h="2729865">
                <a:moveTo>
                  <a:pt x="4659465" y="2698572"/>
                </a:moveTo>
                <a:lnTo>
                  <a:pt x="4659312" y="2698559"/>
                </a:lnTo>
                <a:lnTo>
                  <a:pt x="4659465" y="2698572"/>
                </a:lnTo>
                <a:close/>
              </a:path>
              <a:path w="4794885" h="2729865">
                <a:moveTo>
                  <a:pt x="4794682" y="2704198"/>
                </a:moveTo>
                <a:lnTo>
                  <a:pt x="4727448" y="2702776"/>
                </a:lnTo>
                <a:lnTo>
                  <a:pt x="4726686" y="2702763"/>
                </a:lnTo>
                <a:lnTo>
                  <a:pt x="4726432" y="2702750"/>
                </a:lnTo>
                <a:lnTo>
                  <a:pt x="4659833" y="2698597"/>
                </a:lnTo>
                <a:lnTo>
                  <a:pt x="4659515" y="2698585"/>
                </a:lnTo>
                <a:lnTo>
                  <a:pt x="4659223" y="2698559"/>
                </a:lnTo>
                <a:lnTo>
                  <a:pt x="4593653" y="2691854"/>
                </a:lnTo>
                <a:lnTo>
                  <a:pt x="4593310" y="2691815"/>
                </a:lnTo>
                <a:lnTo>
                  <a:pt x="4593133" y="2691790"/>
                </a:lnTo>
                <a:lnTo>
                  <a:pt x="4529036" y="2682722"/>
                </a:lnTo>
                <a:lnTo>
                  <a:pt x="4528744" y="2682684"/>
                </a:lnTo>
                <a:lnTo>
                  <a:pt x="4528553" y="2682646"/>
                </a:lnTo>
                <a:lnTo>
                  <a:pt x="4466628" y="2671407"/>
                </a:lnTo>
                <a:lnTo>
                  <a:pt x="4466323" y="2671356"/>
                </a:lnTo>
                <a:lnTo>
                  <a:pt x="4466120" y="2671305"/>
                </a:lnTo>
                <a:lnTo>
                  <a:pt x="4406874" y="2658084"/>
                </a:lnTo>
                <a:lnTo>
                  <a:pt x="4406684" y="2658046"/>
                </a:lnTo>
                <a:lnTo>
                  <a:pt x="4406316" y="2657957"/>
                </a:lnTo>
                <a:lnTo>
                  <a:pt x="4350410" y="2642946"/>
                </a:lnTo>
                <a:lnTo>
                  <a:pt x="4349788" y="2642781"/>
                </a:lnTo>
                <a:lnTo>
                  <a:pt x="4297515" y="2626131"/>
                </a:lnTo>
                <a:lnTo>
                  <a:pt x="4297273" y="2626055"/>
                </a:lnTo>
                <a:lnTo>
                  <a:pt x="4297070" y="2625979"/>
                </a:lnTo>
                <a:lnTo>
                  <a:pt x="4272419" y="2617089"/>
                </a:lnTo>
                <a:lnTo>
                  <a:pt x="4249153" y="2607957"/>
                </a:lnTo>
                <a:lnTo>
                  <a:pt x="4248797" y="2607818"/>
                </a:lnTo>
                <a:lnTo>
                  <a:pt x="4226776" y="2598407"/>
                </a:lnTo>
                <a:lnTo>
                  <a:pt x="4226395" y="2598242"/>
                </a:lnTo>
                <a:lnTo>
                  <a:pt x="4205732" y="2588590"/>
                </a:lnTo>
                <a:lnTo>
                  <a:pt x="4205503" y="2588488"/>
                </a:lnTo>
                <a:lnTo>
                  <a:pt x="4205313" y="2588387"/>
                </a:lnTo>
                <a:lnTo>
                  <a:pt x="4186034" y="2578544"/>
                </a:lnTo>
                <a:lnTo>
                  <a:pt x="4185818" y="2578443"/>
                </a:lnTo>
                <a:lnTo>
                  <a:pt x="4185564" y="2578303"/>
                </a:lnTo>
                <a:lnTo>
                  <a:pt x="4167771" y="2568283"/>
                </a:lnTo>
                <a:lnTo>
                  <a:pt x="4167530" y="2568143"/>
                </a:lnTo>
                <a:lnTo>
                  <a:pt x="4167289" y="2567990"/>
                </a:lnTo>
                <a:lnTo>
                  <a:pt x="4151058" y="2557869"/>
                </a:lnTo>
                <a:lnTo>
                  <a:pt x="4150487" y="2557500"/>
                </a:lnTo>
                <a:lnTo>
                  <a:pt x="4135932" y="2547328"/>
                </a:lnTo>
                <a:lnTo>
                  <a:pt x="4135602" y="2547086"/>
                </a:lnTo>
                <a:lnTo>
                  <a:pt x="4135894" y="2547328"/>
                </a:lnTo>
                <a:lnTo>
                  <a:pt x="4135285" y="2546883"/>
                </a:lnTo>
                <a:lnTo>
                  <a:pt x="4135602" y="2547086"/>
                </a:lnTo>
                <a:lnTo>
                  <a:pt x="4135323" y="2546883"/>
                </a:lnTo>
                <a:lnTo>
                  <a:pt x="4122470" y="2536723"/>
                </a:lnTo>
                <a:lnTo>
                  <a:pt x="4122102" y="2536431"/>
                </a:lnTo>
                <a:lnTo>
                  <a:pt x="4121797" y="2536152"/>
                </a:lnTo>
                <a:lnTo>
                  <a:pt x="4110748" y="2526106"/>
                </a:lnTo>
                <a:lnTo>
                  <a:pt x="4110329" y="2525738"/>
                </a:lnTo>
                <a:lnTo>
                  <a:pt x="4110012" y="2525382"/>
                </a:lnTo>
                <a:lnTo>
                  <a:pt x="4100817" y="2515552"/>
                </a:lnTo>
                <a:lnTo>
                  <a:pt x="4100360" y="2515082"/>
                </a:lnTo>
                <a:lnTo>
                  <a:pt x="4100017" y="2514638"/>
                </a:lnTo>
                <a:lnTo>
                  <a:pt x="4092714" y="2505151"/>
                </a:lnTo>
                <a:lnTo>
                  <a:pt x="4092244" y="2504541"/>
                </a:lnTo>
                <a:lnTo>
                  <a:pt x="4091889" y="2503970"/>
                </a:lnTo>
                <a:lnTo>
                  <a:pt x="4086453" y="2494965"/>
                </a:lnTo>
                <a:lnTo>
                  <a:pt x="4085983" y="2494191"/>
                </a:lnTo>
                <a:lnTo>
                  <a:pt x="4079265" y="2475369"/>
                </a:lnTo>
                <a:lnTo>
                  <a:pt x="4078973" y="2474290"/>
                </a:lnTo>
                <a:lnTo>
                  <a:pt x="4078884" y="2473248"/>
                </a:lnTo>
                <a:lnTo>
                  <a:pt x="4077347" y="2456116"/>
                </a:lnTo>
                <a:lnTo>
                  <a:pt x="4052036" y="2456116"/>
                </a:lnTo>
                <a:lnTo>
                  <a:pt x="4051846" y="2456116"/>
                </a:lnTo>
                <a:lnTo>
                  <a:pt x="4063377" y="2505900"/>
                </a:lnTo>
                <a:lnTo>
                  <a:pt x="4092486" y="2543835"/>
                </a:lnTo>
                <a:lnTo>
                  <a:pt x="4136758" y="2578874"/>
                </a:lnTo>
                <a:lnTo>
                  <a:pt x="4173778" y="2600795"/>
                </a:lnTo>
                <a:lnTo>
                  <a:pt x="4216235" y="2621521"/>
                </a:lnTo>
                <a:lnTo>
                  <a:pt x="4263631" y="2640914"/>
                </a:lnTo>
                <a:lnTo>
                  <a:pt x="4342930" y="2667241"/>
                </a:lnTo>
                <a:lnTo>
                  <a:pt x="4400524" y="2682684"/>
                </a:lnTo>
                <a:lnTo>
                  <a:pt x="4461281" y="2696248"/>
                </a:lnTo>
                <a:lnTo>
                  <a:pt x="4524692" y="2707767"/>
                </a:lnTo>
                <a:lnTo>
                  <a:pt x="4590237" y="2717038"/>
                </a:lnTo>
                <a:lnTo>
                  <a:pt x="4657395" y="2723896"/>
                </a:lnTo>
                <a:lnTo>
                  <a:pt x="4725632" y="2728137"/>
                </a:lnTo>
                <a:lnTo>
                  <a:pt x="4794148" y="2729598"/>
                </a:lnTo>
                <a:lnTo>
                  <a:pt x="4794682" y="2704198"/>
                </a:lnTo>
                <a:close/>
              </a:path>
            </a:pathLst>
          </a:custGeom>
          <a:solidFill>
            <a:srgbClr val="FF0000"/>
          </a:solidFill>
        </p:spPr>
        <p:txBody>
          <a:bodyPr wrap="square" lIns="0" tIns="0" rIns="0" bIns="0" rtlCol="0"/>
          <a:lstStyle/>
          <a:p>
            <a:endParaRPr/>
          </a:p>
        </p:txBody>
      </p:sp>
      <p:sp>
        <p:nvSpPr>
          <p:cNvPr id="9" name="object 9"/>
          <p:cNvSpPr txBox="1"/>
          <p:nvPr/>
        </p:nvSpPr>
        <p:spPr>
          <a:xfrm>
            <a:off x="5392144" y="5994908"/>
            <a:ext cx="5395801" cy="289823"/>
          </a:xfrm>
          <a:prstGeom prst="rect">
            <a:avLst/>
          </a:prstGeom>
        </p:spPr>
        <p:txBody>
          <a:bodyPr vert="horz" wrap="square" lIns="0" tIns="12700" rIns="0" bIns="0" rtlCol="0">
            <a:spAutoFit/>
          </a:bodyPr>
          <a:lstStyle/>
          <a:p>
            <a:pPr marL="12700">
              <a:lnSpc>
                <a:spcPct val="100000"/>
              </a:lnSpc>
              <a:spcBef>
                <a:spcPts val="100"/>
              </a:spcBef>
            </a:pPr>
            <a:r>
              <a:rPr sz="1800" dirty="0">
                <a:latin typeface="Arial" panose="020B0604020202020204" pitchFamily="34" charset="0"/>
                <a:cs typeface="Arial" panose="020B0604020202020204" pitchFamily="34" charset="0"/>
              </a:rPr>
              <a:t>Prediction</a:t>
            </a:r>
            <a:r>
              <a:rPr sz="1800" spc="-50"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of</a:t>
            </a:r>
            <a:r>
              <a:rPr sz="1800" spc="-45"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how</a:t>
            </a:r>
            <a:r>
              <a:rPr sz="1800" spc="-45"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good</a:t>
            </a:r>
            <a:r>
              <a:rPr sz="1800" spc="-45"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the</a:t>
            </a:r>
            <a:r>
              <a:rPr sz="1800" spc="-50" dirty="0">
                <a:latin typeface="Arial" panose="020B0604020202020204" pitchFamily="34" charset="0"/>
                <a:cs typeface="Arial" panose="020B0604020202020204" pitchFamily="34" charset="0"/>
              </a:rPr>
              <a:t> </a:t>
            </a:r>
            <a:r>
              <a:rPr sz="1800" spc="-10" dirty="0">
                <a:latin typeface="Arial" panose="020B0604020202020204" pitchFamily="34" charset="0"/>
                <a:cs typeface="Arial" panose="020B0604020202020204" pitchFamily="34" charset="0"/>
              </a:rPr>
              <a:t>predicted</a:t>
            </a:r>
            <a:r>
              <a:rPr sz="1800" spc="-45"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structure</a:t>
            </a:r>
            <a:r>
              <a:rPr sz="1800" spc="-45" dirty="0">
                <a:latin typeface="Arial" panose="020B0604020202020204" pitchFamily="34" charset="0"/>
                <a:cs typeface="Arial" panose="020B0604020202020204" pitchFamily="34" charset="0"/>
              </a:rPr>
              <a:t> </a:t>
            </a:r>
            <a:r>
              <a:rPr sz="1800" spc="-25" dirty="0">
                <a:latin typeface="Arial" panose="020B0604020202020204" pitchFamily="34" charset="0"/>
                <a:cs typeface="Arial" panose="020B0604020202020204" pitchFamily="34" charset="0"/>
              </a:rPr>
              <a:t>is</a:t>
            </a:r>
            <a:endParaRPr sz="1800" dirty="0">
              <a:latin typeface="Arial" panose="020B0604020202020204" pitchFamily="34" charset="0"/>
              <a:cs typeface="Arial" panose="020B0604020202020204" pitchFamily="34" charset="0"/>
            </a:endParaRPr>
          </a:p>
        </p:txBody>
      </p:sp>
      <p:sp>
        <p:nvSpPr>
          <p:cNvPr id="10" name="object 10"/>
          <p:cNvSpPr txBox="1"/>
          <p:nvPr/>
        </p:nvSpPr>
        <p:spPr>
          <a:xfrm>
            <a:off x="82056" y="1804275"/>
            <a:ext cx="276999" cy="3832953"/>
          </a:xfrm>
          <a:prstGeom prst="rect">
            <a:avLst/>
          </a:prstGeom>
        </p:spPr>
        <p:txBody>
          <a:bodyPr vert="vert270" wrap="square" lIns="0" tIns="1270" rIns="0" bIns="0" rtlCol="0">
            <a:spAutoFit/>
          </a:bodyPr>
          <a:lstStyle/>
          <a:p>
            <a:pPr marL="12700">
              <a:lnSpc>
                <a:spcPct val="100000"/>
              </a:lnSpc>
              <a:spcBef>
                <a:spcPts val="10"/>
              </a:spcBef>
            </a:pPr>
            <a:r>
              <a:rPr sz="1800" dirty="0">
                <a:latin typeface="Arial" panose="020B0604020202020204" pitchFamily="34" charset="0"/>
                <a:cs typeface="Arial" panose="020B0604020202020204" pitchFamily="34" charset="0"/>
              </a:rPr>
              <a:t>Actual</a:t>
            </a:r>
            <a:r>
              <a:rPr sz="1800" spc="-45"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quality</a:t>
            </a:r>
            <a:r>
              <a:rPr sz="1800" spc="-45"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of</a:t>
            </a:r>
            <a:r>
              <a:rPr sz="1800" spc="-45"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predicted</a:t>
            </a:r>
            <a:r>
              <a:rPr sz="1800" spc="-40" dirty="0">
                <a:latin typeface="Arial" panose="020B0604020202020204" pitchFamily="34" charset="0"/>
                <a:cs typeface="Arial" panose="020B0604020202020204" pitchFamily="34" charset="0"/>
              </a:rPr>
              <a:t> </a:t>
            </a:r>
            <a:r>
              <a:rPr sz="1800" spc="-10" dirty="0">
                <a:latin typeface="Arial" panose="020B0604020202020204" pitchFamily="34" charset="0"/>
                <a:cs typeface="Arial" panose="020B0604020202020204" pitchFamily="34" charset="0"/>
              </a:rPr>
              <a:t>structure</a:t>
            </a:r>
            <a:endParaRPr sz="1800" dirty="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ADB84-F7BB-9F73-8279-71E5B51A7D6D}"/>
              </a:ext>
            </a:extLst>
          </p:cNvPr>
          <p:cNvSpPr>
            <a:spLocks noGrp="1"/>
          </p:cNvSpPr>
          <p:nvPr>
            <p:ph type="title"/>
          </p:nvPr>
        </p:nvSpPr>
        <p:spPr>
          <a:xfrm>
            <a:off x="2138660" y="2609912"/>
            <a:ext cx="8117264" cy="1152590"/>
          </a:xfrm>
        </p:spPr>
        <p:txBody>
          <a:bodyPr>
            <a:normAutofit/>
          </a:bodyPr>
          <a:lstStyle/>
          <a:p>
            <a:r>
              <a:rPr lang="en-US" sz="4000" dirty="0">
                <a:latin typeface="Arial" panose="020B0604020202020204" pitchFamily="34" charset="0"/>
                <a:cs typeface="Arial" panose="020B0604020202020204" pitchFamily="34" charset="0"/>
              </a:rPr>
              <a:t>AlphaFold Tutorial: Getting Started</a:t>
            </a:r>
          </a:p>
        </p:txBody>
      </p:sp>
    </p:spTree>
    <p:extLst>
      <p:ext uri="{BB962C8B-B14F-4D97-AF65-F5344CB8AC3E}">
        <p14:creationId xmlns:p14="http://schemas.microsoft.com/office/powerpoint/2010/main" val="371467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9E469-1758-EEC8-BE88-AA219159116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If you go to the official </a:t>
            </a:r>
            <a:r>
              <a:rPr lang="en-US" dirty="0" err="1">
                <a:latin typeface="Arial" panose="020B0604020202020204" pitchFamily="34" charset="0"/>
                <a:cs typeface="Arial" panose="020B0604020202020204" pitchFamily="34" charset="0"/>
              </a:rPr>
              <a:t>ColabFold</a:t>
            </a:r>
            <a:r>
              <a:rPr lang="en-US" dirty="0">
                <a:latin typeface="Arial" panose="020B0604020202020204" pitchFamily="34" charset="0"/>
                <a:cs typeface="Arial" panose="020B0604020202020204" pitchFamily="34" charset="0"/>
              </a:rPr>
              <a:t> page:</a:t>
            </a:r>
          </a:p>
        </p:txBody>
      </p:sp>
      <p:pic>
        <p:nvPicPr>
          <p:cNvPr id="7" name="Content Placeholder 6" descr="A person standing next to a white background&#10;&#10;Description automatically generated with medium confidence">
            <a:extLst>
              <a:ext uri="{FF2B5EF4-FFF2-40B4-BE49-F238E27FC236}">
                <a16:creationId xmlns:a16="http://schemas.microsoft.com/office/drawing/2014/main" id="{F8078E04-EDFB-0093-9D85-CFB6166557A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446" r="19705"/>
          <a:stretch/>
        </p:blipFill>
        <p:spPr>
          <a:xfrm>
            <a:off x="1295400" y="2225040"/>
            <a:ext cx="9291320" cy="2558098"/>
          </a:xfrm>
        </p:spPr>
      </p:pic>
    </p:spTree>
    <p:extLst>
      <p:ext uri="{BB962C8B-B14F-4D97-AF65-F5344CB8AC3E}">
        <p14:creationId xmlns:p14="http://schemas.microsoft.com/office/powerpoint/2010/main" val="3659957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4790C-4924-8EBA-9A60-F77CEED2F206}"/>
              </a:ext>
            </a:extLst>
          </p:cNvPr>
          <p:cNvSpPr>
            <a:spLocks noGrp="1"/>
          </p:cNvSpPr>
          <p:nvPr>
            <p:ph type="title"/>
          </p:nvPr>
        </p:nvSpPr>
        <p:spPr>
          <a:xfrm>
            <a:off x="219958" y="186015"/>
            <a:ext cx="11133841" cy="1228005"/>
          </a:xfrm>
        </p:spPr>
        <p:txBody>
          <a:bodyPr>
            <a:normAutofit/>
          </a:bodyPr>
          <a:lstStyle/>
          <a:p>
            <a:r>
              <a:rPr lang="en-US" sz="2000" dirty="0">
                <a:latin typeface="Arial" panose="020B0604020202020204" pitchFamily="34" charset="0"/>
                <a:cs typeface="Arial" panose="020B0604020202020204" pitchFamily="34" charset="0"/>
              </a:rPr>
              <a:t>You will find a table of supported notebooks. These are the Release versions as of 03/25/2024</a:t>
            </a:r>
          </a:p>
        </p:txBody>
      </p:sp>
      <p:pic>
        <p:nvPicPr>
          <p:cNvPr id="5" name="Content Placeholder 4" descr="A computer screen shot of a cartoon character&#10;&#10;Description automatically generated">
            <a:extLst>
              <a:ext uri="{FF2B5EF4-FFF2-40B4-BE49-F238E27FC236}">
                <a16:creationId xmlns:a16="http://schemas.microsoft.com/office/drawing/2014/main" id="{CD416AF4-0AFC-3E62-470E-70CDF95695F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0729" r="32007"/>
          <a:stretch/>
        </p:blipFill>
        <p:spPr>
          <a:xfrm>
            <a:off x="3449320" y="1144904"/>
            <a:ext cx="5293360" cy="5199649"/>
          </a:xfrm>
        </p:spPr>
      </p:pic>
    </p:spTree>
    <p:extLst>
      <p:ext uri="{BB962C8B-B14F-4D97-AF65-F5344CB8AC3E}">
        <p14:creationId xmlns:p14="http://schemas.microsoft.com/office/powerpoint/2010/main" val="3139150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6266" y="449425"/>
            <a:ext cx="10515600" cy="689932"/>
          </a:xfrm>
          <a:prstGeom prst="rect">
            <a:avLst/>
          </a:prstGeom>
        </p:spPr>
        <p:txBody>
          <a:bodyPr vert="horz" wrap="square" lIns="0" tIns="12700" rIns="0" bIns="0" rtlCol="0">
            <a:spAutoFit/>
          </a:bodyPr>
          <a:lstStyle/>
          <a:p>
            <a:pPr marL="431165">
              <a:lnSpc>
                <a:spcPct val="100000"/>
              </a:lnSpc>
              <a:spcBef>
                <a:spcPts val="100"/>
              </a:spcBef>
            </a:pPr>
            <a:r>
              <a:rPr dirty="0">
                <a:latin typeface="Arial" panose="020B0604020202020204" pitchFamily="34" charset="0"/>
                <a:cs typeface="Arial" panose="020B0604020202020204" pitchFamily="34" charset="0"/>
              </a:rPr>
              <a:t>What</a:t>
            </a:r>
            <a:r>
              <a:rPr spc="-7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I</a:t>
            </a:r>
            <a:r>
              <a:rPr spc="-7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will</a:t>
            </a:r>
            <a:r>
              <a:rPr spc="-7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talk</a:t>
            </a:r>
            <a:r>
              <a:rPr spc="-75"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about</a:t>
            </a:r>
          </a:p>
        </p:txBody>
      </p:sp>
      <p:sp>
        <p:nvSpPr>
          <p:cNvPr id="3" name="object 3"/>
          <p:cNvSpPr txBox="1">
            <a:spLocks noGrp="1"/>
          </p:cNvSpPr>
          <p:nvPr>
            <p:ph type="body" idx="1"/>
          </p:nvPr>
        </p:nvSpPr>
        <p:spPr>
          <a:xfrm>
            <a:off x="376472" y="1365528"/>
            <a:ext cx="10515600" cy="5043047"/>
          </a:xfrm>
          <a:prstGeom prst="rect">
            <a:avLst/>
          </a:prstGeom>
        </p:spPr>
        <p:txBody>
          <a:bodyPr vert="horz" wrap="square" lIns="0" tIns="94615" rIns="0" bIns="0" rtlCol="0">
            <a:spAutoFit/>
          </a:bodyPr>
          <a:lstStyle/>
          <a:p>
            <a:pPr marL="240665" indent="-227965">
              <a:lnSpc>
                <a:spcPct val="100000"/>
              </a:lnSpc>
              <a:spcBef>
                <a:spcPts val="745"/>
              </a:spcBef>
              <a:buFont typeface="Arial MT"/>
              <a:buChar char="•"/>
              <a:tabLst>
                <a:tab pos="240665" algn="l"/>
              </a:tabLst>
            </a:pPr>
            <a:r>
              <a:rPr lang="en-US" sz="2400" dirty="0">
                <a:latin typeface="Arial" panose="020B0604020202020204" pitchFamily="34" charset="0"/>
                <a:cs typeface="Arial" panose="020B0604020202020204" pitchFamily="34" charset="0"/>
              </a:rPr>
              <a:t>Why we need protein structure ?</a:t>
            </a:r>
          </a:p>
          <a:p>
            <a:pPr marL="240665" indent="-227965">
              <a:lnSpc>
                <a:spcPct val="100000"/>
              </a:lnSpc>
              <a:spcBef>
                <a:spcPts val="745"/>
              </a:spcBef>
              <a:buFont typeface="Arial MT"/>
              <a:buChar char="•"/>
              <a:tabLst>
                <a:tab pos="240665" algn="l"/>
              </a:tabLst>
            </a:pPr>
            <a:r>
              <a:rPr lang="en-US" sz="2400" dirty="0">
                <a:latin typeface="Arial" panose="020B0604020202020204" pitchFamily="34" charset="0"/>
                <a:cs typeface="Arial" panose="020B0604020202020204" pitchFamily="34" charset="0"/>
              </a:rPr>
              <a:t> Why protein structure prediction is essential in modern biology?</a:t>
            </a:r>
          </a:p>
          <a:p>
            <a:pPr marL="240665" indent="-227965">
              <a:lnSpc>
                <a:spcPct val="100000"/>
              </a:lnSpc>
              <a:spcBef>
                <a:spcPts val="745"/>
              </a:spcBef>
              <a:buFont typeface="Arial MT"/>
              <a:buChar char="•"/>
              <a:tabLst>
                <a:tab pos="240665" algn="l"/>
              </a:tabLst>
            </a:pPr>
            <a:r>
              <a:rPr lang="en-US" sz="2400" dirty="0">
                <a:latin typeface="Arial" panose="020B0604020202020204" pitchFamily="34" charset="0"/>
                <a:cs typeface="Arial" panose="020B0604020202020204" pitchFamily="34" charset="0"/>
              </a:rPr>
              <a:t>Top 25 Latest Structural Bioinformatics Tools with Introduction to the Top 4</a:t>
            </a:r>
          </a:p>
          <a:p>
            <a:pPr marL="240665" indent="-227965">
              <a:lnSpc>
                <a:spcPct val="100000"/>
              </a:lnSpc>
              <a:spcBef>
                <a:spcPts val="745"/>
              </a:spcBef>
              <a:buFont typeface="Arial MT"/>
              <a:buChar char="•"/>
              <a:tabLst>
                <a:tab pos="240665" algn="l"/>
              </a:tabLst>
            </a:pPr>
            <a:r>
              <a:rPr lang="en-US" sz="2400" dirty="0">
                <a:latin typeface="Arial" panose="020B0604020202020204" pitchFamily="34" charset="0"/>
                <a:cs typeface="Arial" panose="020B0604020202020204" pitchFamily="34" charset="0"/>
              </a:rPr>
              <a:t>What</a:t>
            </a:r>
            <a:r>
              <a:rPr lang="en-US" sz="2400" spc="-85"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a:t>
            </a:r>
            <a:r>
              <a:rPr lang="en-US" sz="2400" spc="-75"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AlphaFold</a:t>
            </a:r>
            <a:r>
              <a:rPr lang="en-US" sz="2400" spc="-75"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(AlphaFold</a:t>
            </a:r>
            <a:r>
              <a:rPr lang="en-US" sz="2400" spc="-70" dirty="0">
                <a:latin typeface="Arial" panose="020B0604020202020204" pitchFamily="34" charset="0"/>
                <a:cs typeface="Arial" panose="020B0604020202020204" pitchFamily="34" charset="0"/>
              </a:rPr>
              <a:t> </a:t>
            </a:r>
            <a:r>
              <a:rPr lang="en-US" sz="2400" spc="-25" dirty="0">
                <a:latin typeface="Arial" panose="020B0604020202020204" pitchFamily="34" charset="0"/>
                <a:cs typeface="Arial" panose="020B0604020202020204" pitchFamily="34" charset="0"/>
              </a:rPr>
              <a:t>2)?</a:t>
            </a:r>
          </a:p>
          <a:p>
            <a:pPr marL="240665" indent="-227965">
              <a:lnSpc>
                <a:spcPct val="100000"/>
              </a:lnSpc>
              <a:spcBef>
                <a:spcPts val="650"/>
              </a:spcBef>
              <a:buFont typeface="Arial MT"/>
              <a:buChar char="•"/>
              <a:tabLst>
                <a:tab pos="240665" algn="l"/>
              </a:tabLst>
            </a:pPr>
            <a:r>
              <a:rPr sz="2400" dirty="0">
                <a:latin typeface="Arial" panose="020B0604020202020204" pitchFamily="34" charset="0"/>
                <a:cs typeface="Arial" panose="020B0604020202020204" pitchFamily="34" charset="0"/>
              </a:rPr>
              <a:t>What</a:t>
            </a:r>
            <a:r>
              <a:rPr sz="2400" spc="-3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does</a:t>
            </a:r>
            <a:r>
              <a:rPr sz="2400" spc="-2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it</a:t>
            </a:r>
            <a:r>
              <a:rPr sz="2400" spc="-30" dirty="0">
                <a:latin typeface="Arial" panose="020B0604020202020204" pitchFamily="34" charset="0"/>
                <a:cs typeface="Arial" panose="020B0604020202020204" pitchFamily="34" charset="0"/>
              </a:rPr>
              <a:t> </a:t>
            </a:r>
            <a:r>
              <a:rPr sz="2400" spc="-25" dirty="0">
                <a:latin typeface="Arial" panose="020B0604020202020204" pitchFamily="34" charset="0"/>
                <a:cs typeface="Arial" panose="020B0604020202020204" pitchFamily="34" charset="0"/>
              </a:rPr>
              <a:t>do?</a:t>
            </a:r>
          </a:p>
          <a:p>
            <a:pPr marL="240665" indent="-227965">
              <a:lnSpc>
                <a:spcPct val="100000"/>
              </a:lnSpc>
              <a:spcBef>
                <a:spcPts val="650"/>
              </a:spcBef>
              <a:buFont typeface="Arial MT"/>
              <a:buChar char="•"/>
              <a:tabLst>
                <a:tab pos="240665" algn="l"/>
              </a:tabLst>
            </a:pPr>
            <a:r>
              <a:rPr sz="2400" dirty="0">
                <a:latin typeface="Arial" panose="020B0604020202020204" pitchFamily="34" charset="0"/>
                <a:cs typeface="Arial" panose="020B0604020202020204" pitchFamily="34" charset="0"/>
              </a:rPr>
              <a:t>How</a:t>
            </a:r>
            <a:r>
              <a:rPr sz="2400" spc="-4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does</a:t>
            </a:r>
            <a:r>
              <a:rPr sz="2400" spc="-25"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it</a:t>
            </a:r>
            <a:r>
              <a:rPr sz="2400" spc="-30" dirty="0">
                <a:latin typeface="Arial" panose="020B0604020202020204" pitchFamily="34" charset="0"/>
                <a:cs typeface="Arial" panose="020B0604020202020204" pitchFamily="34" charset="0"/>
              </a:rPr>
              <a:t> </a:t>
            </a:r>
            <a:r>
              <a:rPr sz="2400" spc="-20" dirty="0">
                <a:latin typeface="Arial" panose="020B0604020202020204" pitchFamily="34" charset="0"/>
                <a:cs typeface="Arial" panose="020B0604020202020204" pitchFamily="34" charset="0"/>
              </a:rPr>
              <a:t>work?</a:t>
            </a:r>
          </a:p>
          <a:p>
            <a:pPr marL="240665" indent="-227965">
              <a:lnSpc>
                <a:spcPct val="100000"/>
              </a:lnSpc>
              <a:spcBef>
                <a:spcPts val="720"/>
              </a:spcBef>
              <a:buFont typeface="Arial MT"/>
              <a:buChar char="•"/>
              <a:tabLst>
                <a:tab pos="240665" algn="l"/>
              </a:tabLst>
            </a:pPr>
            <a:r>
              <a:rPr sz="2400" dirty="0">
                <a:latin typeface="Arial" panose="020B0604020202020204" pitchFamily="34" charset="0"/>
                <a:cs typeface="Arial" panose="020B0604020202020204" pitchFamily="34" charset="0"/>
              </a:rPr>
              <a:t>When</a:t>
            </a:r>
            <a:r>
              <a:rPr sz="2400" spc="-25"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does</a:t>
            </a:r>
            <a:r>
              <a:rPr sz="2400" spc="-15"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it</a:t>
            </a:r>
            <a:r>
              <a:rPr sz="2400" spc="-25"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not</a:t>
            </a:r>
            <a:r>
              <a:rPr sz="2400" spc="-25" dirty="0">
                <a:latin typeface="Arial" panose="020B0604020202020204" pitchFamily="34" charset="0"/>
                <a:cs typeface="Arial" panose="020B0604020202020204" pitchFamily="34" charset="0"/>
              </a:rPr>
              <a:t> </a:t>
            </a:r>
            <a:r>
              <a:rPr sz="2400" spc="-10" dirty="0">
                <a:latin typeface="Arial" panose="020B0604020202020204" pitchFamily="34" charset="0"/>
                <a:cs typeface="Arial" panose="020B0604020202020204" pitchFamily="34" charset="0"/>
              </a:rPr>
              <a:t>work?</a:t>
            </a:r>
          </a:p>
          <a:p>
            <a:pPr marL="240665" indent="-227965">
              <a:lnSpc>
                <a:spcPct val="100000"/>
              </a:lnSpc>
              <a:spcBef>
                <a:spcPts val="645"/>
              </a:spcBef>
              <a:buFont typeface="Arial MT"/>
              <a:buChar char="•"/>
              <a:tabLst>
                <a:tab pos="240665" algn="l"/>
              </a:tabLst>
            </a:pPr>
            <a:r>
              <a:rPr sz="2400" dirty="0">
                <a:latin typeface="Arial" panose="020B0604020202020204" pitchFamily="34" charset="0"/>
                <a:cs typeface="Arial" panose="020B0604020202020204" pitchFamily="34" charset="0"/>
              </a:rPr>
              <a:t>How</a:t>
            </a:r>
            <a:r>
              <a:rPr sz="2400" spc="-5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can</a:t>
            </a:r>
            <a:r>
              <a:rPr sz="2400" spc="-4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it</a:t>
            </a:r>
            <a:r>
              <a:rPr sz="2400" spc="-4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be</a:t>
            </a:r>
            <a:r>
              <a:rPr sz="2400" spc="-55"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used</a:t>
            </a:r>
            <a:r>
              <a:rPr sz="2400" spc="-4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in</a:t>
            </a:r>
            <a:r>
              <a:rPr sz="2400" spc="-4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structural</a:t>
            </a:r>
            <a:r>
              <a:rPr sz="2400" spc="-50" dirty="0">
                <a:latin typeface="Arial" panose="020B0604020202020204" pitchFamily="34" charset="0"/>
                <a:cs typeface="Arial" panose="020B0604020202020204" pitchFamily="34" charset="0"/>
              </a:rPr>
              <a:t> </a:t>
            </a:r>
            <a:r>
              <a:rPr sz="2400" spc="-10" dirty="0">
                <a:latin typeface="Arial" panose="020B0604020202020204" pitchFamily="34" charset="0"/>
                <a:cs typeface="Arial" panose="020B0604020202020204" pitchFamily="34" charset="0"/>
              </a:rPr>
              <a:t>biology?</a:t>
            </a:r>
          </a:p>
          <a:p>
            <a:pPr marL="240665" indent="-227965">
              <a:lnSpc>
                <a:spcPct val="100000"/>
              </a:lnSpc>
              <a:spcBef>
                <a:spcPts val="650"/>
              </a:spcBef>
              <a:buFont typeface="Arial MT"/>
              <a:buChar char="•"/>
              <a:tabLst>
                <a:tab pos="240665" algn="l"/>
              </a:tabLst>
            </a:pPr>
            <a:r>
              <a:rPr sz="2400" dirty="0">
                <a:latin typeface="Arial" panose="020B0604020202020204" pitchFamily="34" charset="0"/>
                <a:cs typeface="Arial" panose="020B0604020202020204" pitchFamily="34" charset="0"/>
              </a:rPr>
              <a:t>What</a:t>
            </a:r>
            <a:r>
              <a:rPr sz="2400" spc="-35"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about</a:t>
            </a:r>
            <a:r>
              <a:rPr sz="2400" spc="-35" dirty="0">
                <a:latin typeface="Arial" panose="020B0604020202020204" pitchFamily="34" charset="0"/>
                <a:cs typeface="Arial" panose="020B0604020202020204" pitchFamily="34" charset="0"/>
              </a:rPr>
              <a:t> </a:t>
            </a:r>
            <a:r>
              <a:rPr sz="2400" spc="-10" dirty="0">
                <a:latin typeface="Arial" panose="020B0604020202020204" pitchFamily="34" charset="0"/>
                <a:cs typeface="Arial" panose="020B0604020202020204" pitchFamily="34" charset="0"/>
              </a:rPr>
              <a:t>complexes?</a:t>
            </a:r>
          </a:p>
          <a:p>
            <a:pPr marL="240665" indent="-227965">
              <a:lnSpc>
                <a:spcPct val="100000"/>
              </a:lnSpc>
              <a:spcBef>
                <a:spcPts val="740"/>
              </a:spcBef>
              <a:buFont typeface="Arial MT"/>
              <a:buChar char="•"/>
              <a:tabLst>
                <a:tab pos="240665" algn="l"/>
              </a:tabLst>
            </a:pPr>
            <a:r>
              <a:rPr sz="2400" dirty="0">
                <a:latin typeface="Arial" panose="020B0604020202020204" pitchFamily="34" charset="0"/>
                <a:cs typeface="Arial" panose="020B0604020202020204" pitchFamily="34" charset="0"/>
              </a:rPr>
              <a:t>How</a:t>
            </a:r>
            <a:r>
              <a:rPr sz="2400" spc="-25"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can</a:t>
            </a:r>
            <a:r>
              <a:rPr sz="2400" spc="-15"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I</a:t>
            </a:r>
            <a:r>
              <a:rPr sz="2400" spc="-25"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try</a:t>
            </a:r>
            <a:r>
              <a:rPr sz="2400" spc="-2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this</a:t>
            </a:r>
            <a:r>
              <a:rPr sz="2400" spc="-10" dirty="0">
                <a:latin typeface="Arial" panose="020B0604020202020204" pitchFamily="34" charset="0"/>
                <a:cs typeface="Arial" panose="020B0604020202020204" pitchFamily="34" charset="0"/>
              </a:rPr>
              <a:t> </a:t>
            </a:r>
            <a:r>
              <a:rPr sz="2400" spc="-20" dirty="0">
                <a:latin typeface="Arial" panose="020B0604020202020204" pitchFamily="34" charset="0"/>
                <a:cs typeface="Arial" panose="020B0604020202020204" pitchFamily="34" charset="0"/>
              </a:rPr>
              <a:t>out?</a:t>
            </a:r>
          </a:p>
          <a:p>
            <a:pPr marL="240665" indent="-227965">
              <a:lnSpc>
                <a:spcPct val="100000"/>
              </a:lnSpc>
              <a:spcBef>
                <a:spcPts val="650"/>
              </a:spcBef>
              <a:buFont typeface="Arial MT"/>
              <a:buChar char="•"/>
              <a:tabLst>
                <a:tab pos="240665" algn="l"/>
              </a:tabLst>
            </a:pPr>
            <a:r>
              <a:rPr lang="en-US" sz="2400" spc="-10" dirty="0">
                <a:latin typeface="Arial" panose="020B0604020202020204" pitchFamily="34" charset="0"/>
                <a:cs typeface="Arial" panose="020B0604020202020204" pitchFamily="34" charset="0"/>
              </a:rPr>
              <a:t>Run Colabfold in UCSF Wynton</a:t>
            </a:r>
            <a:endParaRPr sz="2400" spc="-1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306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fade">
                                      <p:cBhvr>
                                        <p:cTn id="54" dur="1000"/>
                                        <p:tgtEl>
                                          <p:spTgt spid="3">
                                            <p:txEl>
                                              <p:pRg st="6" end="6"/>
                                            </p:txEl>
                                          </p:spTgt>
                                        </p:tgtEl>
                                      </p:cBhvr>
                                    </p:animEffect>
                                    <p:anim calcmode="lin" valueType="num">
                                      <p:cBhvr>
                                        <p:cTn id="5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animEffect transition="in" filter="fade">
                                      <p:cBhvr>
                                        <p:cTn id="65" dur="1000"/>
                                        <p:tgtEl>
                                          <p:spTgt spid="3">
                                            <p:txEl>
                                              <p:pRg st="8" end="8"/>
                                            </p:txEl>
                                          </p:spTgt>
                                        </p:tgtEl>
                                      </p:cBhvr>
                                    </p:animEffect>
                                    <p:anim calcmode="lin" valueType="num">
                                      <p:cBhvr>
                                        <p:cTn id="6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3">
                                            <p:txEl>
                                              <p:pRg st="9" end="9"/>
                                            </p:txEl>
                                          </p:spTgt>
                                        </p:tgtEl>
                                        <p:attrNameLst>
                                          <p:attrName>style.visibility</p:attrName>
                                        </p:attrNameLst>
                                      </p:cBhvr>
                                      <p:to>
                                        <p:strVal val="visible"/>
                                      </p:to>
                                    </p:set>
                                    <p:animEffect transition="in" filter="fade">
                                      <p:cBhvr>
                                        <p:cTn id="72" dur="1000"/>
                                        <p:tgtEl>
                                          <p:spTgt spid="3">
                                            <p:txEl>
                                              <p:pRg st="9" end="9"/>
                                            </p:txEl>
                                          </p:spTgt>
                                        </p:tgtEl>
                                      </p:cBhvr>
                                    </p:animEffect>
                                    <p:anim calcmode="lin" valueType="num">
                                      <p:cBhvr>
                                        <p:cTn id="7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3">
                                            <p:txEl>
                                              <p:pRg st="10" end="10"/>
                                            </p:txEl>
                                          </p:spTgt>
                                        </p:tgtEl>
                                        <p:attrNameLst>
                                          <p:attrName>style.visibility</p:attrName>
                                        </p:attrNameLst>
                                      </p:cBhvr>
                                      <p:to>
                                        <p:strVal val="visible"/>
                                      </p:to>
                                    </p:set>
                                    <p:animEffect transition="in" filter="barn(inVertical)">
                                      <p:cBhvr>
                                        <p:cTn id="7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B2735FC6-A586-BC14-747E-6A294E9D3E7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429"/>
          <a:stretch/>
        </p:blipFill>
        <p:spPr>
          <a:xfrm>
            <a:off x="3262876" y="386497"/>
            <a:ext cx="7944907" cy="5694729"/>
          </a:xfrm>
        </p:spPr>
      </p:pic>
    </p:spTree>
    <p:extLst>
      <p:ext uri="{BB962C8B-B14F-4D97-AF65-F5344CB8AC3E}">
        <p14:creationId xmlns:p14="http://schemas.microsoft.com/office/powerpoint/2010/main" val="182254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E9CB600D-C78F-18A3-0225-92D1B0EC397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3676"/>
          <a:stretch/>
        </p:blipFill>
        <p:spPr>
          <a:xfrm>
            <a:off x="2685118" y="114592"/>
            <a:ext cx="8513528" cy="6628816"/>
          </a:xfrm>
        </p:spPr>
      </p:pic>
    </p:spTree>
    <p:extLst>
      <p:ext uri="{BB962C8B-B14F-4D97-AF65-F5344CB8AC3E}">
        <p14:creationId xmlns:p14="http://schemas.microsoft.com/office/powerpoint/2010/main" val="88234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5C1300B1-BA2F-ABCD-3E93-820B415CB2A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4241"/>
          <a:stretch/>
        </p:blipFill>
        <p:spPr>
          <a:xfrm>
            <a:off x="2799072" y="579120"/>
            <a:ext cx="7005328" cy="5282883"/>
          </a:xfrm>
        </p:spPr>
      </p:pic>
    </p:spTree>
    <p:extLst>
      <p:ext uri="{BB962C8B-B14F-4D97-AF65-F5344CB8AC3E}">
        <p14:creationId xmlns:p14="http://schemas.microsoft.com/office/powerpoint/2010/main" val="342789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4B8FF38B-27B5-9022-3932-E31FCC83372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3615"/>
          <a:stretch/>
        </p:blipFill>
        <p:spPr>
          <a:xfrm>
            <a:off x="594482" y="924560"/>
            <a:ext cx="11003035" cy="5396528"/>
          </a:xfrm>
        </p:spPr>
      </p:pic>
    </p:spTree>
    <p:extLst>
      <p:ext uri="{BB962C8B-B14F-4D97-AF65-F5344CB8AC3E}">
        <p14:creationId xmlns:p14="http://schemas.microsoft.com/office/powerpoint/2010/main" val="2922613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diagram of a chain and a chain&#10;&#10;Description automatically generated">
            <a:extLst>
              <a:ext uri="{FF2B5EF4-FFF2-40B4-BE49-F238E27FC236}">
                <a16:creationId xmlns:a16="http://schemas.microsoft.com/office/drawing/2014/main" id="{F0A78014-2964-F75B-C2A3-07EABEE9616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2" y="702533"/>
            <a:ext cx="5426764" cy="2143571"/>
          </a:xfrm>
          <a:prstGeom prst="rect">
            <a:avLst/>
          </a:prstGeom>
        </p:spPr>
      </p:pic>
      <p:sp>
        <p:nvSpPr>
          <p:cNvPr id="41" name="Rectangle 40">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chain of colored lines&#10;&#10;Description automatically generated with medium confidence">
            <a:extLst>
              <a:ext uri="{FF2B5EF4-FFF2-40B4-BE49-F238E27FC236}">
                <a16:creationId xmlns:a16="http://schemas.microsoft.com/office/drawing/2014/main" id="{99C78954-4DC9-6C4F-774D-EC801EA495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8034" y="579250"/>
            <a:ext cx="5112595" cy="2390138"/>
          </a:xfrm>
          <a:prstGeom prst="rect">
            <a:avLst/>
          </a:prstGeom>
        </p:spPr>
      </p:pic>
      <p:sp>
        <p:nvSpPr>
          <p:cNvPr id="42" name="Rectangle 41">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lines drawn on a white background&#10;&#10;Description automatically generated with medium confidence">
            <a:extLst>
              <a:ext uri="{FF2B5EF4-FFF2-40B4-BE49-F238E27FC236}">
                <a16:creationId xmlns:a16="http://schemas.microsoft.com/office/drawing/2014/main" id="{17937B59-8722-0FD2-86FA-293CF5E710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8034" y="3918559"/>
            <a:ext cx="5112595" cy="2185634"/>
          </a:xfrm>
          <a:prstGeom prst="rect">
            <a:avLst/>
          </a:prstGeom>
        </p:spPr>
      </p:pic>
      <p:sp>
        <p:nvSpPr>
          <p:cNvPr id="3" name="TextBox 2">
            <a:extLst>
              <a:ext uri="{FF2B5EF4-FFF2-40B4-BE49-F238E27FC236}">
                <a16:creationId xmlns:a16="http://schemas.microsoft.com/office/drawing/2014/main" id="{4A49C2A7-82A9-DA4B-6BAB-CB49B4FCEFA0}"/>
              </a:ext>
            </a:extLst>
          </p:cNvPr>
          <p:cNvSpPr txBox="1"/>
          <p:nvPr/>
        </p:nvSpPr>
        <p:spPr>
          <a:xfrm>
            <a:off x="266264" y="210814"/>
            <a:ext cx="114646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G9a/GLP</a:t>
            </a:r>
          </a:p>
        </p:txBody>
      </p:sp>
      <p:sp>
        <p:nvSpPr>
          <p:cNvPr id="4" name="TextBox 3">
            <a:extLst>
              <a:ext uri="{FF2B5EF4-FFF2-40B4-BE49-F238E27FC236}">
                <a16:creationId xmlns:a16="http://schemas.microsoft.com/office/drawing/2014/main" id="{C9A2B5C8-DFDD-7977-639F-0F65EAAAD119}"/>
              </a:ext>
            </a:extLst>
          </p:cNvPr>
          <p:cNvSpPr txBox="1"/>
          <p:nvPr/>
        </p:nvSpPr>
        <p:spPr>
          <a:xfrm>
            <a:off x="6474024" y="135411"/>
            <a:ext cx="114646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G9a/GLP</a:t>
            </a:r>
          </a:p>
        </p:txBody>
      </p:sp>
      <p:sp>
        <p:nvSpPr>
          <p:cNvPr id="6" name="TextBox 5">
            <a:extLst>
              <a:ext uri="{FF2B5EF4-FFF2-40B4-BE49-F238E27FC236}">
                <a16:creationId xmlns:a16="http://schemas.microsoft.com/office/drawing/2014/main" id="{C6388796-1A7F-BBA6-A683-57E49B63F69C}"/>
              </a:ext>
            </a:extLst>
          </p:cNvPr>
          <p:cNvSpPr txBox="1"/>
          <p:nvPr/>
        </p:nvSpPr>
        <p:spPr>
          <a:xfrm>
            <a:off x="6308034" y="3624574"/>
            <a:ext cx="114646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G9a/GLP</a:t>
            </a:r>
          </a:p>
        </p:txBody>
      </p:sp>
    </p:spTree>
    <p:extLst>
      <p:ext uri="{BB962C8B-B14F-4D97-AF65-F5344CB8AC3E}">
        <p14:creationId xmlns:p14="http://schemas.microsoft.com/office/powerpoint/2010/main" val="2514602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different colored lines&#10;&#10;Description automatically generated with medium confidence">
            <a:extLst>
              <a:ext uri="{FF2B5EF4-FFF2-40B4-BE49-F238E27FC236}">
                <a16:creationId xmlns:a16="http://schemas.microsoft.com/office/drawing/2014/main" id="{A429BBE6-C558-F207-CFE7-1FCB5F960F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18721" y="110991"/>
            <a:ext cx="5631040" cy="3876501"/>
          </a:xfrm>
        </p:spPr>
      </p:pic>
      <p:pic>
        <p:nvPicPr>
          <p:cNvPr id="7" name="Picture 6" descr="A diagram of a graph&#10;&#10;Description automatically generated">
            <a:extLst>
              <a:ext uri="{FF2B5EF4-FFF2-40B4-BE49-F238E27FC236}">
                <a16:creationId xmlns:a16="http://schemas.microsoft.com/office/drawing/2014/main" id="{E0C0CAE6-5A7A-1D40-CC8B-4DBB6963B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023" y="4808758"/>
            <a:ext cx="10977394" cy="2002540"/>
          </a:xfrm>
          <a:prstGeom prst="rect">
            <a:avLst/>
          </a:prstGeom>
        </p:spPr>
      </p:pic>
      <p:pic>
        <p:nvPicPr>
          <p:cNvPr id="9" name="Picture 8" descr="A graph of a graph&#10;&#10;Description automatically generated with medium confidence">
            <a:extLst>
              <a:ext uri="{FF2B5EF4-FFF2-40B4-BE49-F238E27FC236}">
                <a16:creationId xmlns:a16="http://schemas.microsoft.com/office/drawing/2014/main" id="{D2E6E9B5-0D36-7017-3A7B-A33CED32FC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844" y="399961"/>
            <a:ext cx="5314436" cy="3587531"/>
          </a:xfrm>
          <a:prstGeom prst="rect">
            <a:avLst/>
          </a:prstGeom>
        </p:spPr>
      </p:pic>
      <p:sp>
        <p:nvSpPr>
          <p:cNvPr id="2" name="TextBox 1">
            <a:extLst>
              <a:ext uri="{FF2B5EF4-FFF2-40B4-BE49-F238E27FC236}">
                <a16:creationId xmlns:a16="http://schemas.microsoft.com/office/drawing/2014/main" id="{0803745F-D05E-6067-42F6-5EAD17BE72F3}"/>
              </a:ext>
            </a:extLst>
          </p:cNvPr>
          <p:cNvSpPr txBox="1"/>
          <p:nvPr/>
        </p:nvSpPr>
        <p:spPr>
          <a:xfrm>
            <a:off x="1357460" y="4213459"/>
            <a:ext cx="1244764" cy="369332"/>
          </a:xfrm>
          <a:prstGeom prst="rect">
            <a:avLst/>
          </a:prstGeom>
          <a:noFill/>
        </p:spPr>
        <p:txBody>
          <a:bodyPr wrap="none" rtlCol="0">
            <a:spAutoFit/>
          </a:bodyPr>
          <a:lstStyle/>
          <a:p>
            <a:r>
              <a:rPr lang="en-US" b="0" i="0" dirty="0">
                <a:solidFill>
                  <a:srgbClr val="242424"/>
                </a:solidFill>
                <a:effectLst/>
                <a:latin typeface="Arial" panose="020B0604020202020204" pitchFamily="34" charset="0"/>
                <a:cs typeface="Arial" panose="020B0604020202020204" pitchFamily="34" charset="0"/>
              </a:rPr>
              <a:t>PAE plots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329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A12E6-C976-E3E9-F0B2-1AEC826C49CE}"/>
            </a:ext>
          </a:extLst>
        </p:cNvPr>
        <p:cNvGrpSpPr/>
        <p:nvPr/>
      </p:nvGrpSpPr>
      <p:grpSpPr>
        <a:xfrm>
          <a:off x="0" y="0"/>
          <a:ext cx="0" cy="0"/>
          <a:chOff x="0" y="0"/>
          <a:chExt cx="0" cy="0"/>
        </a:xfrm>
      </p:grpSpPr>
      <p:pic>
        <p:nvPicPr>
          <p:cNvPr id="7" name="Picture 6" descr="A red and blue ribbon&#10;&#10;Description automatically generated">
            <a:extLst>
              <a:ext uri="{FF2B5EF4-FFF2-40B4-BE49-F238E27FC236}">
                <a16:creationId xmlns:a16="http://schemas.microsoft.com/office/drawing/2014/main" id="{9D1AD051-FCC2-2463-B074-CC6B4AE24325}"/>
              </a:ext>
            </a:extLst>
          </p:cNvPr>
          <p:cNvPicPr>
            <a:picLocks noChangeAspect="1"/>
          </p:cNvPicPr>
          <p:nvPr/>
        </p:nvPicPr>
        <p:blipFill rotWithShape="1">
          <a:blip r:embed="rId3">
            <a:extLst>
              <a:ext uri="{28A0092B-C50C-407E-A947-70E740481C1C}">
                <a14:useLocalDpi xmlns:a14="http://schemas.microsoft.com/office/drawing/2010/main" val="0"/>
              </a:ext>
            </a:extLst>
          </a:blip>
          <a:srcRect l="20001" t="14648" r="24333" b="17898"/>
          <a:stretch/>
        </p:blipFill>
        <p:spPr>
          <a:xfrm>
            <a:off x="1895498" y="1134199"/>
            <a:ext cx="6786880" cy="4216400"/>
          </a:xfrm>
          <a:prstGeom prst="rect">
            <a:avLst/>
          </a:prstGeom>
        </p:spPr>
      </p:pic>
      <p:sp>
        <p:nvSpPr>
          <p:cNvPr id="3" name="TextBox 2">
            <a:extLst>
              <a:ext uri="{FF2B5EF4-FFF2-40B4-BE49-F238E27FC236}">
                <a16:creationId xmlns:a16="http://schemas.microsoft.com/office/drawing/2014/main" id="{82ED6FDA-1E9C-7331-C57E-876BCA67E514}"/>
              </a:ext>
            </a:extLst>
          </p:cNvPr>
          <p:cNvSpPr txBox="1"/>
          <p:nvPr/>
        </p:nvSpPr>
        <p:spPr>
          <a:xfrm>
            <a:off x="9280913" y="3242399"/>
            <a:ext cx="2665428" cy="373202"/>
          </a:xfrm>
          <a:prstGeom prst="rect">
            <a:avLst/>
          </a:prstGeom>
          <a:noFill/>
        </p:spPr>
        <p:txBody>
          <a:bodyPr wrap="square">
            <a:spAutoFit/>
          </a:bodyPr>
          <a:lstStyle/>
          <a:p>
            <a:r>
              <a:rPr lang="en-US" sz="1800" b="1" dirty="0">
                <a:solidFill>
                  <a:srgbClr val="2A0FEF"/>
                </a:solidFill>
                <a:latin typeface="Arial" panose="020B0604020202020204" pitchFamily="34" charset="0"/>
                <a:cs typeface="Arial" panose="020B0604020202020204" pitchFamily="34" charset="0"/>
              </a:rPr>
              <a:t>experimental structure </a:t>
            </a:r>
            <a:endParaRPr lang="en-US" b="1" dirty="0">
              <a:solidFill>
                <a:srgbClr val="2A0FEF"/>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B0457C9-0A3E-7638-6293-B9B14D0A6F6F}"/>
              </a:ext>
            </a:extLst>
          </p:cNvPr>
          <p:cNvSpPr txBox="1"/>
          <p:nvPr/>
        </p:nvSpPr>
        <p:spPr>
          <a:xfrm>
            <a:off x="10063735" y="3819498"/>
            <a:ext cx="1457705" cy="646331"/>
          </a:xfrm>
          <a:prstGeom prst="rect">
            <a:avLst/>
          </a:prstGeom>
          <a:noFill/>
        </p:spPr>
        <p:txBody>
          <a:bodyPr wrap="square">
            <a:spAutoFit/>
          </a:bodyPr>
          <a:lstStyle/>
          <a:p>
            <a:pPr algn="ctr"/>
            <a:r>
              <a:rPr lang="en-US" b="1" i="0" dirty="0">
                <a:solidFill>
                  <a:srgbClr val="CC3300"/>
                </a:solidFill>
                <a:effectLst/>
                <a:latin typeface="Arial" panose="020B0604020202020204" pitchFamily="34" charset="0"/>
                <a:cs typeface="Arial" panose="020B0604020202020204" pitchFamily="34" charset="0"/>
              </a:rPr>
              <a:t>AlphaFold model</a:t>
            </a:r>
            <a:endParaRPr lang="en-US" b="1" dirty="0">
              <a:solidFill>
                <a:srgbClr val="CC3300"/>
              </a:solidFill>
            </a:endParaRPr>
          </a:p>
        </p:txBody>
      </p:sp>
    </p:spTree>
    <p:extLst>
      <p:ext uri="{BB962C8B-B14F-4D97-AF65-F5344CB8AC3E}">
        <p14:creationId xmlns:p14="http://schemas.microsoft.com/office/powerpoint/2010/main" val="2826426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graph&#10;&#10;Description automatically generated">
            <a:extLst>
              <a:ext uri="{FF2B5EF4-FFF2-40B4-BE49-F238E27FC236}">
                <a16:creationId xmlns:a16="http://schemas.microsoft.com/office/drawing/2014/main" id="{32DEDCFE-B6E7-1E5C-7577-558F37BA868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2046"/>
          <a:stretch/>
        </p:blipFill>
        <p:spPr>
          <a:xfrm>
            <a:off x="3679524" y="3298041"/>
            <a:ext cx="7562234" cy="3271199"/>
          </a:xfrm>
        </p:spPr>
      </p:pic>
      <p:pic>
        <p:nvPicPr>
          <p:cNvPr id="2" name="Content Placeholder 3">
            <a:extLst>
              <a:ext uri="{FF2B5EF4-FFF2-40B4-BE49-F238E27FC236}">
                <a16:creationId xmlns:a16="http://schemas.microsoft.com/office/drawing/2014/main" id="{EC16C323-EB52-F262-0B53-45BD9EF4ED02}"/>
              </a:ext>
            </a:extLst>
          </p:cNvPr>
          <p:cNvPicPr>
            <a:picLocks noChangeAspect="1"/>
          </p:cNvPicPr>
          <p:nvPr/>
        </p:nvPicPr>
        <p:blipFill rotWithShape="1">
          <a:blip r:embed="rId4"/>
          <a:srcRect t="2211" r="30059" b="7541"/>
          <a:stretch/>
        </p:blipFill>
        <p:spPr>
          <a:xfrm>
            <a:off x="5084688" y="873040"/>
            <a:ext cx="5531978" cy="2425001"/>
          </a:xfrm>
          <a:prstGeom prst="rect">
            <a:avLst/>
          </a:prstGeom>
        </p:spPr>
      </p:pic>
      <p:sp>
        <p:nvSpPr>
          <p:cNvPr id="7" name="TextBox 6">
            <a:extLst>
              <a:ext uri="{FF2B5EF4-FFF2-40B4-BE49-F238E27FC236}">
                <a16:creationId xmlns:a16="http://schemas.microsoft.com/office/drawing/2014/main" id="{21C39D90-686B-4022-E04D-B7A591F74A60}"/>
              </a:ext>
            </a:extLst>
          </p:cNvPr>
          <p:cNvSpPr txBox="1"/>
          <p:nvPr/>
        </p:nvSpPr>
        <p:spPr>
          <a:xfrm>
            <a:off x="270977" y="104094"/>
            <a:ext cx="6817093" cy="369332"/>
          </a:xfrm>
          <a:prstGeom prst="rect">
            <a:avLst/>
          </a:prstGeom>
          <a:noFill/>
        </p:spPr>
        <p:txBody>
          <a:bodyPr wrap="square">
            <a:spAutoFit/>
          </a:bodyPr>
          <a:lstStyle/>
          <a:p>
            <a:r>
              <a:rPr lang="en-US" b="1" i="0" dirty="0">
                <a:solidFill>
                  <a:srgbClr val="333333"/>
                </a:solidFill>
                <a:effectLst/>
                <a:latin typeface="Arial" panose="020B0604020202020204" pitchFamily="34" charset="0"/>
                <a:cs typeface="Arial" panose="020B0604020202020204" pitchFamily="34" charset="0"/>
              </a:rPr>
              <a:t>Alpha Fold  Model of S. aureus BlaR1 with C2 symmetry </a:t>
            </a:r>
            <a:endParaRPr lang="en-US" b="1" dirty="0"/>
          </a:p>
        </p:txBody>
      </p:sp>
    </p:spTree>
    <p:extLst>
      <p:ext uri="{BB962C8B-B14F-4D97-AF65-F5344CB8AC3E}">
        <p14:creationId xmlns:p14="http://schemas.microsoft.com/office/powerpoint/2010/main" val="4042798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DEC34A-9AB0-12A7-692C-7215080EDE87}"/>
              </a:ext>
            </a:extLst>
          </p:cNvPr>
          <p:cNvSpPr>
            <a:spLocks noGrp="1"/>
          </p:cNvSpPr>
          <p:nvPr>
            <p:ph idx="1"/>
          </p:nvPr>
        </p:nvSpPr>
        <p:spPr>
          <a:xfrm>
            <a:off x="629920" y="447198"/>
            <a:ext cx="10927080" cy="5963603"/>
          </a:xfrm>
        </p:spPr>
        <p:txBody>
          <a:bodyPr/>
          <a:lstStyle/>
          <a:p>
            <a:r>
              <a:rPr lang="en-US" b="0" i="0" dirty="0">
                <a:solidFill>
                  <a:srgbClr val="333333"/>
                </a:solidFill>
                <a:effectLst/>
                <a:latin typeface="Arial" panose="020B0604020202020204" pitchFamily="34" charset="0"/>
                <a:cs typeface="Arial" panose="020B0604020202020204" pitchFamily="34" charset="0"/>
              </a:rPr>
              <a:t>structure of S. aureus BlaR1 with C2 symmetry (</a:t>
            </a:r>
            <a:r>
              <a:rPr lang="en-US" dirty="0">
                <a:latin typeface="Arial" panose="020B0604020202020204" pitchFamily="34" charset="0"/>
                <a:cs typeface="Arial" panose="020B0604020202020204" pitchFamily="34" charset="0"/>
              </a:rPr>
              <a:t>PDB 8EXP)</a:t>
            </a:r>
            <a:endParaRPr lang="en-US" b="0" i="0" dirty="0">
              <a:solidFill>
                <a:srgbClr val="333333"/>
              </a:solidFill>
              <a:effectLst/>
              <a:latin typeface="Arial" panose="020B0604020202020204" pitchFamily="34" charset="0"/>
              <a:cs typeface="Arial" panose="020B0604020202020204" pitchFamily="34" charset="0"/>
            </a:endParaRPr>
          </a:p>
          <a:p>
            <a:endParaRPr lang="en-US" dirty="0"/>
          </a:p>
        </p:txBody>
      </p:sp>
      <p:pic>
        <p:nvPicPr>
          <p:cNvPr id="4" name="Content Placeholder 4" descr="A close-up of a protein&#10;&#10;Description automatically generated">
            <a:extLst>
              <a:ext uri="{FF2B5EF4-FFF2-40B4-BE49-F238E27FC236}">
                <a16:creationId xmlns:a16="http://schemas.microsoft.com/office/drawing/2014/main" id="{85492B1A-14EC-778A-89A6-511672919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0" y="1310641"/>
            <a:ext cx="3723839" cy="3833488"/>
          </a:xfrm>
          <a:prstGeom prst="rect">
            <a:avLst/>
          </a:prstGeom>
        </p:spPr>
      </p:pic>
      <p:pic>
        <p:nvPicPr>
          <p:cNvPr id="5" name="Content Placeholder 4" descr="Several blue and silver spirals&#10;&#10;Description automatically generated">
            <a:extLst>
              <a:ext uri="{FF2B5EF4-FFF2-40B4-BE49-F238E27FC236}">
                <a16:creationId xmlns:a16="http://schemas.microsoft.com/office/drawing/2014/main" id="{68C96917-1B68-63CB-B02D-261A5C424A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9562" y="2622569"/>
            <a:ext cx="5491740" cy="2431343"/>
          </a:xfrm>
          <a:prstGeom prst="rect">
            <a:avLst/>
          </a:prstGeom>
        </p:spPr>
      </p:pic>
      <p:sp>
        <p:nvSpPr>
          <p:cNvPr id="7" name="TextBox 6">
            <a:extLst>
              <a:ext uri="{FF2B5EF4-FFF2-40B4-BE49-F238E27FC236}">
                <a16:creationId xmlns:a16="http://schemas.microsoft.com/office/drawing/2014/main" id="{D60E9522-9173-B9CE-01F1-EE21F5A293A7}"/>
              </a:ext>
            </a:extLst>
          </p:cNvPr>
          <p:cNvSpPr txBox="1"/>
          <p:nvPr/>
        </p:nvSpPr>
        <p:spPr>
          <a:xfrm>
            <a:off x="8617061" y="2179642"/>
            <a:ext cx="3268482" cy="369332"/>
          </a:xfrm>
          <a:prstGeom prst="rect">
            <a:avLst/>
          </a:prstGeom>
          <a:noFill/>
        </p:spPr>
        <p:txBody>
          <a:bodyPr wrap="square">
            <a:spAutoFit/>
          </a:bodyPr>
          <a:lstStyle/>
          <a:p>
            <a:r>
              <a:rPr lang="en-US" sz="1800" dirty="0">
                <a:solidFill>
                  <a:schemeClr val="bg1">
                    <a:lumMod val="50000"/>
                  </a:schemeClr>
                </a:solidFill>
                <a:latin typeface="Arial" panose="020B0604020202020204" pitchFamily="34" charset="0"/>
                <a:cs typeface="Arial" panose="020B0604020202020204" pitchFamily="34" charset="0"/>
              </a:rPr>
              <a:t>experimental structure in grey</a:t>
            </a:r>
            <a:endParaRPr lang="en-US" dirty="0">
              <a:solidFill>
                <a:schemeClr val="bg1">
                  <a:lumMod val="50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AFEC747-CBEA-2B00-D2D8-C1DA62BA4A0D}"/>
              </a:ext>
            </a:extLst>
          </p:cNvPr>
          <p:cNvSpPr txBox="1"/>
          <p:nvPr/>
        </p:nvSpPr>
        <p:spPr>
          <a:xfrm>
            <a:off x="6409173" y="2247944"/>
            <a:ext cx="2192518" cy="369332"/>
          </a:xfrm>
          <a:prstGeom prst="rect">
            <a:avLst/>
          </a:prstGeom>
          <a:noFill/>
        </p:spPr>
        <p:txBody>
          <a:bodyPr wrap="square">
            <a:spAutoFit/>
          </a:bodyPr>
          <a:lstStyle/>
          <a:p>
            <a:pPr algn="ctr"/>
            <a:r>
              <a:rPr lang="en-US" b="1" i="0" dirty="0">
                <a:solidFill>
                  <a:srgbClr val="2A0FEF"/>
                </a:solidFill>
                <a:effectLst/>
                <a:latin typeface="Arial" panose="020B0604020202020204" pitchFamily="34" charset="0"/>
                <a:cs typeface="Arial" panose="020B0604020202020204" pitchFamily="34" charset="0"/>
              </a:rPr>
              <a:t>AlphaFold model</a:t>
            </a:r>
            <a:endParaRPr lang="en-US" b="1" dirty="0">
              <a:solidFill>
                <a:srgbClr val="2A0FEF"/>
              </a:solidFill>
            </a:endParaRPr>
          </a:p>
        </p:txBody>
      </p:sp>
    </p:spTree>
    <p:extLst>
      <p:ext uri="{BB962C8B-B14F-4D97-AF65-F5344CB8AC3E}">
        <p14:creationId xmlns:p14="http://schemas.microsoft.com/office/powerpoint/2010/main" val="208346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82940"/>
            <a:ext cx="10515600" cy="689932"/>
          </a:xfrm>
          <a:prstGeom prst="rect">
            <a:avLst/>
          </a:prstGeom>
        </p:spPr>
        <p:txBody>
          <a:bodyPr vert="horz" wrap="square" lIns="0" tIns="12700" rIns="0" bIns="0" rtlCol="0">
            <a:spAutoFit/>
          </a:bodyPr>
          <a:lstStyle/>
          <a:p>
            <a:pPr marL="431165">
              <a:lnSpc>
                <a:spcPct val="100000"/>
              </a:lnSpc>
              <a:spcBef>
                <a:spcPts val="100"/>
              </a:spcBef>
            </a:pPr>
            <a:r>
              <a:rPr dirty="0">
                <a:latin typeface="Arial" panose="020B0604020202020204" pitchFamily="34" charset="0"/>
                <a:cs typeface="Arial" panose="020B0604020202020204" pitchFamily="34" charset="0"/>
              </a:rPr>
              <a:t>AF2</a:t>
            </a:r>
            <a:r>
              <a:rPr spc="-9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is</a:t>
            </a:r>
            <a:r>
              <a:rPr spc="-8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a</a:t>
            </a:r>
            <a:r>
              <a:rPr spc="-8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pretty</a:t>
            </a:r>
            <a:r>
              <a:rPr spc="-8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good</a:t>
            </a:r>
            <a:r>
              <a:rPr spc="-8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predictor</a:t>
            </a:r>
            <a:r>
              <a:rPr spc="-8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of</a:t>
            </a:r>
            <a:r>
              <a:rPr spc="-85"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disorder</a:t>
            </a:r>
          </a:p>
        </p:txBody>
      </p:sp>
      <p:pic>
        <p:nvPicPr>
          <p:cNvPr id="3" name="object 3"/>
          <p:cNvPicPr/>
          <p:nvPr/>
        </p:nvPicPr>
        <p:blipFill>
          <a:blip r:embed="rId2" cstate="print"/>
          <a:stretch>
            <a:fillRect/>
          </a:stretch>
        </p:blipFill>
        <p:spPr>
          <a:xfrm>
            <a:off x="1453907" y="2286819"/>
            <a:ext cx="7856320" cy="3277839"/>
          </a:xfrm>
          <a:prstGeom prst="rect">
            <a:avLst/>
          </a:prstGeom>
        </p:spPr>
      </p:pic>
      <p:sp>
        <p:nvSpPr>
          <p:cNvPr id="4" name="object 4"/>
          <p:cNvSpPr txBox="1"/>
          <p:nvPr/>
        </p:nvSpPr>
        <p:spPr>
          <a:xfrm>
            <a:off x="498868" y="6144259"/>
            <a:ext cx="3402965" cy="565150"/>
          </a:xfrm>
          <a:prstGeom prst="rect">
            <a:avLst/>
          </a:prstGeom>
        </p:spPr>
        <p:txBody>
          <a:bodyPr vert="horz" wrap="square" lIns="0" tIns="28575" rIns="0" bIns="0" rtlCol="0">
            <a:spAutoFit/>
          </a:bodyPr>
          <a:lstStyle/>
          <a:p>
            <a:pPr marL="12700" marR="5080">
              <a:lnSpc>
                <a:spcPts val="2090"/>
              </a:lnSpc>
              <a:spcBef>
                <a:spcPts val="225"/>
              </a:spcBef>
            </a:pPr>
            <a:r>
              <a:rPr sz="1800" spc="-25" dirty="0">
                <a:latin typeface="Calibri"/>
                <a:cs typeface="Calibri"/>
              </a:rPr>
              <a:t>Tunyasuvunakool</a:t>
            </a:r>
            <a:r>
              <a:rPr sz="1800" spc="-30" dirty="0">
                <a:latin typeface="Calibri"/>
                <a:cs typeface="Calibri"/>
              </a:rPr>
              <a:t> </a:t>
            </a:r>
            <a:r>
              <a:rPr sz="1800" dirty="0">
                <a:latin typeface="Calibri"/>
                <a:cs typeface="Calibri"/>
              </a:rPr>
              <a:t>et</a:t>
            </a:r>
            <a:r>
              <a:rPr sz="1800" spc="-20" dirty="0">
                <a:latin typeface="Calibri"/>
                <a:cs typeface="Calibri"/>
              </a:rPr>
              <a:t> </a:t>
            </a:r>
            <a:r>
              <a:rPr sz="1800" dirty="0">
                <a:latin typeface="Calibri"/>
                <a:cs typeface="Calibri"/>
              </a:rPr>
              <a:t>al,</a:t>
            </a:r>
            <a:r>
              <a:rPr sz="1800" spc="-20" dirty="0">
                <a:latin typeface="Calibri"/>
                <a:cs typeface="Calibri"/>
              </a:rPr>
              <a:t> </a:t>
            </a:r>
            <a:r>
              <a:rPr sz="1800" dirty="0">
                <a:latin typeface="Calibri"/>
                <a:cs typeface="Calibri"/>
              </a:rPr>
              <a:t>Nature,</a:t>
            </a:r>
            <a:r>
              <a:rPr sz="1800" spc="-15" dirty="0">
                <a:latin typeface="Calibri"/>
                <a:cs typeface="Calibri"/>
              </a:rPr>
              <a:t> </a:t>
            </a:r>
            <a:r>
              <a:rPr sz="1800" spc="-20" dirty="0">
                <a:latin typeface="Calibri"/>
                <a:cs typeface="Calibri"/>
              </a:rPr>
              <a:t>2021 </a:t>
            </a:r>
            <a:r>
              <a:rPr sz="1800" dirty="0">
                <a:latin typeface="Calibri"/>
                <a:cs typeface="Calibri"/>
              </a:rPr>
              <a:t>Akdel</a:t>
            </a:r>
            <a:r>
              <a:rPr sz="1800" spc="-35" dirty="0">
                <a:latin typeface="Calibri"/>
                <a:cs typeface="Calibri"/>
              </a:rPr>
              <a:t> </a:t>
            </a:r>
            <a:r>
              <a:rPr sz="1800" dirty="0">
                <a:latin typeface="Calibri"/>
                <a:cs typeface="Calibri"/>
              </a:rPr>
              <a:t>et</a:t>
            </a:r>
            <a:r>
              <a:rPr sz="1800" spc="-35" dirty="0">
                <a:latin typeface="Calibri"/>
                <a:cs typeface="Calibri"/>
              </a:rPr>
              <a:t> </a:t>
            </a:r>
            <a:r>
              <a:rPr sz="1800" dirty="0">
                <a:latin typeface="Calibri"/>
                <a:cs typeface="Calibri"/>
              </a:rPr>
              <a:t>al,</a:t>
            </a:r>
            <a:r>
              <a:rPr sz="1800" spc="-30" dirty="0">
                <a:latin typeface="Calibri"/>
                <a:cs typeface="Calibri"/>
              </a:rPr>
              <a:t> </a:t>
            </a:r>
            <a:r>
              <a:rPr sz="1800" spc="-20" dirty="0">
                <a:latin typeface="Calibri"/>
                <a:cs typeface="Calibri"/>
              </a:rPr>
              <a:t>bioRxiv,</a:t>
            </a:r>
            <a:r>
              <a:rPr sz="1800" spc="-30" dirty="0">
                <a:latin typeface="Calibri"/>
                <a:cs typeface="Calibri"/>
              </a:rPr>
              <a:t> </a:t>
            </a:r>
            <a:r>
              <a:rPr sz="1800" spc="-20" dirty="0">
                <a:latin typeface="Calibri"/>
                <a:cs typeface="Calibri"/>
              </a:rPr>
              <a:t>2021</a:t>
            </a:r>
            <a:endParaRPr sz="1800">
              <a:latin typeface="Calibri"/>
              <a:cs typeface="Calibri"/>
            </a:endParaRPr>
          </a:p>
        </p:txBody>
      </p:sp>
      <p:sp>
        <p:nvSpPr>
          <p:cNvPr id="5" name="object 5"/>
          <p:cNvSpPr txBox="1"/>
          <p:nvPr/>
        </p:nvSpPr>
        <p:spPr>
          <a:xfrm>
            <a:off x="1560511" y="1490979"/>
            <a:ext cx="9072245" cy="360680"/>
          </a:xfrm>
          <a:prstGeom prst="rect">
            <a:avLst/>
          </a:prstGeom>
        </p:spPr>
        <p:txBody>
          <a:bodyPr vert="horz" wrap="square" lIns="0" tIns="12700" rIns="0" bIns="0" rtlCol="0">
            <a:spAutoFit/>
          </a:bodyPr>
          <a:lstStyle/>
          <a:p>
            <a:pPr marL="12700">
              <a:lnSpc>
                <a:spcPct val="100000"/>
              </a:lnSpc>
              <a:spcBef>
                <a:spcPts val="100"/>
              </a:spcBef>
            </a:pPr>
            <a:r>
              <a:rPr sz="2200" i="1" dirty="0">
                <a:latin typeface="Calibri"/>
                <a:cs typeface="Calibri"/>
              </a:rPr>
              <a:t>That</a:t>
            </a:r>
            <a:r>
              <a:rPr sz="2200" i="1" spc="-35" dirty="0">
                <a:latin typeface="Calibri"/>
                <a:cs typeface="Calibri"/>
              </a:rPr>
              <a:t> </a:t>
            </a:r>
            <a:r>
              <a:rPr sz="2200" i="1" dirty="0">
                <a:latin typeface="Calibri"/>
                <a:cs typeface="Calibri"/>
              </a:rPr>
              <a:t>is,</a:t>
            </a:r>
            <a:r>
              <a:rPr sz="2200" i="1" spc="-35" dirty="0">
                <a:latin typeface="Calibri"/>
                <a:cs typeface="Calibri"/>
              </a:rPr>
              <a:t> </a:t>
            </a:r>
            <a:r>
              <a:rPr sz="2200" i="1" dirty="0">
                <a:latin typeface="Calibri"/>
                <a:cs typeface="Calibri"/>
              </a:rPr>
              <a:t>when</a:t>
            </a:r>
            <a:r>
              <a:rPr sz="2200" i="1" spc="-40" dirty="0">
                <a:latin typeface="Calibri"/>
                <a:cs typeface="Calibri"/>
              </a:rPr>
              <a:t> </a:t>
            </a:r>
            <a:r>
              <a:rPr sz="2200" i="1" dirty="0">
                <a:latin typeface="Calibri"/>
                <a:cs typeface="Calibri"/>
              </a:rPr>
              <a:t>AlphaFold</a:t>
            </a:r>
            <a:r>
              <a:rPr sz="2200" i="1" spc="-35" dirty="0">
                <a:latin typeface="Calibri"/>
                <a:cs typeface="Calibri"/>
              </a:rPr>
              <a:t> </a:t>
            </a:r>
            <a:r>
              <a:rPr sz="2200" i="1" dirty="0">
                <a:latin typeface="Calibri"/>
                <a:cs typeface="Calibri"/>
              </a:rPr>
              <a:t>is</a:t>
            </a:r>
            <a:r>
              <a:rPr sz="2200" i="1" spc="-40" dirty="0">
                <a:latin typeface="Calibri"/>
                <a:cs typeface="Calibri"/>
              </a:rPr>
              <a:t> </a:t>
            </a:r>
            <a:r>
              <a:rPr sz="2200" i="1" dirty="0">
                <a:latin typeface="Calibri"/>
                <a:cs typeface="Calibri"/>
              </a:rPr>
              <a:t>unsure</a:t>
            </a:r>
            <a:r>
              <a:rPr sz="2200" i="1" spc="-35" dirty="0">
                <a:latin typeface="Calibri"/>
                <a:cs typeface="Calibri"/>
              </a:rPr>
              <a:t> </a:t>
            </a:r>
            <a:r>
              <a:rPr sz="2200" i="1" dirty="0">
                <a:latin typeface="Calibri"/>
                <a:cs typeface="Calibri"/>
              </a:rPr>
              <a:t>where</a:t>
            </a:r>
            <a:r>
              <a:rPr sz="2200" i="1" spc="-35" dirty="0">
                <a:latin typeface="Calibri"/>
                <a:cs typeface="Calibri"/>
              </a:rPr>
              <a:t> </a:t>
            </a:r>
            <a:r>
              <a:rPr sz="2200" i="1" dirty="0">
                <a:latin typeface="Calibri"/>
                <a:cs typeface="Calibri"/>
              </a:rPr>
              <a:t>the</a:t>
            </a:r>
            <a:r>
              <a:rPr sz="2200" i="1" spc="-30" dirty="0">
                <a:latin typeface="Calibri"/>
                <a:cs typeface="Calibri"/>
              </a:rPr>
              <a:t> </a:t>
            </a:r>
            <a:r>
              <a:rPr sz="2200" i="1" dirty="0">
                <a:latin typeface="Calibri"/>
                <a:cs typeface="Calibri"/>
              </a:rPr>
              <a:t>atoms</a:t>
            </a:r>
            <a:r>
              <a:rPr sz="2200" i="1" spc="-40" dirty="0">
                <a:latin typeface="Calibri"/>
                <a:cs typeface="Calibri"/>
              </a:rPr>
              <a:t> </a:t>
            </a:r>
            <a:r>
              <a:rPr sz="2200" i="1" dirty="0">
                <a:latin typeface="Calibri"/>
                <a:cs typeface="Calibri"/>
              </a:rPr>
              <a:t>should</a:t>
            </a:r>
            <a:r>
              <a:rPr sz="2200" i="1" spc="-40" dirty="0">
                <a:latin typeface="Calibri"/>
                <a:cs typeface="Calibri"/>
              </a:rPr>
              <a:t> </a:t>
            </a:r>
            <a:r>
              <a:rPr sz="2200" i="1" dirty="0">
                <a:latin typeface="Calibri"/>
                <a:cs typeface="Calibri"/>
              </a:rPr>
              <a:t>be,</a:t>
            </a:r>
            <a:r>
              <a:rPr sz="2200" i="1" spc="-30" dirty="0">
                <a:latin typeface="Calibri"/>
                <a:cs typeface="Calibri"/>
              </a:rPr>
              <a:t> </a:t>
            </a:r>
            <a:r>
              <a:rPr sz="2200" i="1" dirty="0">
                <a:latin typeface="Calibri"/>
                <a:cs typeface="Calibri"/>
              </a:rPr>
              <a:t>then</a:t>
            </a:r>
            <a:r>
              <a:rPr sz="2200" i="1" spc="-40" dirty="0">
                <a:latin typeface="Calibri"/>
                <a:cs typeface="Calibri"/>
              </a:rPr>
              <a:t> </a:t>
            </a:r>
            <a:r>
              <a:rPr sz="2200" i="1" dirty="0">
                <a:latin typeface="Calibri"/>
                <a:cs typeface="Calibri"/>
              </a:rPr>
              <a:t>Nature</a:t>
            </a:r>
            <a:r>
              <a:rPr sz="2200" i="1" spc="-35" dirty="0">
                <a:latin typeface="Calibri"/>
                <a:cs typeface="Calibri"/>
              </a:rPr>
              <a:t> </a:t>
            </a:r>
            <a:r>
              <a:rPr sz="2200" i="1" dirty="0">
                <a:latin typeface="Calibri"/>
                <a:cs typeface="Calibri"/>
              </a:rPr>
              <a:t>is</a:t>
            </a:r>
            <a:r>
              <a:rPr sz="2200" i="1" spc="-40" dirty="0">
                <a:latin typeface="Calibri"/>
                <a:cs typeface="Calibri"/>
              </a:rPr>
              <a:t> </a:t>
            </a:r>
            <a:r>
              <a:rPr sz="2200" i="1" spc="-25" dirty="0">
                <a:latin typeface="Calibri"/>
                <a:cs typeface="Calibri"/>
              </a:rPr>
              <a:t>too</a:t>
            </a:r>
            <a:endParaRPr sz="2200">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5BFF9-9323-C073-F6DF-A6C90BF89F34}"/>
              </a:ext>
            </a:extLst>
          </p:cNvPr>
          <p:cNvSpPr>
            <a:spLocks noGrp="1"/>
          </p:cNvSpPr>
          <p:nvPr>
            <p:ph type="title"/>
          </p:nvPr>
        </p:nvSpPr>
        <p:spPr>
          <a:xfrm>
            <a:off x="569779" y="425477"/>
            <a:ext cx="4919150" cy="511120"/>
          </a:xfrm>
        </p:spPr>
        <p:txBody>
          <a:bodyPr>
            <a:normAutofit fontScale="90000"/>
          </a:bodyPr>
          <a:lstStyle/>
          <a:p>
            <a:r>
              <a:rPr lang="en-US" dirty="0">
                <a:latin typeface="Arial" panose="020B0604020202020204" pitchFamily="34" charset="0"/>
                <a:cs typeface="Arial" panose="020B0604020202020204" pitchFamily="34" charset="0"/>
              </a:rPr>
              <a:t>Protein structure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7828A30-E585-827F-A08A-8BDFA1D28166}"/>
              </a:ext>
            </a:extLst>
          </p:cNvPr>
          <p:cNvSpPr>
            <a:spLocks noGrp="1"/>
          </p:cNvSpPr>
          <p:nvPr>
            <p:ph idx="1"/>
          </p:nvPr>
        </p:nvSpPr>
        <p:spPr>
          <a:xfrm>
            <a:off x="441789" y="1181528"/>
            <a:ext cx="10912011" cy="4995435"/>
          </a:xfrm>
        </p:spPr>
        <p:txBody>
          <a:bodyPr>
            <a:normAutofit fontScale="92500" lnSpcReduction="10000"/>
          </a:bodyPr>
          <a:lstStyle/>
          <a:p>
            <a:pPr algn="just">
              <a:lnSpc>
                <a:spcPct val="150000"/>
              </a:lnSpc>
            </a:pPr>
            <a:r>
              <a:rPr lang="en-US" dirty="0">
                <a:latin typeface="Arial" panose="020B0604020202020204" pitchFamily="34" charset="0"/>
                <a:cs typeface="Arial" panose="020B0604020202020204" pitchFamily="34" charset="0"/>
              </a:rPr>
              <a:t>The structure of a protein, that is the spatial disposition of all its atoms, determines its function, interaction with other molecules, regulation, stability, and all other kinds of relevant properties. </a:t>
            </a:r>
          </a:p>
          <a:p>
            <a:pPr marL="0" indent="0" algn="just">
              <a:lnSpc>
                <a:spcPct val="150000"/>
              </a:lnSpc>
              <a:buNone/>
            </a:pPr>
            <a:r>
              <a:rPr lang="en-US" b="1" dirty="0">
                <a:latin typeface="Arial" panose="020B0604020202020204" pitchFamily="34" charset="0"/>
                <a:cs typeface="Arial" panose="020B0604020202020204" pitchFamily="34" charset="0"/>
              </a:rPr>
              <a:t>Knowing a protein’s structure is essential :</a:t>
            </a:r>
          </a:p>
          <a:p>
            <a:pPr algn="just">
              <a:lnSpc>
                <a:spcPct val="150000"/>
              </a:lnSpc>
            </a:pPr>
            <a:r>
              <a:rPr lang="en-US" dirty="0">
                <a:latin typeface="Arial" panose="020B0604020202020204" pitchFamily="34" charset="0"/>
                <a:cs typeface="Arial" panose="020B0604020202020204" pitchFamily="34" charset="0"/>
              </a:rPr>
              <a:t>how it works, </a:t>
            </a:r>
          </a:p>
          <a:p>
            <a:pPr algn="just">
              <a:lnSpc>
                <a:spcPct val="150000"/>
              </a:lnSpc>
            </a:pPr>
            <a:r>
              <a:rPr lang="en-US" dirty="0">
                <a:latin typeface="Arial" panose="020B0604020202020204" pitchFamily="34" charset="0"/>
                <a:cs typeface="Arial" panose="020B0604020202020204" pitchFamily="34" charset="0"/>
              </a:rPr>
              <a:t>how we can block or activate its activity with a drug, </a:t>
            </a:r>
          </a:p>
          <a:p>
            <a:pPr algn="just">
              <a:lnSpc>
                <a:spcPct val="150000"/>
              </a:lnSpc>
            </a:pPr>
            <a:r>
              <a:rPr lang="en-US" dirty="0">
                <a:latin typeface="Arial" panose="020B0604020202020204" pitchFamily="34" charset="0"/>
                <a:cs typeface="Arial" panose="020B0604020202020204" pitchFamily="34" charset="0"/>
              </a:rPr>
              <a:t>how we can adjust its function or stability for a biotechnological application, etc. </a:t>
            </a:r>
          </a:p>
        </p:txBody>
      </p:sp>
    </p:spTree>
    <p:extLst>
      <p:ext uri="{BB962C8B-B14F-4D97-AF65-F5344CB8AC3E}">
        <p14:creationId xmlns:p14="http://schemas.microsoft.com/office/powerpoint/2010/main" val="285531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barn(inVertical)">
                                      <p:cBhvr>
                                        <p:cTn id="3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339365" y="636525"/>
            <a:ext cx="10653754" cy="689932"/>
          </a:xfrm>
          <a:prstGeom prst="rect">
            <a:avLst/>
          </a:prstGeom>
        </p:spPr>
        <p:txBody>
          <a:bodyPr vert="horz" wrap="square" lIns="0" tIns="12700" rIns="0" bIns="0" rtlCol="0">
            <a:spAutoFit/>
          </a:bodyPr>
          <a:lstStyle/>
          <a:p>
            <a:pPr marL="12700">
              <a:lnSpc>
                <a:spcPct val="100000"/>
              </a:lnSpc>
              <a:spcBef>
                <a:spcPts val="100"/>
              </a:spcBef>
            </a:pPr>
            <a:r>
              <a:rPr dirty="0">
                <a:latin typeface="Arial" panose="020B0604020202020204" pitchFamily="34" charset="0"/>
                <a:cs typeface="Arial" panose="020B0604020202020204" pitchFamily="34" charset="0"/>
              </a:rPr>
              <a:t>Useful</a:t>
            </a:r>
            <a:r>
              <a:rPr spc="-11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for</a:t>
            </a:r>
            <a:r>
              <a:rPr spc="-114"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model</a:t>
            </a:r>
            <a:r>
              <a:rPr spc="-11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building</a:t>
            </a:r>
            <a:r>
              <a:rPr spc="-114"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(here</a:t>
            </a:r>
            <a:r>
              <a:rPr spc="-11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in</a:t>
            </a:r>
            <a:r>
              <a:rPr spc="-95"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Phenix)</a:t>
            </a:r>
          </a:p>
        </p:txBody>
      </p:sp>
      <p:sp>
        <p:nvSpPr>
          <p:cNvPr id="3" name="object 3"/>
          <p:cNvSpPr txBox="1"/>
          <p:nvPr/>
        </p:nvSpPr>
        <p:spPr>
          <a:xfrm>
            <a:off x="245706" y="6510019"/>
            <a:ext cx="2776855" cy="299720"/>
          </a:xfrm>
          <a:prstGeom prst="rect">
            <a:avLst/>
          </a:prstGeom>
        </p:spPr>
        <p:txBody>
          <a:bodyPr vert="horz" wrap="square" lIns="0" tIns="12700" rIns="0" bIns="0" rtlCol="0">
            <a:spAutoFit/>
          </a:bodyPr>
          <a:lstStyle/>
          <a:p>
            <a:pPr marL="12700">
              <a:lnSpc>
                <a:spcPct val="100000"/>
              </a:lnSpc>
              <a:spcBef>
                <a:spcPts val="100"/>
              </a:spcBef>
            </a:pPr>
            <a:r>
              <a:rPr sz="1800" spc="-20" dirty="0">
                <a:latin typeface="Calibri"/>
                <a:cs typeface="Calibri"/>
              </a:rPr>
              <a:t>Terwilliger </a:t>
            </a:r>
            <a:r>
              <a:rPr sz="1800" dirty="0">
                <a:latin typeface="Calibri"/>
                <a:cs typeface="Calibri"/>
              </a:rPr>
              <a:t>et</a:t>
            </a:r>
            <a:r>
              <a:rPr sz="1800" spc="-20" dirty="0">
                <a:latin typeface="Calibri"/>
                <a:cs typeface="Calibri"/>
              </a:rPr>
              <a:t> </a:t>
            </a:r>
            <a:r>
              <a:rPr sz="1800" dirty="0">
                <a:latin typeface="Calibri"/>
                <a:cs typeface="Calibri"/>
              </a:rPr>
              <a:t>al,</a:t>
            </a:r>
            <a:r>
              <a:rPr sz="1800" spc="-15" dirty="0">
                <a:latin typeface="Calibri"/>
                <a:cs typeface="Calibri"/>
              </a:rPr>
              <a:t> </a:t>
            </a:r>
            <a:r>
              <a:rPr sz="1800" spc="-20" dirty="0">
                <a:latin typeface="Calibri"/>
                <a:cs typeface="Calibri"/>
              </a:rPr>
              <a:t>bioRxiv,</a:t>
            </a:r>
            <a:r>
              <a:rPr sz="1800" spc="-15" dirty="0">
                <a:latin typeface="Calibri"/>
                <a:cs typeface="Calibri"/>
              </a:rPr>
              <a:t> </a:t>
            </a:r>
            <a:r>
              <a:rPr sz="1800" spc="-20" dirty="0">
                <a:latin typeface="Calibri"/>
                <a:cs typeface="Calibri"/>
              </a:rPr>
              <a:t>2022</a:t>
            </a:r>
            <a:endParaRPr sz="1800">
              <a:latin typeface="Calibri"/>
              <a:cs typeface="Calibri"/>
            </a:endParaRPr>
          </a:p>
        </p:txBody>
      </p:sp>
      <p:pic>
        <p:nvPicPr>
          <p:cNvPr id="4" name="object 4"/>
          <p:cNvPicPr/>
          <p:nvPr/>
        </p:nvPicPr>
        <p:blipFill>
          <a:blip r:embed="rId2" cstate="print"/>
          <a:stretch>
            <a:fillRect/>
          </a:stretch>
        </p:blipFill>
        <p:spPr>
          <a:xfrm>
            <a:off x="1738115" y="1775312"/>
            <a:ext cx="8148516" cy="4794830"/>
          </a:xfrm>
          <a:prstGeom prst="rect">
            <a:avLst/>
          </a:prstGeom>
        </p:spPr>
      </p:pic>
      <p:sp>
        <p:nvSpPr>
          <p:cNvPr id="5" name="object 5"/>
          <p:cNvSpPr txBox="1"/>
          <p:nvPr/>
        </p:nvSpPr>
        <p:spPr>
          <a:xfrm>
            <a:off x="2380875" y="1508252"/>
            <a:ext cx="6847205" cy="299720"/>
          </a:xfrm>
          <a:prstGeom prst="rect">
            <a:avLst/>
          </a:prstGeom>
        </p:spPr>
        <p:txBody>
          <a:bodyPr vert="horz" wrap="square" lIns="0" tIns="12700" rIns="0" bIns="0" rtlCol="0">
            <a:spAutoFit/>
          </a:bodyPr>
          <a:lstStyle/>
          <a:p>
            <a:pPr marL="12700">
              <a:lnSpc>
                <a:spcPct val="100000"/>
              </a:lnSpc>
              <a:spcBef>
                <a:spcPts val="100"/>
              </a:spcBef>
              <a:tabLst>
                <a:tab pos="2303780" algn="l"/>
                <a:tab pos="5032375" algn="l"/>
              </a:tabLst>
            </a:pPr>
            <a:r>
              <a:rPr sz="1800" b="1" dirty="0">
                <a:solidFill>
                  <a:srgbClr val="00FDFF"/>
                </a:solidFill>
                <a:latin typeface="Calibri"/>
                <a:cs typeface="Calibri"/>
              </a:rPr>
              <a:t>AF2</a:t>
            </a:r>
            <a:r>
              <a:rPr sz="1800" b="1" spc="-10" dirty="0">
                <a:solidFill>
                  <a:srgbClr val="00FDFF"/>
                </a:solidFill>
                <a:latin typeface="Calibri"/>
                <a:cs typeface="Calibri"/>
              </a:rPr>
              <a:t> </a:t>
            </a:r>
            <a:r>
              <a:rPr sz="1800" b="1" dirty="0">
                <a:latin typeface="Calibri"/>
                <a:cs typeface="Calibri"/>
              </a:rPr>
              <a:t>vs</a:t>
            </a:r>
            <a:r>
              <a:rPr sz="1800" b="1" spc="-15" dirty="0">
                <a:latin typeface="Calibri"/>
                <a:cs typeface="Calibri"/>
              </a:rPr>
              <a:t> </a:t>
            </a:r>
            <a:r>
              <a:rPr sz="1800" b="1" dirty="0">
                <a:solidFill>
                  <a:srgbClr val="C55A11"/>
                </a:solidFill>
                <a:latin typeface="Calibri"/>
                <a:cs typeface="Calibri"/>
              </a:rPr>
              <a:t>EM</a:t>
            </a:r>
            <a:r>
              <a:rPr sz="1800" b="1" spc="-5" dirty="0">
                <a:solidFill>
                  <a:srgbClr val="C55A11"/>
                </a:solidFill>
                <a:latin typeface="Calibri"/>
                <a:cs typeface="Calibri"/>
              </a:rPr>
              <a:t> </a:t>
            </a:r>
            <a:r>
              <a:rPr sz="1800" b="1" spc="-10" dirty="0">
                <a:solidFill>
                  <a:srgbClr val="C55A11"/>
                </a:solidFill>
                <a:latin typeface="Calibri"/>
                <a:cs typeface="Calibri"/>
              </a:rPr>
              <a:t>struct</a:t>
            </a:r>
            <a:r>
              <a:rPr sz="1800" b="1" dirty="0">
                <a:solidFill>
                  <a:srgbClr val="C55A11"/>
                </a:solidFill>
                <a:latin typeface="Calibri"/>
                <a:cs typeface="Calibri"/>
              </a:rPr>
              <a:t>	</a:t>
            </a:r>
            <a:r>
              <a:rPr sz="1800" b="1" dirty="0">
                <a:solidFill>
                  <a:srgbClr val="FF40FF"/>
                </a:solidFill>
                <a:latin typeface="Calibri"/>
                <a:cs typeface="Calibri"/>
              </a:rPr>
              <a:t>AF2</a:t>
            </a:r>
            <a:r>
              <a:rPr sz="1800" b="1" spc="-55" dirty="0">
                <a:solidFill>
                  <a:srgbClr val="FF40FF"/>
                </a:solidFill>
                <a:latin typeface="Calibri"/>
                <a:cs typeface="Calibri"/>
              </a:rPr>
              <a:t> </a:t>
            </a:r>
            <a:r>
              <a:rPr sz="1800" b="1" dirty="0">
                <a:solidFill>
                  <a:srgbClr val="FF40FF"/>
                </a:solidFill>
                <a:latin typeface="Calibri"/>
                <a:cs typeface="Calibri"/>
              </a:rPr>
              <a:t>refined</a:t>
            </a:r>
            <a:r>
              <a:rPr sz="1800" b="1" spc="-55" dirty="0">
                <a:solidFill>
                  <a:srgbClr val="FF40FF"/>
                </a:solidFill>
                <a:latin typeface="Calibri"/>
                <a:cs typeface="Calibri"/>
              </a:rPr>
              <a:t> </a:t>
            </a:r>
            <a:r>
              <a:rPr sz="1800" b="1" dirty="0">
                <a:solidFill>
                  <a:srgbClr val="FF40FF"/>
                </a:solidFill>
                <a:latin typeface="Calibri"/>
                <a:cs typeface="Calibri"/>
              </a:rPr>
              <a:t>against</a:t>
            </a:r>
            <a:r>
              <a:rPr sz="1800" b="1" spc="-50" dirty="0">
                <a:solidFill>
                  <a:srgbClr val="FF40FF"/>
                </a:solidFill>
                <a:latin typeface="Calibri"/>
                <a:cs typeface="Calibri"/>
              </a:rPr>
              <a:t> </a:t>
            </a:r>
            <a:r>
              <a:rPr sz="1800" b="1" spc="-25" dirty="0">
                <a:solidFill>
                  <a:srgbClr val="FF40FF"/>
                </a:solidFill>
                <a:latin typeface="Calibri"/>
                <a:cs typeface="Calibri"/>
              </a:rPr>
              <a:t>map</a:t>
            </a:r>
            <a:r>
              <a:rPr sz="1800" b="1" dirty="0">
                <a:solidFill>
                  <a:srgbClr val="FF40FF"/>
                </a:solidFill>
                <a:latin typeface="Calibri"/>
                <a:cs typeface="Calibri"/>
              </a:rPr>
              <a:t>	</a:t>
            </a:r>
            <a:r>
              <a:rPr sz="1800" b="1" spc="-10" dirty="0">
                <a:solidFill>
                  <a:srgbClr val="00FA00"/>
                </a:solidFill>
                <a:latin typeface="Calibri"/>
                <a:cs typeface="Calibri"/>
              </a:rPr>
              <a:t>Iterative</a:t>
            </a:r>
            <a:r>
              <a:rPr sz="1800" b="1" spc="-60" dirty="0">
                <a:solidFill>
                  <a:srgbClr val="00FA00"/>
                </a:solidFill>
                <a:latin typeface="Calibri"/>
                <a:cs typeface="Calibri"/>
              </a:rPr>
              <a:t> </a:t>
            </a:r>
            <a:r>
              <a:rPr sz="1800" b="1" spc="-10" dirty="0">
                <a:solidFill>
                  <a:srgbClr val="00FA00"/>
                </a:solidFill>
                <a:latin typeface="Calibri"/>
                <a:cs typeface="Calibri"/>
              </a:rPr>
              <a:t>rebuilding</a:t>
            </a:r>
            <a:endParaRPr sz="1800">
              <a:latin typeface="Calibri"/>
              <a:cs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2070" y="1205078"/>
            <a:ext cx="4360838" cy="4452806"/>
          </a:xfrm>
          <a:prstGeom prst="rect">
            <a:avLst/>
          </a:prstGeom>
        </p:spPr>
      </p:pic>
      <p:sp>
        <p:nvSpPr>
          <p:cNvPr id="3" name="object 3"/>
          <p:cNvSpPr txBox="1">
            <a:spLocks noGrp="1"/>
          </p:cNvSpPr>
          <p:nvPr>
            <p:ph type="title"/>
          </p:nvPr>
        </p:nvSpPr>
        <p:spPr>
          <a:xfrm>
            <a:off x="0" y="61976"/>
            <a:ext cx="8502974" cy="689932"/>
          </a:xfrm>
          <a:prstGeom prst="rect">
            <a:avLst/>
          </a:prstGeom>
        </p:spPr>
        <p:txBody>
          <a:bodyPr vert="horz" wrap="square" lIns="0" tIns="12700" rIns="0" bIns="0" rtlCol="0">
            <a:spAutoFit/>
          </a:bodyPr>
          <a:lstStyle/>
          <a:p>
            <a:pPr>
              <a:lnSpc>
                <a:spcPct val="100000"/>
              </a:lnSpc>
              <a:spcBef>
                <a:spcPts val="100"/>
              </a:spcBef>
            </a:pPr>
            <a:r>
              <a:rPr dirty="0">
                <a:latin typeface="Arial" panose="020B0604020202020204" pitchFamily="34" charset="0"/>
                <a:cs typeface="Arial" panose="020B0604020202020204" pitchFamily="34" charset="0"/>
              </a:rPr>
              <a:t>Useful</a:t>
            </a:r>
            <a:r>
              <a:rPr spc="-12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for</a:t>
            </a:r>
            <a:r>
              <a:rPr spc="-130"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validation</a:t>
            </a:r>
            <a:r>
              <a:rPr spc="-12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of</a:t>
            </a:r>
            <a:r>
              <a:rPr spc="-130" dirty="0">
                <a:latin typeface="Arial" panose="020B0604020202020204" pitchFamily="34" charset="0"/>
                <a:cs typeface="Arial" panose="020B0604020202020204" pitchFamily="34" charset="0"/>
              </a:rPr>
              <a:t> </a:t>
            </a:r>
            <a:r>
              <a:rPr spc="-20" dirty="0">
                <a:latin typeface="Arial" panose="020B0604020202020204" pitchFamily="34" charset="0"/>
                <a:cs typeface="Arial" panose="020B0604020202020204" pitchFamily="34" charset="0"/>
              </a:rPr>
              <a:t>NMR?</a:t>
            </a:r>
          </a:p>
        </p:txBody>
      </p:sp>
      <p:sp>
        <p:nvSpPr>
          <p:cNvPr id="4" name="object 4"/>
          <p:cNvSpPr txBox="1"/>
          <p:nvPr/>
        </p:nvSpPr>
        <p:spPr>
          <a:xfrm>
            <a:off x="2177553" y="5432044"/>
            <a:ext cx="3794760" cy="1363980"/>
          </a:xfrm>
          <a:prstGeom prst="rect">
            <a:avLst/>
          </a:prstGeom>
        </p:spPr>
        <p:txBody>
          <a:bodyPr vert="horz" wrap="square" lIns="0" tIns="12700" rIns="0" bIns="0" rtlCol="0">
            <a:spAutoFit/>
          </a:bodyPr>
          <a:lstStyle/>
          <a:p>
            <a:pPr marL="12700">
              <a:lnSpc>
                <a:spcPts val="2615"/>
              </a:lnSpc>
              <a:spcBef>
                <a:spcPts val="100"/>
              </a:spcBef>
            </a:pPr>
            <a:r>
              <a:rPr sz="2200" dirty="0">
                <a:solidFill>
                  <a:srgbClr val="0F1419"/>
                </a:solidFill>
                <a:latin typeface="Calibri"/>
                <a:cs typeface="Calibri"/>
              </a:rPr>
              <a:t>gpW</a:t>
            </a:r>
            <a:r>
              <a:rPr sz="2200" spc="-25" dirty="0">
                <a:solidFill>
                  <a:srgbClr val="0F1419"/>
                </a:solidFill>
                <a:latin typeface="Calibri"/>
                <a:cs typeface="Calibri"/>
              </a:rPr>
              <a:t> </a:t>
            </a:r>
            <a:r>
              <a:rPr sz="2200" spc="-10" dirty="0">
                <a:solidFill>
                  <a:srgbClr val="0F1419"/>
                </a:solidFill>
                <a:latin typeface="Calibri"/>
                <a:cs typeface="Calibri"/>
              </a:rPr>
              <a:t>structures</a:t>
            </a:r>
            <a:endParaRPr sz="2200">
              <a:latin typeface="Calibri"/>
              <a:cs typeface="Calibri"/>
            </a:endParaRPr>
          </a:p>
          <a:p>
            <a:pPr marL="354965" indent="-342265">
              <a:lnSpc>
                <a:spcPts val="2605"/>
              </a:lnSpc>
              <a:buFont typeface="Arial MT"/>
              <a:buChar char="•"/>
              <a:tabLst>
                <a:tab pos="354965" algn="l"/>
              </a:tabLst>
            </a:pPr>
            <a:r>
              <a:rPr sz="2200" dirty="0">
                <a:solidFill>
                  <a:srgbClr val="0F1419"/>
                </a:solidFill>
                <a:latin typeface="Calibri"/>
                <a:cs typeface="Calibri"/>
              </a:rPr>
              <a:t>Old</a:t>
            </a:r>
            <a:r>
              <a:rPr sz="2200" spc="-40" dirty="0">
                <a:solidFill>
                  <a:srgbClr val="0F1419"/>
                </a:solidFill>
                <a:latin typeface="Calibri"/>
                <a:cs typeface="Calibri"/>
              </a:rPr>
              <a:t> </a:t>
            </a:r>
            <a:r>
              <a:rPr sz="2200" dirty="0">
                <a:solidFill>
                  <a:srgbClr val="0F1419"/>
                </a:solidFill>
                <a:latin typeface="Calibri"/>
                <a:cs typeface="Calibri"/>
              </a:rPr>
              <a:t>NMR</a:t>
            </a:r>
            <a:r>
              <a:rPr sz="2200" spc="-30" dirty="0">
                <a:solidFill>
                  <a:srgbClr val="0F1419"/>
                </a:solidFill>
                <a:latin typeface="Calibri"/>
                <a:cs typeface="Calibri"/>
              </a:rPr>
              <a:t> </a:t>
            </a:r>
            <a:r>
              <a:rPr sz="2200" spc="-10" dirty="0">
                <a:solidFill>
                  <a:srgbClr val="0F1419"/>
                </a:solidFill>
                <a:latin typeface="Calibri"/>
                <a:cs typeface="Calibri"/>
              </a:rPr>
              <a:t>structure</a:t>
            </a:r>
            <a:r>
              <a:rPr sz="2200" spc="-30" dirty="0">
                <a:solidFill>
                  <a:srgbClr val="0F1419"/>
                </a:solidFill>
                <a:latin typeface="Calibri"/>
                <a:cs typeface="Calibri"/>
              </a:rPr>
              <a:t> </a:t>
            </a:r>
            <a:r>
              <a:rPr sz="2200" spc="-10" dirty="0">
                <a:solidFill>
                  <a:srgbClr val="0F1419"/>
                </a:solidFill>
                <a:latin typeface="Calibri"/>
                <a:cs typeface="Calibri"/>
              </a:rPr>
              <a:t>(</a:t>
            </a:r>
            <a:r>
              <a:rPr sz="2200" b="1" spc="-10" dirty="0">
                <a:solidFill>
                  <a:srgbClr val="FF0000"/>
                </a:solidFill>
                <a:latin typeface="Calibri"/>
                <a:cs typeface="Calibri"/>
              </a:rPr>
              <a:t>1HYW</a:t>
            </a:r>
            <a:r>
              <a:rPr sz="2200" spc="-10" dirty="0">
                <a:solidFill>
                  <a:srgbClr val="0F1419"/>
                </a:solidFill>
                <a:latin typeface="Calibri"/>
                <a:cs typeface="Calibri"/>
              </a:rPr>
              <a:t>)</a:t>
            </a:r>
            <a:endParaRPr sz="2200">
              <a:latin typeface="Calibri"/>
              <a:cs typeface="Calibri"/>
            </a:endParaRPr>
          </a:p>
          <a:p>
            <a:pPr marL="354965" indent="-342265">
              <a:lnSpc>
                <a:spcPts val="2630"/>
              </a:lnSpc>
              <a:buFont typeface="Arial MT"/>
              <a:buChar char="•"/>
              <a:tabLst>
                <a:tab pos="354965" algn="l"/>
              </a:tabLst>
            </a:pPr>
            <a:r>
              <a:rPr sz="2200" dirty="0">
                <a:solidFill>
                  <a:srgbClr val="0F1419"/>
                </a:solidFill>
                <a:latin typeface="Calibri"/>
                <a:cs typeface="Calibri"/>
              </a:rPr>
              <a:t>Revised</a:t>
            </a:r>
            <a:r>
              <a:rPr sz="2200" spc="-90" dirty="0">
                <a:solidFill>
                  <a:srgbClr val="0F1419"/>
                </a:solidFill>
                <a:latin typeface="Calibri"/>
                <a:cs typeface="Calibri"/>
              </a:rPr>
              <a:t> </a:t>
            </a:r>
            <a:r>
              <a:rPr sz="2200" dirty="0">
                <a:solidFill>
                  <a:srgbClr val="0F1419"/>
                </a:solidFill>
                <a:latin typeface="Calibri"/>
                <a:cs typeface="Calibri"/>
              </a:rPr>
              <a:t>NMR</a:t>
            </a:r>
            <a:r>
              <a:rPr sz="2200" spc="-75" dirty="0">
                <a:solidFill>
                  <a:srgbClr val="0F1419"/>
                </a:solidFill>
                <a:latin typeface="Calibri"/>
                <a:cs typeface="Calibri"/>
              </a:rPr>
              <a:t> </a:t>
            </a:r>
            <a:r>
              <a:rPr sz="2200" dirty="0">
                <a:solidFill>
                  <a:srgbClr val="0F1419"/>
                </a:solidFill>
                <a:latin typeface="Calibri"/>
                <a:cs typeface="Calibri"/>
              </a:rPr>
              <a:t>structure</a:t>
            </a:r>
            <a:r>
              <a:rPr sz="2200" spc="-80" dirty="0">
                <a:solidFill>
                  <a:srgbClr val="0F1419"/>
                </a:solidFill>
                <a:latin typeface="Calibri"/>
                <a:cs typeface="Calibri"/>
              </a:rPr>
              <a:t> </a:t>
            </a:r>
            <a:r>
              <a:rPr sz="2200" spc="-10" dirty="0">
                <a:solidFill>
                  <a:srgbClr val="0F1419"/>
                </a:solidFill>
                <a:latin typeface="Calibri"/>
                <a:cs typeface="Calibri"/>
              </a:rPr>
              <a:t>(</a:t>
            </a:r>
            <a:r>
              <a:rPr sz="2200" b="1" spc="-10" dirty="0">
                <a:solidFill>
                  <a:srgbClr val="00B050"/>
                </a:solidFill>
                <a:latin typeface="Calibri"/>
                <a:cs typeface="Calibri"/>
              </a:rPr>
              <a:t>2L6Q</a:t>
            </a:r>
            <a:r>
              <a:rPr sz="2200" spc="-10" dirty="0">
                <a:solidFill>
                  <a:srgbClr val="0F1419"/>
                </a:solidFill>
                <a:latin typeface="Calibri"/>
                <a:cs typeface="Calibri"/>
              </a:rPr>
              <a:t>)</a:t>
            </a:r>
            <a:endParaRPr sz="2200">
              <a:latin typeface="Calibri"/>
              <a:cs typeface="Calibri"/>
            </a:endParaRPr>
          </a:p>
          <a:p>
            <a:pPr marL="354965" indent="-342265">
              <a:lnSpc>
                <a:spcPct val="100000"/>
              </a:lnSpc>
              <a:spcBef>
                <a:spcPts val="45"/>
              </a:spcBef>
              <a:buFont typeface="Arial MT"/>
              <a:buChar char="•"/>
              <a:tabLst>
                <a:tab pos="354965" algn="l"/>
              </a:tabLst>
            </a:pPr>
            <a:r>
              <a:rPr sz="2200" dirty="0">
                <a:solidFill>
                  <a:srgbClr val="0F1419"/>
                </a:solidFill>
                <a:latin typeface="Calibri"/>
                <a:cs typeface="Calibri"/>
              </a:rPr>
              <a:t>AlphaFold</a:t>
            </a:r>
            <a:r>
              <a:rPr sz="2200" spc="-70" dirty="0">
                <a:solidFill>
                  <a:srgbClr val="0F1419"/>
                </a:solidFill>
                <a:latin typeface="Calibri"/>
                <a:cs typeface="Calibri"/>
              </a:rPr>
              <a:t> </a:t>
            </a:r>
            <a:r>
              <a:rPr sz="2200" spc="-10" dirty="0">
                <a:solidFill>
                  <a:srgbClr val="0F1419"/>
                </a:solidFill>
                <a:latin typeface="Calibri"/>
                <a:cs typeface="Calibri"/>
              </a:rPr>
              <a:t>structure</a:t>
            </a:r>
            <a:r>
              <a:rPr sz="2200" spc="-65" dirty="0">
                <a:solidFill>
                  <a:srgbClr val="0F1419"/>
                </a:solidFill>
                <a:latin typeface="Calibri"/>
                <a:cs typeface="Calibri"/>
              </a:rPr>
              <a:t> </a:t>
            </a:r>
            <a:r>
              <a:rPr sz="2200" spc="-10" dirty="0">
                <a:solidFill>
                  <a:srgbClr val="0F1419"/>
                </a:solidFill>
                <a:latin typeface="Calibri"/>
                <a:cs typeface="Calibri"/>
              </a:rPr>
              <a:t>(</a:t>
            </a:r>
            <a:r>
              <a:rPr sz="2200" b="1" spc="-10" dirty="0">
                <a:solidFill>
                  <a:srgbClr val="0F1419"/>
                </a:solidFill>
                <a:latin typeface="Calibri"/>
                <a:cs typeface="Calibri"/>
              </a:rPr>
              <a:t>black</a:t>
            </a:r>
            <a:r>
              <a:rPr sz="2200" spc="-10" dirty="0">
                <a:solidFill>
                  <a:srgbClr val="0F1419"/>
                </a:solidFill>
                <a:latin typeface="Calibri"/>
                <a:cs typeface="Calibri"/>
              </a:rPr>
              <a:t>)</a:t>
            </a:r>
            <a:endParaRPr sz="2200">
              <a:latin typeface="Calibri"/>
              <a:cs typeface="Calibri"/>
            </a:endParaRPr>
          </a:p>
        </p:txBody>
      </p:sp>
      <p:pic>
        <p:nvPicPr>
          <p:cNvPr id="5" name="object 5"/>
          <p:cNvPicPr/>
          <p:nvPr/>
        </p:nvPicPr>
        <p:blipFill>
          <a:blip r:embed="rId3" cstate="print"/>
          <a:stretch>
            <a:fillRect/>
          </a:stretch>
        </p:blipFill>
        <p:spPr>
          <a:xfrm>
            <a:off x="6646302" y="4178439"/>
            <a:ext cx="4710689" cy="2312880"/>
          </a:xfrm>
          <a:prstGeom prst="rect">
            <a:avLst/>
          </a:prstGeom>
        </p:spPr>
      </p:pic>
      <p:sp>
        <p:nvSpPr>
          <p:cNvPr id="6" name="object 6"/>
          <p:cNvSpPr/>
          <p:nvPr/>
        </p:nvSpPr>
        <p:spPr>
          <a:xfrm>
            <a:off x="6096000" y="1243426"/>
            <a:ext cx="0" cy="4996815"/>
          </a:xfrm>
          <a:custGeom>
            <a:avLst/>
            <a:gdLst/>
            <a:ahLst/>
            <a:cxnLst/>
            <a:rect l="l" t="t" r="r" b="b"/>
            <a:pathLst>
              <a:path h="4996815">
                <a:moveTo>
                  <a:pt x="0" y="0"/>
                </a:moveTo>
                <a:lnTo>
                  <a:pt x="1" y="4996736"/>
                </a:lnTo>
              </a:path>
            </a:pathLst>
          </a:custGeom>
          <a:ln w="25400">
            <a:solidFill>
              <a:srgbClr val="7F7F7F"/>
            </a:solidFill>
          </a:ln>
        </p:spPr>
        <p:txBody>
          <a:bodyPr wrap="square" lIns="0" tIns="0" rIns="0" bIns="0" rtlCol="0"/>
          <a:lstStyle/>
          <a:p>
            <a:endParaRPr/>
          </a:p>
        </p:txBody>
      </p:sp>
      <p:pic>
        <p:nvPicPr>
          <p:cNvPr id="7" name="object 7"/>
          <p:cNvPicPr/>
          <p:nvPr/>
        </p:nvPicPr>
        <p:blipFill>
          <a:blip r:embed="rId4" cstate="print"/>
          <a:stretch>
            <a:fillRect/>
          </a:stretch>
        </p:blipFill>
        <p:spPr>
          <a:xfrm>
            <a:off x="7364645" y="28925"/>
            <a:ext cx="3676083" cy="2954193"/>
          </a:xfrm>
          <a:prstGeom prst="rect">
            <a:avLst/>
          </a:prstGeom>
        </p:spPr>
      </p:pic>
      <p:sp>
        <p:nvSpPr>
          <p:cNvPr id="8" name="object 8"/>
          <p:cNvSpPr txBox="1"/>
          <p:nvPr/>
        </p:nvSpPr>
        <p:spPr>
          <a:xfrm>
            <a:off x="6631013" y="3239515"/>
            <a:ext cx="5165725" cy="568325"/>
          </a:xfrm>
          <a:prstGeom prst="rect">
            <a:avLst/>
          </a:prstGeom>
        </p:spPr>
        <p:txBody>
          <a:bodyPr vert="horz" wrap="square" lIns="0" tIns="26670" rIns="0" bIns="0" rtlCol="0">
            <a:spAutoFit/>
          </a:bodyPr>
          <a:lstStyle/>
          <a:p>
            <a:pPr marL="1118870" marR="5080" indent="-1106805">
              <a:lnSpc>
                <a:spcPts val="2110"/>
              </a:lnSpc>
              <a:spcBef>
                <a:spcPts val="210"/>
              </a:spcBef>
            </a:pPr>
            <a:r>
              <a:rPr sz="1800" dirty="0">
                <a:solidFill>
                  <a:srgbClr val="0F1419"/>
                </a:solidFill>
                <a:latin typeface="Calibri"/>
                <a:cs typeface="Calibri"/>
              </a:rPr>
              <a:t>AlphaFold</a:t>
            </a:r>
            <a:r>
              <a:rPr sz="1800" spc="-50" dirty="0">
                <a:solidFill>
                  <a:srgbClr val="0F1419"/>
                </a:solidFill>
                <a:latin typeface="Calibri"/>
                <a:cs typeface="Calibri"/>
              </a:rPr>
              <a:t> </a:t>
            </a:r>
            <a:r>
              <a:rPr sz="1800" dirty="0">
                <a:solidFill>
                  <a:srgbClr val="0F1419"/>
                </a:solidFill>
                <a:latin typeface="Calibri"/>
                <a:cs typeface="Calibri"/>
              </a:rPr>
              <a:t>structure</a:t>
            </a:r>
            <a:r>
              <a:rPr sz="1800" spc="-55" dirty="0">
                <a:solidFill>
                  <a:srgbClr val="0F1419"/>
                </a:solidFill>
                <a:latin typeface="Calibri"/>
                <a:cs typeface="Calibri"/>
              </a:rPr>
              <a:t> </a:t>
            </a:r>
            <a:r>
              <a:rPr sz="1800" dirty="0">
                <a:solidFill>
                  <a:srgbClr val="0F1419"/>
                </a:solidFill>
                <a:latin typeface="Calibri"/>
                <a:cs typeface="Calibri"/>
              </a:rPr>
              <a:t>fits</a:t>
            </a:r>
            <a:r>
              <a:rPr sz="1800" spc="-55" dirty="0">
                <a:solidFill>
                  <a:srgbClr val="0F1419"/>
                </a:solidFill>
                <a:latin typeface="Calibri"/>
                <a:cs typeface="Calibri"/>
              </a:rPr>
              <a:t> </a:t>
            </a:r>
            <a:r>
              <a:rPr sz="1800" dirty="0">
                <a:solidFill>
                  <a:srgbClr val="0F1419"/>
                </a:solidFill>
                <a:latin typeface="Calibri"/>
                <a:cs typeface="Calibri"/>
              </a:rPr>
              <a:t>NMR</a:t>
            </a:r>
            <a:r>
              <a:rPr sz="1800" spc="-60" dirty="0">
                <a:solidFill>
                  <a:srgbClr val="0F1419"/>
                </a:solidFill>
                <a:latin typeface="Calibri"/>
                <a:cs typeface="Calibri"/>
              </a:rPr>
              <a:t> </a:t>
            </a:r>
            <a:r>
              <a:rPr sz="1800" dirty="0">
                <a:solidFill>
                  <a:srgbClr val="0F1419"/>
                </a:solidFill>
                <a:latin typeface="Calibri"/>
                <a:cs typeface="Calibri"/>
              </a:rPr>
              <a:t>data</a:t>
            </a:r>
            <a:r>
              <a:rPr sz="1800" spc="-55" dirty="0">
                <a:solidFill>
                  <a:srgbClr val="0F1419"/>
                </a:solidFill>
                <a:latin typeface="Calibri"/>
                <a:cs typeface="Calibri"/>
              </a:rPr>
              <a:t> </a:t>
            </a:r>
            <a:r>
              <a:rPr sz="1800" dirty="0">
                <a:solidFill>
                  <a:srgbClr val="0F1419"/>
                </a:solidFill>
                <a:latin typeface="Calibri"/>
                <a:cs typeface="Calibri"/>
              </a:rPr>
              <a:t>better</a:t>
            </a:r>
            <a:r>
              <a:rPr sz="1800" spc="-55" dirty="0">
                <a:solidFill>
                  <a:srgbClr val="0F1419"/>
                </a:solidFill>
                <a:latin typeface="Calibri"/>
                <a:cs typeface="Calibri"/>
              </a:rPr>
              <a:t> </a:t>
            </a:r>
            <a:r>
              <a:rPr sz="1800" dirty="0">
                <a:solidFill>
                  <a:srgbClr val="0F1419"/>
                </a:solidFill>
                <a:latin typeface="Calibri"/>
                <a:cs typeface="Calibri"/>
              </a:rPr>
              <a:t>than</a:t>
            </a:r>
            <a:r>
              <a:rPr sz="1800" spc="-55" dirty="0">
                <a:solidFill>
                  <a:srgbClr val="0F1419"/>
                </a:solidFill>
                <a:latin typeface="Calibri"/>
                <a:cs typeface="Calibri"/>
              </a:rPr>
              <a:t> </a:t>
            </a:r>
            <a:r>
              <a:rPr sz="1800" dirty="0">
                <a:solidFill>
                  <a:srgbClr val="0F1419"/>
                </a:solidFill>
                <a:latin typeface="Calibri"/>
                <a:cs typeface="Calibri"/>
              </a:rPr>
              <a:t>the</a:t>
            </a:r>
            <a:r>
              <a:rPr sz="1800" spc="-50" dirty="0">
                <a:solidFill>
                  <a:srgbClr val="0F1419"/>
                </a:solidFill>
                <a:latin typeface="Calibri"/>
                <a:cs typeface="Calibri"/>
              </a:rPr>
              <a:t> </a:t>
            </a:r>
            <a:r>
              <a:rPr sz="1800" spc="-25" dirty="0">
                <a:solidFill>
                  <a:srgbClr val="0F1419"/>
                </a:solidFill>
                <a:latin typeface="Calibri"/>
                <a:cs typeface="Calibri"/>
              </a:rPr>
              <a:t>NMR </a:t>
            </a:r>
            <a:r>
              <a:rPr sz="1800" dirty="0">
                <a:solidFill>
                  <a:srgbClr val="0F1419"/>
                </a:solidFill>
                <a:latin typeface="Calibri"/>
                <a:cs typeface="Calibri"/>
              </a:rPr>
              <a:t>structure</a:t>
            </a:r>
            <a:r>
              <a:rPr sz="1800" spc="-55" dirty="0">
                <a:solidFill>
                  <a:srgbClr val="0F1419"/>
                </a:solidFill>
                <a:latin typeface="Calibri"/>
                <a:cs typeface="Calibri"/>
              </a:rPr>
              <a:t> </a:t>
            </a:r>
            <a:r>
              <a:rPr sz="1800" dirty="0">
                <a:solidFill>
                  <a:srgbClr val="0F1419"/>
                </a:solidFill>
                <a:latin typeface="Calibri"/>
                <a:cs typeface="Calibri"/>
              </a:rPr>
              <a:t>for</a:t>
            </a:r>
            <a:r>
              <a:rPr sz="1800" spc="-60" dirty="0">
                <a:solidFill>
                  <a:srgbClr val="0F1419"/>
                </a:solidFill>
                <a:latin typeface="Calibri"/>
                <a:cs typeface="Calibri"/>
              </a:rPr>
              <a:t> </a:t>
            </a:r>
            <a:r>
              <a:rPr sz="1800" dirty="0">
                <a:solidFill>
                  <a:srgbClr val="0F1419"/>
                </a:solidFill>
                <a:latin typeface="Calibri"/>
                <a:cs typeface="Calibri"/>
              </a:rPr>
              <a:t>CASP</a:t>
            </a:r>
            <a:r>
              <a:rPr sz="1800" spc="-60" dirty="0">
                <a:solidFill>
                  <a:srgbClr val="0F1419"/>
                </a:solidFill>
                <a:latin typeface="Calibri"/>
                <a:cs typeface="Calibri"/>
              </a:rPr>
              <a:t> </a:t>
            </a:r>
            <a:r>
              <a:rPr sz="1800" spc="-10" dirty="0">
                <a:solidFill>
                  <a:srgbClr val="0F1419"/>
                </a:solidFill>
                <a:latin typeface="Calibri"/>
                <a:cs typeface="Calibri"/>
              </a:rPr>
              <a:t>target</a:t>
            </a:r>
            <a:r>
              <a:rPr sz="1800" spc="-60" dirty="0">
                <a:solidFill>
                  <a:srgbClr val="0F1419"/>
                </a:solidFill>
                <a:latin typeface="Calibri"/>
                <a:cs typeface="Calibri"/>
              </a:rPr>
              <a:t> </a:t>
            </a:r>
            <a:r>
              <a:rPr sz="1800" spc="-10" dirty="0">
                <a:solidFill>
                  <a:srgbClr val="0F1419"/>
                </a:solidFill>
                <a:latin typeface="Calibri"/>
                <a:cs typeface="Calibri"/>
              </a:rPr>
              <a:t>T1029</a:t>
            </a:r>
            <a:endParaRPr sz="1800">
              <a:latin typeface="Calibri"/>
              <a:cs typeface="Calibri"/>
            </a:endParaRPr>
          </a:p>
        </p:txBody>
      </p:sp>
      <p:sp>
        <p:nvSpPr>
          <p:cNvPr id="9" name="object 9"/>
          <p:cNvSpPr txBox="1"/>
          <p:nvPr/>
        </p:nvSpPr>
        <p:spPr>
          <a:xfrm>
            <a:off x="9516298" y="6479540"/>
            <a:ext cx="252984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Huang</a:t>
            </a:r>
            <a:r>
              <a:rPr sz="1800" spc="-45" dirty="0">
                <a:latin typeface="Calibri"/>
                <a:cs typeface="Calibri"/>
              </a:rPr>
              <a:t> </a:t>
            </a:r>
            <a:r>
              <a:rPr sz="1800" dirty="0">
                <a:latin typeface="Calibri"/>
                <a:cs typeface="Calibri"/>
              </a:rPr>
              <a:t>et</a:t>
            </a:r>
            <a:r>
              <a:rPr sz="1800" spc="-50" dirty="0">
                <a:latin typeface="Calibri"/>
                <a:cs typeface="Calibri"/>
              </a:rPr>
              <a:t> </a:t>
            </a:r>
            <a:r>
              <a:rPr sz="1800" dirty="0">
                <a:latin typeface="Calibri"/>
                <a:cs typeface="Calibri"/>
              </a:rPr>
              <a:t>al,</a:t>
            </a:r>
            <a:r>
              <a:rPr sz="1800" spc="-40" dirty="0">
                <a:latin typeface="Calibri"/>
                <a:cs typeface="Calibri"/>
              </a:rPr>
              <a:t> </a:t>
            </a:r>
            <a:r>
              <a:rPr sz="1800" dirty="0">
                <a:latin typeface="Calibri"/>
                <a:cs typeface="Calibri"/>
              </a:rPr>
              <a:t>Proteins,</a:t>
            </a:r>
            <a:r>
              <a:rPr sz="1800" spc="-45" dirty="0">
                <a:latin typeface="Calibri"/>
                <a:cs typeface="Calibri"/>
              </a:rPr>
              <a:t> </a:t>
            </a:r>
            <a:r>
              <a:rPr sz="1800" spc="-20" dirty="0">
                <a:latin typeface="Calibri"/>
                <a:cs typeface="Calibri"/>
              </a:rPr>
              <a:t>2021</a:t>
            </a:r>
            <a:endParaRPr sz="1800">
              <a:latin typeface="Calibri"/>
              <a:cs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09371"/>
            <a:ext cx="11011535" cy="1293495"/>
          </a:xfrm>
          <a:prstGeom prst="rect">
            <a:avLst/>
          </a:prstGeom>
        </p:spPr>
        <p:txBody>
          <a:bodyPr vert="horz" wrap="square" lIns="0" tIns="93980" rIns="0" bIns="0" rtlCol="0">
            <a:spAutoFit/>
          </a:bodyPr>
          <a:lstStyle/>
          <a:p>
            <a:pPr marL="12700" marR="5080">
              <a:lnSpc>
                <a:spcPts val="4700"/>
              </a:lnSpc>
              <a:spcBef>
                <a:spcPts val="740"/>
              </a:spcBef>
            </a:pPr>
            <a:r>
              <a:rPr dirty="0">
                <a:latin typeface="Arial" panose="020B0604020202020204" pitchFamily="34" charset="0"/>
                <a:cs typeface="Arial" panose="020B0604020202020204" pitchFamily="34" charset="0"/>
              </a:rPr>
              <a:t>AF2</a:t>
            </a:r>
            <a:r>
              <a:rPr spc="-11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doesn’t</a:t>
            </a:r>
            <a:r>
              <a:rPr spc="-10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give</a:t>
            </a:r>
            <a:r>
              <a:rPr spc="-10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you</a:t>
            </a:r>
            <a:r>
              <a:rPr spc="-10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ligands</a:t>
            </a:r>
            <a:r>
              <a:rPr spc="-10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&amp;</a:t>
            </a:r>
            <a:r>
              <a:rPr spc="-105" dirty="0">
                <a:latin typeface="Arial" panose="020B0604020202020204" pitchFamily="34" charset="0"/>
                <a:cs typeface="Arial" panose="020B0604020202020204" pitchFamily="34" charset="0"/>
              </a:rPr>
              <a:t> </a:t>
            </a:r>
            <a:r>
              <a:rPr spc="-20" dirty="0">
                <a:latin typeface="Arial" panose="020B0604020202020204" pitchFamily="34" charset="0"/>
                <a:cs typeface="Arial" panose="020B0604020202020204" pitchFamily="34" charset="0"/>
              </a:rPr>
              <a:t>cofactors,</a:t>
            </a:r>
            <a:r>
              <a:rPr spc="-10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but</a:t>
            </a:r>
            <a:r>
              <a:rPr spc="-100" dirty="0">
                <a:latin typeface="Arial" panose="020B0604020202020204" pitchFamily="34" charset="0"/>
                <a:cs typeface="Arial" panose="020B0604020202020204" pitchFamily="34" charset="0"/>
              </a:rPr>
              <a:t> </a:t>
            </a:r>
            <a:r>
              <a:rPr spc="-25" dirty="0">
                <a:latin typeface="Arial" panose="020B0604020202020204" pitchFamily="34" charset="0"/>
                <a:cs typeface="Arial" panose="020B0604020202020204" pitchFamily="34" charset="0"/>
              </a:rPr>
              <a:t>you </a:t>
            </a:r>
            <a:r>
              <a:rPr dirty="0">
                <a:latin typeface="Arial" panose="020B0604020202020204" pitchFamily="34" charset="0"/>
                <a:cs typeface="Arial" panose="020B0604020202020204" pitchFamily="34" charset="0"/>
              </a:rPr>
              <a:t>can</a:t>
            </a:r>
            <a:r>
              <a:rPr spc="-15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sometimes</a:t>
            </a:r>
            <a:r>
              <a:rPr spc="-155"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copy/paste</a:t>
            </a:r>
            <a:r>
              <a:rPr spc="-150" dirty="0">
                <a:latin typeface="Arial" panose="020B0604020202020204" pitchFamily="34" charset="0"/>
                <a:cs typeface="Arial" panose="020B0604020202020204" pitchFamily="34" charset="0"/>
              </a:rPr>
              <a:t> </a:t>
            </a:r>
            <a:r>
              <a:rPr spc="-20" dirty="0">
                <a:latin typeface="Arial" panose="020B0604020202020204" pitchFamily="34" charset="0"/>
                <a:cs typeface="Arial" panose="020B0604020202020204" pitchFamily="34" charset="0"/>
              </a:rPr>
              <a:t>them</a:t>
            </a:r>
          </a:p>
        </p:txBody>
      </p:sp>
      <p:pic>
        <p:nvPicPr>
          <p:cNvPr id="3" name="object 3"/>
          <p:cNvPicPr/>
          <p:nvPr/>
        </p:nvPicPr>
        <p:blipFill>
          <a:blip r:embed="rId2" cstate="print"/>
          <a:stretch>
            <a:fillRect/>
          </a:stretch>
        </p:blipFill>
        <p:spPr>
          <a:xfrm>
            <a:off x="971104" y="1626932"/>
            <a:ext cx="6984244" cy="5167311"/>
          </a:xfrm>
          <a:prstGeom prst="rect">
            <a:avLst/>
          </a:prstGeom>
        </p:spPr>
      </p:pic>
      <p:sp>
        <p:nvSpPr>
          <p:cNvPr id="4" name="object 4"/>
          <p:cNvSpPr txBox="1"/>
          <p:nvPr/>
        </p:nvSpPr>
        <p:spPr>
          <a:xfrm>
            <a:off x="8854775" y="5994908"/>
            <a:ext cx="2853690" cy="565150"/>
          </a:xfrm>
          <a:prstGeom prst="rect">
            <a:avLst/>
          </a:prstGeom>
        </p:spPr>
        <p:txBody>
          <a:bodyPr vert="horz" wrap="square" lIns="0" tIns="12700" rIns="0" bIns="0" rtlCol="0">
            <a:spAutoFit/>
          </a:bodyPr>
          <a:lstStyle/>
          <a:p>
            <a:pPr marR="5080" algn="r">
              <a:lnSpc>
                <a:spcPts val="2125"/>
              </a:lnSpc>
              <a:spcBef>
                <a:spcPts val="100"/>
              </a:spcBef>
            </a:pPr>
            <a:r>
              <a:rPr sz="1800" spc="-10" dirty="0">
                <a:latin typeface="Calibri"/>
                <a:cs typeface="Calibri"/>
              </a:rPr>
              <a:t>Hekkelman</a:t>
            </a:r>
            <a:r>
              <a:rPr sz="1800" spc="-20" dirty="0">
                <a:latin typeface="Calibri"/>
                <a:cs typeface="Calibri"/>
              </a:rPr>
              <a:t> </a:t>
            </a:r>
            <a:r>
              <a:rPr sz="1800" dirty="0">
                <a:latin typeface="Calibri"/>
                <a:cs typeface="Calibri"/>
              </a:rPr>
              <a:t>et</a:t>
            </a:r>
            <a:r>
              <a:rPr sz="1800" spc="-30" dirty="0">
                <a:latin typeface="Calibri"/>
                <a:cs typeface="Calibri"/>
              </a:rPr>
              <a:t> </a:t>
            </a:r>
            <a:r>
              <a:rPr sz="1800" dirty="0">
                <a:latin typeface="Calibri"/>
                <a:cs typeface="Calibri"/>
              </a:rPr>
              <a:t>al,</a:t>
            </a:r>
            <a:r>
              <a:rPr sz="1800" spc="-25" dirty="0">
                <a:latin typeface="Calibri"/>
                <a:cs typeface="Calibri"/>
              </a:rPr>
              <a:t> </a:t>
            </a:r>
            <a:r>
              <a:rPr sz="1800" spc="-20" dirty="0">
                <a:latin typeface="Calibri"/>
                <a:cs typeface="Calibri"/>
              </a:rPr>
              <a:t>bioRxiv, 2021</a:t>
            </a:r>
            <a:endParaRPr sz="1800" dirty="0">
              <a:latin typeface="Calibri"/>
              <a:cs typeface="Calibri"/>
            </a:endParaRPr>
          </a:p>
          <a:p>
            <a:pPr marR="5080" algn="r">
              <a:lnSpc>
                <a:spcPts val="2125"/>
              </a:lnSpc>
            </a:pPr>
            <a:r>
              <a:rPr sz="1800" spc="-10" dirty="0">
                <a:latin typeface="Calibri"/>
                <a:cs typeface="Calibri"/>
              </a:rPr>
              <a:t>https://alphafill.eu/</a:t>
            </a:r>
            <a:endParaRPr sz="1800" dirty="0">
              <a:latin typeface="Calibri"/>
              <a:cs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E35B1-966C-4BDC-8D00-CC556DA972CA}"/>
              </a:ext>
            </a:extLst>
          </p:cNvPr>
          <p:cNvSpPr>
            <a:spLocks noGrp="1"/>
          </p:cNvSpPr>
          <p:nvPr>
            <p:ph type="title"/>
          </p:nvPr>
        </p:nvSpPr>
        <p:spPr>
          <a:xfrm>
            <a:off x="857839" y="923827"/>
            <a:ext cx="2432115" cy="490194"/>
          </a:xfrm>
        </p:spPr>
        <p:txBody>
          <a:bodyPr>
            <a:noAutofit/>
          </a:bodyPr>
          <a:lstStyle/>
          <a:p>
            <a:pPr>
              <a:lnSpc>
                <a:spcPct val="150000"/>
              </a:lnSpc>
            </a:pPr>
            <a:r>
              <a:rPr lang="en-US" sz="2000" b="1" dirty="0">
                <a:solidFill>
                  <a:prstClr val="black"/>
                </a:solidFill>
                <a:latin typeface="Arial" panose="020B0604020202020204" pitchFamily="34" charset="0"/>
                <a:cs typeface="Arial" panose="020B0604020202020204" pitchFamily="34" charset="0"/>
              </a:rPr>
              <a:t>What is next? </a:t>
            </a:r>
            <a:br>
              <a:rPr lang="en-US" sz="2000" b="1" dirty="0">
                <a:solidFill>
                  <a:prstClr val="black"/>
                </a:solidFill>
                <a:latin typeface="Arial" panose="020B0604020202020204" pitchFamily="34" charset="0"/>
                <a:cs typeface="Arial" panose="020B0604020202020204" pitchFamily="34" charset="0"/>
              </a:rPr>
            </a:br>
            <a:r>
              <a:rPr lang="en-US" sz="2000" b="1" dirty="0">
                <a:solidFill>
                  <a:prstClr val="black"/>
                </a:solidFill>
                <a:latin typeface="Arial" panose="020B0604020202020204" pitchFamily="34" charset="0"/>
                <a:cs typeface="Arial" panose="020B0604020202020204" pitchFamily="34" charset="0"/>
              </a:rPr>
              <a:t>  </a:t>
            </a:r>
            <a:br>
              <a:rPr lang="en-US" sz="2000" dirty="0">
                <a:latin typeface="Calibri"/>
                <a:cs typeface="Calibri"/>
              </a:rPr>
            </a:br>
            <a:br>
              <a:rPr lang="en-US" sz="2000" dirty="0">
                <a:latin typeface="Calibri"/>
                <a:cs typeface="Calibri"/>
              </a:rPr>
            </a:br>
            <a:br>
              <a:rPr lang="en-US" sz="2000" dirty="0"/>
            </a:br>
            <a:endParaRPr lang="en-US" sz="2000" dirty="0"/>
          </a:p>
        </p:txBody>
      </p:sp>
      <p:pic>
        <p:nvPicPr>
          <p:cNvPr id="8" name="object 3">
            <a:extLst>
              <a:ext uri="{FF2B5EF4-FFF2-40B4-BE49-F238E27FC236}">
                <a16:creationId xmlns:a16="http://schemas.microsoft.com/office/drawing/2014/main" id="{FD1C9102-36E2-122F-1378-F3488C3F2903}"/>
              </a:ext>
            </a:extLst>
          </p:cNvPr>
          <p:cNvPicPr/>
          <p:nvPr/>
        </p:nvPicPr>
        <p:blipFill>
          <a:blip r:embed="rId2" cstate="print"/>
          <a:stretch>
            <a:fillRect/>
          </a:stretch>
        </p:blipFill>
        <p:spPr>
          <a:xfrm>
            <a:off x="6841137" y="3429000"/>
            <a:ext cx="4418392" cy="3214994"/>
          </a:xfrm>
          <a:prstGeom prst="rect">
            <a:avLst/>
          </a:prstGeom>
        </p:spPr>
      </p:pic>
      <p:sp>
        <p:nvSpPr>
          <p:cNvPr id="11" name="TextBox 10">
            <a:extLst>
              <a:ext uri="{FF2B5EF4-FFF2-40B4-BE49-F238E27FC236}">
                <a16:creationId xmlns:a16="http://schemas.microsoft.com/office/drawing/2014/main" id="{919BA8ED-1CBC-490A-9738-0CC5BFE088BD}"/>
              </a:ext>
            </a:extLst>
          </p:cNvPr>
          <p:cNvSpPr txBox="1"/>
          <p:nvPr/>
        </p:nvSpPr>
        <p:spPr>
          <a:xfrm>
            <a:off x="188536" y="890634"/>
            <a:ext cx="3134191" cy="646331"/>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Increased multimer accuracy</a:t>
            </a:r>
            <a:br>
              <a:rPr lang="en-US" sz="1800" dirty="0">
                <a:latin typeface="Arial" panose="020B0604020202020204" pitchFamily="34" charset="0"/>
                <a:cs typeface="Arial" panose="020B0604020202020204" pitchFamily="34" charset="0"/>
              </a:rPr>
            </a:br>
            <a:endParaRPr lang="en-US" dirty="0"/>
          </a:p>
        </p:txBody>
      </p:sp>
      <p:sp>
        <p:nvSpPr>
          <p:cNvPr id="12" name="TextBox 11">
            <a:extLst>
              <a:ext uri="{FF2B5EF4-FFF2-40B4-BE49-F238E27FC236}">
                <a16:creationId xmlns:a16="http://schemas.microsoft.com/office/drawing/2014/main" id="{3711B6AA-9E0A-6141-5C37-D1B2D2107335}"/>
              </a:ext>
            </a:extLst>
          </p:cNvPr>
          <p:cNvSpPr txBox="1"/>
          <p:nvPr/>
        </p:nvSpPr>
        <p:spPr>
          <a:xfrm>
            <a:off x="113122" y="1414021"/>
            <a:ext cx="4980851" cy="646331"/>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structure of nucleic acid and ligand interactions</a:t>
            </a:r>
            <a:br>
              <a:rPr lang="en-US" sz="1800" dirty="0">
                <a:latin typeface="Arial" panose="020B0604020202020204" pitchFamily="34" charset="0"/>
                <a:cs typeface="Arial" panose="020B0604020202020204" pitchFamily="34" charset="0"/>
              </a:rPr>
            </a:br>
            <a:endParaRPr lang="en-US" dirty="0"/>
          </a:p>
        </p:txBody>
      </p:sp>
      <p:sp>
        <p:nvSpPr>
          <p:cNvPr id="14" name="TextBox 13">
            <a:extLst>
              <a:ext uri="{FF2B5EF4-FFF2-40B4-BE49-F238E27FC236}">
                <a16:creationId xmlns:a16="http://schemas.microsoft.com/office/drawing/2014/main" id="{BAB9FDE9-1F94-C8BB-BDB3-F13280B574C3}"/>
              </a:ext>
            </a:extLst>
          </p:cNvPr>
          <p:cNvSpPr txBox="1"/>
          <p:nvPr/>
        </p:nvSpPr>
        <p:spPr>
          <a:xfrm>
            <a:off x="113122" y="1737186"/>
            <a:ext cx="11425286" cy="923330"/>
          </a:xfrm>
          <a:prstGeom prst="rect">
            <a:avLst/>
          </a:prstGeom>
          <a:noFill/>
        </p:spPr>
        <p:txBody>
          <a:bodyPr wrap="square">
            <a:spAutoFit/>
          </a:bodyPr>
          <a:lstStyle/>
          <a:p>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Prediction of mutation effects : Changes in structure stability and binding affinity</a:t>
            </a:r>
            <a:br>
              <a:rPr lang="en-US" sz="1800" dirty="0">
                <a:latin typeface="Arial" panose="020B0604020202020204" pitchFamily="34" charset="0"/>
                <a:cs typeface="Arial" panose="020B0604020202020204" pitchFamily="34" charset="0"/>
              </a:rPr>
            </a:br>
            <a:endParaRPr lang="en-US" dirty="0"/>
          </a:p>
        </p:txBody>
      </p:sp>
      <p:sp>
        <p:nvSpPr>
          <p:cNvPr id="16" name="TextBox 15">
            <a:extLst>
              <a:ext uri="{FF2B5EF4-FFF2-40B4-BE49-F238E27FC236}">
                <a16:creationId xmlns:a16="http://schemas.microsoft.com/office/drawing/2014/main" id="{2E1F618A-5D05-190A-D715-65A710C45821}"/>
              </a:ext>
            </a:extLst>
          </p:cNvPr>
          <p:cNvSpPr txBox="1"/>
          <p:nvPr/>
        </p:nvSpPr>
        <p:spPr>
          <a:xfrm>
            <a:off x="188536" y="2305449"/>
            <a:ext cx="11528979" cy="923330"/>
          </a:xfrm>
          <a:prstGeom prst="rect">
            <a:avLst/>
          </a:prstGeom>
          <a:noFill/>
        </p:spPr>
        <p:txBody>
          <a:bodyPr wrap="square">
            <a:spAutoFit/>
          </a:bodyPr>
          <a:lstStyle/>
          <a:p>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It</a:t>
            </a:r>
            <a:r>
              <a:rPr lang="en-US" sz="1800" spc="-25"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is</a:t>
            </a:r>
            <a:r>
              <a:rPr lang="en-US" sz="1800" spc="-2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not</a:t>
            </a:r>
            <a:r>
              <a:rPr lang="en-US" sz="1800" spc="-25"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designed</a:t>
            </a:r>
            <a:r>
              <a:rPr lang="en-US" sz="1800" spc="-25"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to</a:t>
            </a:r>
            <a:r>
              <a:rPr lang="en-US" sz="1800" spc="-30" dirty="0">
                <a:latin typeface="Arial" panose="020B0604020202020204" pitchFamily="34" charset="0"/>
                <a:cs typeface="Arial" panose="020B0604020202020204" pitchFamily="34" charset="0"/>
              </a:rPr>
              <a:t> </a:t>
            </a:r>
            <a:r>
              <a:rPr lang="en-US" sz="1800" spc="-10" dirty="0">
                <a:latin typeface="Arial" panose="020B0604020202020204" pitchFamily="34" charset="0"/>
                <a:cs typeface="Arial" panose="020B0604020202020204" pitchFamily="34" charset="0"/>
              </a:rPr>
              <a:t>predict </a:t>
            </a:r>
            <a:r>
              <a:rPr lang="en-US" sz="1800" dirty="0">
                <a:latin typeface="Arial" panose="020B0604020202020204" pitchFamily="34" charset="0"/>
                <a:cs typeface="Arial" panose="020B0604020202020204" pitchFamily="34" charset="0"/>
              </a:rPr>
              <a:t>flexibility</a:t>
            </a:r>
            <a:r>
              <a:rPr lang="en-US" sz="1800" spc="-75"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or</a:t>
            </a:r>
            <a:r>
              <a:rPr lang="en-US" sz="1800" spc="-7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structures</a:t>
            </a:r>
            <a:r>
              <a:rPr lang="en-US" sz="1800" spc="-6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of</a:t>
            </a:r>
            <a:r>
              <a:rPr lang="en-US" sz="1800" spc="-70" dirty="0">
                <a:latin typeface="Arial" panose="020B0604020202020204" pitchFamily="34" charset="0"/>
                <a:cs typeface="Arial" panose="020B0604020202020204" pitchFamily="34" charset="0"/>
              </a:rPr>
              <a:t> </a:t>
            </a:r>
            <a:r>
              <a:rPr lang="en-US" sz="1800" spc="-10" dirty="0">
                <a:latin typeface="Arial" panose="020B0604020202020204" pitchFamily="34" charset="0"/>
                <a:cs typeface="Arial" panose="020B0604020202020204" pitchFamily="34" charset="0"/>
              </a:rPr>
              <a:t>flexible regions</a:t>
            </a:r>
            <a:r>
              <a:rPr lang="en-US" sz="1800" dirty="0">
                <a:latin typeface="Arial" panose="020B0604020202020204" pitchFamily="34" charset="0"/>
                <a:cs typeface="Arial" panose="020B0604020202020204" pitchFamily="34" charset="0"/>
              </a:rPr>
              <a:t>AF2,</a:t>
            </a:r>
            <a:r>
              <a:rPr lang="en-US" sz="1800" spc="-60" dirty="0">
                <a:latin typeface="Arial" panose="020B0604020202020204" pitchFamily="34" charset="0"/>
                <a:cs typeface="Arial" panose="020B0604020202020204" pitchFamily="34" charset="0"/>
              </a:rPr>
              <a:t> </a:t>
            </a:r>
            <a:r>
              <a:rPr lang="en-US" sz="1800" spc="-35" dirty="0">
                <a:latin typeface="Arial" panose="020B0604020202020204" pitchFamily="34" charset="0"/>
                <a:cs typeface="Arial" panose="020B0604020202020204" pitchFamily="34" charset="0"/>
              </a:rPr>
              <a:t>however,</a:t>
            </a:r>
            <a:r>
              <a:rPr lang="en-US" sz="1800" spc="-6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is</a:t>
            </a:r>
            <a:r>
              <a:rPr lang="en-US" sz="1800" spc="-6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pretty</a:t>
            </a:r>
            <a:r>
              <a:rPr lang="en-US" sz="1800" spc="-7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good</a:t>
            </a:r>
            <a:r>
              <a:rPr lang="en-US" sz="1800" spc="-60" dirty="0">
                <a:latin typeface="Arial" panose="020B0604020202020204" pitchFamily="34" charset="0"/>
                <a:cs typeface="Arial" panose="020B0604020202020204" pitchFamily="34" charset="0"/>
              </a:rPr>
              <a:t> </a:t>
            </a:r>
            <a:r>
              <a:rPr lang="en-US" sz="1800" spc="-25" dirty="0">
                <a:latin typeface="Arial" panose="020B0604020202020204" pitchFamily="34" charset="0"/>
                <a:cs typeface="Arial" panose="020B0604020202020204" pitchFamily="34" charset="0"/>
              </a:rPr>
              <a:t>at </a:t>
            </a:r>
            <a:r>
              <a:rPr lang="en-US" sz="1800" dirty="0">
                <a:latin typeface="Arial" panose="020B0604020202020204" pitchFamily="34" charset="0"/>
                <a:cs typeface="Arial" panose="020B0604020202020204" pitchFamily="34" charset="0"/>
              </a:rPr>
              <a:t>telling</a:t>
            </a:r>
            <a:r>
              <a:rPr lang="en-US" sz="1800" spc="-6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us</a:t>
            </a:r>
            <a:r>
              <a:rPr lang="en-US" sz="1800" spc="-5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when</a:t>
            </a:r>
            <a:r>
              <a:rPr lang="en-US" sz="1800" spc="-5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we</a:t>
            </a:r>
            <a:r>
              <a:rPr lang="en-US" sz="1800" spc="-45"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should</a:t>
            </a:r>
            <a:r>
              <a:rPr lang="en-US" sz="1800" spc="-50" dirty="0">
                <a:latin typeface="Arial" panose="020B0604020202020204" pitchFamily="34" charset="0"/>
                <a:cs typeface="Arial" panose="020B0604020202020204" pitchFamily="34" charset="0"/>
              </a:rPr>
              <a:t> </a:t>
            </a:r>
            <a:r>
              <a:rPr lang="en-US" sz="1800" spc="-25" dirty="0">
                <a:latin typeface="Arial" panose="020B0604020202020204" pitchFamily="34" charset="0"/>
                <a:cs typeface="Arial" panose="020B0604020202020204" pitchFamily="34" charset="0"/>
              </a:rPr>
              <a:t>not </a:t>
            </a:r>
            <a:r>
              <a:rPr lang="en-US" sz="1800" dirty="0">
                <a:latin typeface="Arial" panose="020B0604020202020204" pitchFamily="34" charset="0"/>
                <a:cs typeface="Arial" panose="020B0604020202020204" pitchFamily="34" charset="0"/>
              </a:rPr>
              <a:t>trust</a:t>
            </a:r>
            <a:r>
              <a:rPr lang="en-US" sz="1800" spc="-5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the</a:t>
            </a:r>
            <a:r>
              <a:rPr lang="en-US" sz="1800" spc="-45" dirty="0">
                <a:latin typeface="Arial" panose="020B0604020202020204" pitchFamily="34" charset="0"/>
                <a:cs typeface="Arial" panose="020B0604020202020204" pitchFamily="34" charset="0"/>
              </a:rPr>
              <a:t> </a:t>
            </a:r>
            <a:r>
              <a:rPr lang="en-US" sz="1800" spc="-10" dirty="0">
                <a:latin typeface="Arial" panose="020B0604020202020204" pitchFamily="34" charset="0"/>
                <a:cs typeface="Arial" panose="020B0604020202020204" pitchFamily="34" charset="0"/>
              </a:rPr>
              <a:t>predictions</a:t>
            </a:r>
            <a:endParaRPr lang="en-US" dirty="0"/>
          </a:p>
        </p:txBody>
      </p:sp>
    </p:spTree>
    <p:extLst>
      <p:ext uri="{BB962C8B-B14F-4D97-AF65-F5344CB8AC3E}">
        <p14:creationId xmlns:p14="http://schemas.microsoft.com/office/powerpoint/2010/main" val="143019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4"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82940"/>
            <a:ext cx="10515600" cy="689932"/>
          </a:xfrm>
          <a:prstGeom prst="rect">
            <a:avLst/>
          </a:prstGeom>
        </p:spPr>
        <p:txBody>
          <a:bodyPr vert="horz" wrap="square" lIns="0" tIns="12700" rIns="0" bIns="0" rtlCol="0">
            <a:spAutoFit/>
          </a:bodyPr>
          <a:lstStyle/>
          <a:p>
            <a:pPr marL="431165">
              <a:lnSpc>
                <a:spcPct val="100000"/>
              </a:lnSpc>
              <a:spcBef>
                <a:spcPts val="100"/>
              </a:spcBef>
            </a:pPr>
            <a:r>
              <a:rPr spc="-70" dirty="0">
                <a:latin typeface="Arial" panose="020B0604020202020204" pitchFamily="34" charset="0"/>
                <a:cs typeface="Arial" panose="020B0604020202020204" pitchFamily="34" charset="0"/>
              </a:rPr>
              <a:t>You</a:t>
            </a:r>
            <a:r>
              <a:rPr spc="-9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too</a:t>
            </a:r>
            <a:r>
              <a:rPr spc="-8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can</a:t>
            </a:r>
            <a:r>
              <a:rPr spc="-95" dirty="0">
                <a:latin typeface="Arial" panose="020B0604020202020204" pitchFamily="34" charset="0"/>
                <a:cs typeface="Arial" panose="020B0604020202020204" pitchFamily="34" charset="0"/>
              </a:rPr>
              <a:t> </a:t>
            </a:r>
            <a:r>
              <a:rPr i="1" dirty="0">
                <a:latin typeface="Arial" panose="020B0604020202020204" pitchFamily="34" charset="0"/>
                <a:cs typeface="Arial" panose="020B0604020202020204" pitchFamily="34" charset="0"/>
              </a:rPr>
              <a:t>use</a:t>
            </a:r>
            <a:r>
              <a:rPr i="1" spc="-95"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AlphaFold</a:t>
            </a:r>
          </a:p>
        </p:txBody>
      </p:sp>
      <p:pic>
        <p:nvPicPr>
          <p:cNvPr id="3" name="object 3"/>
          <p:cNvPicPr/>
          <p:nvPr/>
        </p:nvPicPr>
        <p:blipFill>
          <a:blip r:embed="rId2" cstate="print"/>
          <a:stretch>
            <a:fillRect/>
          </a:stretch>
        </p:blipFill>
        <p:spPr>
          <a:xfrm>
            <a:off x="336263" y="2228638"/>
            <a:ext cx="4972196" cy="1949003"/>
          </a:xfrm>
          <a:prstGeom prst="rect">
            <a:avLst/>
          </a:prstGeom>
        </p:spPr>
      </p:pic>
      <p:sp>
        <p:nvSpPr>
          <p:cNvPr id="4" name="object 4"/>
          <p:cNvSpPr txBox="1"/>
          <p:nvPr/>
        </p:nvSpPr>
        <p:spPr>
          <a:xfrm>
            <a:off x="455733" y="4206747"/>
            <a:ext cx="4005579" cy="452120"/>
          </a:xfrm>
          <a:prstGeom prst="rect">
            <a:avLst/>
          </a:prstGeom>
        </p:spPr>
        <p:txBody>
          <a:bodyPr vert="horz" wrap="square" lIns="0" tIns="12700" rIns="0" bIns="0" rtlCol="0">
            <a:spAutoFit/>
          </a:bodyPr>
          <a:lstStyle/>
          <a:p>
            <a:pPr marL="12700">
              <a:lnSpc>
                <a:spcPct val="100000"/>
              </a:lnSpc>
              <a:spcBef>
                <a:spcPts val="100"/>
              </a:spcBef>
            </a:pPr>
            <a:r>
              <a:rPr sz="2800" spc="-10" dirty="0">
                <a:latin typeface="Calibri"/>
                <a:cs typeface="Calibri"/>
              </a:rPr>
              <a:t>https://alphafold.ebi.ac.uk/</a:t>
            </a:r>
            <a:endParaRPr sz="2800">
              <a:latin typeface="Calibri"/>
              <a:cs typeface="Calibri"/>
            </a:endParaRPr>
          </a:p>
        </p:txBody>
      </p:sp>
      <p:sp>
        <p:nvSpPr>
          <p:cNvPr id="5" name="object 5"/>
          <p:cNvSpPr txBox="1"/>
          <p:nvPr/>
        </p:nvSpPr>
        <p:spPr>
          <a:xfrm>
            <a:off x="455733" y="5070347"/>
            <a:ext cx="10968355" cy="1244600"/>
          </a:xfrm>
          <a:prstGeom prst="rect">
            <a:avLst/>
          </a:prstGeom>
        </p:spPr>
        <p:txBody>
          <a:bodyPr vert="horz" wrap="square" lIns="0" tIns="12700" rIns="0" bIns="0" rtlCol="0">
            <a:spAutoFit/>
          </a:bodyPr>
          <a:lstStyle/>
          <a:p>
            <a:pPr marL="12700" marR="5080">
              <a:lnSpc>
                <a:spcPct val="100000"/>
              </a:lnSpc>
              <a:spcBef>
                <a:spcPts val="100"/>
              </a:spcBef>
            </a:pPr>
            <a:r>
              <a:rPr sz="2000" spc="-10" dirty="0">
                <a:latin typeface="Calibri"/>
                <a:cs typeface="Calibri"/>
              </a:rPr>
              <a:t>Also: https://colab.research.google.com/github/deepmind/alphafold/blob/main/notebooks/AlphaFold.ipynb </a:t>
            </a:r>
            <a:r>
              <a:rPr sz="2000" spc="-20" dirty="0">
                <a:latin typeface="Calibri"/>
                <a:cs typeface="Calibri"/>
              </a:rPr>
              <a:t>https://colab.research.google.com/github/phenix-</a:t>
            </a:r>
            <a:r>
              <a:rPr sz="2000" spc="-10" dirty="0">
                <a:latin typeface="Calibri"/>
                <a:cs typeface="Calibri"/>
              </a:rPr>
              <a:t>project/Colabs/blob/main/alphafold2/AlphaFold2.ipynb https://github.com/deepmind/alphafold/</a:t>
            </a:r>
            <a:endParaRPr sz="2000">
              <a:latin typeface="Calibri"/>
              <a:cs typeface="Calibri"/>
            </a:endParaRPr>
          </a:p>
        </p:txBody>
      </p:sp>
      <p:pic>
        <p:nvPicPr>
          <p:cNvPr id="6" name="object 6"/>
          <p:cNvPicPr/>
          <p:nvPr/>
        </p:nvPicPr>
        <p:blipFill>
          <a:blip r:embed="rId3" cstate="print"/>
          <a:stretch>
            <a:fillRect/>
          </a:stretch>
        </p:blipFill>
        <p:spPr>
          <a:xfrm>
            <a:off x="7066084" y="2126915"/>
            <a:ext cx="4680480" cy="2020234"/>
          </a:xfrm>
          <a:prstGeom prst="rect">
            <a:avLst/>
          </a:prstGeom>
        </p:spPr>
      </p:pic>
      <p:sp>
        <p:nvSpPr>
          <p:cNvPr id="7" name="object 7"/>
          <p:cNvSpPr txBox="1"/>
          <p:nvPr/>
        </p:nvSpPr>
        <p:spPr>
          <a:xfrm>
            <a:off x="6140518" y="4185411"/>
            <a:ext cx="5921375" cy="452120"/>
          </a:xfrm>
          <a:prstGeom prst="rect">
            <a:avLst/>
          </a:prstGeom>
        </p:spPr>
        <p:txBody>
          <a:bodyPr vert="horz" wrap="square" lIns="0" tIns="12700" rIns="0" bIns="0" rtlCol="0">
            <a:spAutoFit/>
          </a:bodyPr>
          <a:lstStyle/>
          <a:p>
            <a:pPr marL="12700">
              <a:lnSpc>
                <a:spcPct val="100000"/>
              </a:lnSpc>
              <a:spcBef>
                <a:spcPts val="100"/>
              </a:spcBef>
            </a:pPr>
            <a:r>
              <a:rPr sz="2800" spc="-10" dirty="0">
                <a:latin typeface="Calibri"/>
                <a:cs typeface="Calibri"/>
              </a:rPr>
              <a:t>https://github.com/sokrypton/ColabFold</a:t>
            </a:r>
            <a:endParaRPr sz="2800" dirty="0">
              <a:latin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2A386-0D4E-EA00-B75B-6F69AC55A1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EBF4EA-0D19-985E-325B-81163B8CCA19}"/>
              </a:ext>
            </a:extLst>
          </p:cNvPr>
          <p:cNvSpPr>
            <a:spLocks noGrp="1"/>
          </p:cNvSpPr>
          <p:nvPr>
            <p:ph type="title"/>
          </p:nvPr>
        </p:nvSpPr>
        <p:spPr>
          <a:xfrm>
            <a:off x="527901" y="-197962"/>
            <a:ext cx="10704136" cy="1523526"/>
          </a:xfrm>
        </p:spPr>
        <p:txBody>
          <a:bodyPr/>
          <a:lstStyle/>
          <a:p>
            <a:r>
              <a:rPr lang="en-US" dirty="0"/>
              <a:t>𝐑𝐨𝐬𝐞𝐓𝐓𝐀𝐅𝐨𝐥𝐝 𝐀𝐥𝐥-𝐀𝐭𝐨𝐦 (RF-AA), </a:t>
            </a:r>
          </a:p>
        </p:txBody>
      </p:sp>
      <p:pic>
        <p:nvPicPr>
          <p:cNvPr id="5" name="Content Placeholder 4" descr="A close-up of a document&#10;&#10;Description automatically generated">
            <a:extLst>
              <a:ext uri="{FF2B5EF4-FFF2-40B4-BE49-F238E27FC236}">
                <a16:creationId xmlns:a16="http://schemas.microsoft.com/office/drawing/2014/main" id="{4AC0AE89-B72F-8486-BA6E-4FE0D113BF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4218" y="933450"/>
            <a:ext cx="10571201" cy="5580063"/>
          </a:xfrm>
        </p:spPr>
      </p:pic>
    </p:spTree>
    <p:extLst>
      <p:ext uri="{BB962C8B-B14F-4D97-AF65-F5344CB8AC3E}">
        <p14:creationId xmlns:p14="http://schemas.microsoft.com/office/powerpoint/2010/main" val="3322272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D5010-4791-6A52-C7F1-0E3BB9CBDD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AF590A-68F0-6A9A-C50A-CE2FA2746322}"/>
              </a:ext>
            </a:extLst>
          </p:cNvPr>
          <p:cNvSpPr>
            <a:spLocks noGrp="1"/>
          </p:cNvSpPr>
          <p:nvPr>
            <p:ph type="title"/>
          </p:nvPr>
        </p:nvSpPr>
        <p:spPr>
          <a:xfrm>
            <a:off x="527901" y="-197962"/>
            <a:ext cx="10704136" cy="1523526"/>
          </a:xfrm>
        </p:spPr>
        <p:txBody>
          <a:bodyPr/>
          <a:lstStyle/>
          <a:p>
            <a:r>
              <a:rPr lang="en-US" dirty="0"/>
              <a:t>𝐑𝐨𝐬𝐞𝐓𝐓𝐀𝐅𝐨𝐥𝐝 𝐀𝐥𝐥-𝐀𝐭𝐨𝐦 (RF-AA), </a:t>
            </a:r>
          </a:p>
        </p:txBody>
      </p:sp>
      <p:sp>
        <p:nvSpPr>
          <p:cNvPr id="3" name="Content Placeholder 2">
            <a:extLst>
              <a:ext uri="{FF2B5EF4-FFF2-40B4-BE49-F238E27FC236}">
                <a16:creationId xmlns:a16="http://schemas.microsoft.com/office/drawing/2014/main" id="{BC4796D1-0D76-5FC3-62BC-B1420CF20C3D}"/>
              </a:ext>
            </a:extLst>
          </p:cNvPr>
          <p:cNvSpPr>
            <a:spLocks noGrp="1"/>
          </p:cNvSpPr>
          <p:nvPr>
            <p:ph idx="1"/>
          </p:nvPr>
        </p:nvSpPr>
        <p:spPr>
          <a:xfrm>
            <a:off x="424206" y="933255"/>
            <a:ext cx="11491273" cy="5580667"/>
          </a:xfrm>
        </p:spPr>
        <p:txBody>
          <a:bodyPr>
            <a:noAutofit/>
          </a:bodyPr>
          <a:lstStyle/>
          <a:p>
            <a:pPr>
              <a:lnSpc>
                <a:spcPct val="170000"/>
              </a:lnSpc>
            </a:pPr>
            <a:r>
              <a:rPr lang="en-US" sz="2000" b="0" i="0" dirty="0">
                <a:effectLst/>
                <a:latin typeface="Arial" panose="020B0604020202020204" pitchFamily="34" charset="0"/>
                <a:cs typeface="Arial" panose="020B0604020202020204" pitchFamily="34" charset="0"/>
              </a:rPr>
              <a:t>the long-awaited "𝐩𝐫𝐞𝐝𝐢𝐜𝐭-𝐞𝐯𝐞𝐫𝐲-(𝐛𝐢𝐨)𝐦𝐨𝐥𝐞𝐜𝐮𝐥𝐞" tool, is finally out in Science The preprint was earlier released last year Oct., 𝐑𝐨𝐬𝐞𝐓𝐓𝐀𝐅𝐨𝐥𝐝 𝐀𝐥𝐥-𝐀𝐭𝐨𝐦 is a network capable of predicting the structures of all atoms of a biological unit, including:</a:t>
            </a:r>
            <a:br>
              <a:rPr lang="en-US" sz="2000" dirty="0">
                <a:latin typeface="Arial" panose="020B0604020202020204" pitchFamily="34" charset="0"/>
                <a:cs typeface="Arial" panose="020B0604020202020204" pitchFamily="34" charset="0"/>
              </a:rPr>
            </a:br>
            <a:r>
              <a:rPr lang="en-US" sz="2000" b="1" i="0" dirty="0">
                <a:effectLst/>
                <a:latin typeface="Arial" panose="020B0604020202020204" pitchFamily="34" charset="0"/>
                <a:cs typeface="Arial" panose="020B0604020202020204" pitchFamily="34" charset="0"/>
              </a:rPr>
              <a:t>▪ proteins ▪ nucleic acids ▪ small molecules</a:t>
            </a:r>
            <a:br>
              <a:rPr lang="en-US" sz="2000" b="1" dirty="0">
                <a:latin typeface="Arial" panose="020B0604020202020204" pitchFamily="34" charset="0"/>
                <a:cs typeface="Arial" panose="020B0604020202020204" pitchFamily="34" charset="0"/>
              </a:rPr>
            </a:br>
            <a:r>
              <a:rPr lang="en-US" sz="2000" b="1" i="0" dirty="0">
                <a:effectLst/>
                <a:latin typeface="Arial" panose="020B0604020202020204" pitchFamily="34" charset="0"/>
                <a:cs typeface="Arial" panose="020B0604020202020204" pitchFamily="34" charset="0"/>
              </a:rPr>
              <a:t>▪ metals</a:t>
            </a:r>
            <a:br>
              <a:rPr lang="en-US" sz="2000" b="1" dirty="0">
                <a:latin typeface="Arial" panose="020B0604020202020204" pitchFamily="34" charset="0"/>
                <a:cs typeface="Arial" panose="020B0604020202020204" pitchFamily="34" charset="0"/>
              </a:rPr>
            </a:br>
            <a:r>
              <a:rPr lang="en-US" sz="2000" b="1" i="0" dirty="0">
                <a:effectLst/>
                <a:latin typeface="Arial" panose="020B0604020202020204" pitchFamily="34" charset="0"/>
                <a:cs typeface="Arial" panose="020B0604020202020204" pitchFamily="34" charset="0"/>
              </a:rPr>
              <a:t>▪ covalent modifications (covalently modified proteins)</a:t>
            </a:r>
            <a:br>
              <a:rPr lang="en-US" sz="2000" b="1" dirty="0">
                <a:latin typeface="Arial" panose="020B0604020202020204" pitchFamily="34" charset="0"/>
                <a:cs typeface="Arial" panose="020B0604020202020204" pitchFamily="34" charset="0"/>
              </a:rPr>
            </a:br>
            <a:r>
              <a:rPr lang="en-US" sz="2000" b="0" i="0" dirty="0">
                <a:effectLst/>
                <a:latin typeface="Arial" panose="020B0604020202020204" pitchFamily="34" charset="0"/>
                <a:cs typeface="Arial" panose="020B0604020202020204" pitchFamily="34" charset="0"/>
              </a:rPr>
              <a:t>In other words,</a:t>
            </a:r>
            <a:br>
              <a:rPr lang="en-US" sz="2000" dirty="0">
                <a:latin typeface="Arial" panose="020B0604020202020204" pitchFamily="34" charset="0"/>
                <a:cs typeface="Arial" panose="020B0604020202020204" pitchFamily="34" charset="0"/>
              </a:rPr>
            </a:br>
            <a:r>
              <a:rPr lang="en-US" sz="2000" b="0" i="0" dirty="0">
                <a:effectLst/>
                <a:latin typeface="Arial" panose="020B0604020202020204" pitchFamily="34" charset="0"/>
                <a:cs typeface="Arial" panose="020B0604020202020204" pitchFamily="34" charset="0"/>
              </a:rPr>
              <a:t>RF-AA can generate accurate models for complexes of 𝐩𝐫𝐨𝐭𝐞𝐢𝐧𝐬 𝐰𝐢𝐭𝐡 𝐭𝐰𝐨 𝐨𝐫 𝐦𝐨𝐫𝐞 𝐧𝐨𝐧-𝐩𝐫𝐨𝐭𝐞𝐢𝐧 𝐦𝐨𝐥𝐞𝐜𝐮𝐥𝐞𝐬 (small molecules, metals, nucleic acids, etc.)</a:t>
            </a:r>
            <a:br>
              <a:rPr lang="en-US" sz="2000" dirty="0">
                <a:latin typeface="Arial" panose="020B0604020202020204" pitchFamily="34" charset="0"/>
                <a:cs typeface="Arial" panose="020B0604020202020204" pitchFamily="34" charset="0"/>
              </a:rPr>
            </a:br>
            <a:r>
              <a:rPr lang="en-US" sz="2000" b="0" i="0" dirty="0">
                <a:effectLst/>
                <a:latin typeface="Arial" panose="020B0604020202020204" pitchFamily="34" charset="0"/>
                <a:cs typeface="Arial" panose="020B0604020202020204" pitchFamily="34" charset="0"/>
              </a:rPr>
              <a:t>RF-AA also provides error estimates of its predictions.  </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1584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CA2ED-7602-1AAD-6BDC-DAF28A55817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EED3BC-CD3B-0EA5-D8F1-8EC9FD4D5EE5}"/>
              </a:ext>
            </a:extLst>
          </p:cNvPr>
          <p:cNvSpPr>
            <a:spLocks noGrp="1"/>
          </p:cNvSpPr>
          <p:nvPr>
            <p:ph idx="1"/>
          </p:nvPr>
        </p:nvSpPr>
        <p:spPr>
          <a:xfrm>
            <a:off x="238538" y="159027"/>
            <a:ext cx="11522765" cy="6490252"/>
          </a:xfrm>
        </p:spPr>
        <p:txBody>
          <a:bodyPr>
            <a:normAutofit/>
          </a:bodyPr>
          <a:lstStyle/>
          <a:p>
            <a:pPr marL="0" indent="0">
              <a:buNone/>
            </a:pPr>
            <a:r>
              <a:rPr lang="en-US" sz="1400" dirty="0">
                <a:latin typeface="Arial" panose="020B0604020202020204" pitchFamily="34" charset="0"/>
                <a:cs typeface="Arial" panose="020B0604020202020204" pitchFamily="34" charset="0"/>
              </a:rPr>
              <a:t>  𝐃𝐌𝐅𝐨𝐥𝐝-𝐌𝐮𝐥𝐭𝐢𝐦𝐞𝐫  </a:t>
            </a:r>
          </a:p>
          <a:p>
            <a:pPr>
              <a:lnSpc>
                <a:spcPct val="220000"/>
              </a:lnSpc>
            </a:pPr>
            <a:endParaRPr lang="en-US" sz="1400" dirty="0">
              <a:latin typeface="Arial" panose="020B0604020202020204" pitchFamily="34" charset="0"/>
              <a:cs typeface="Arial" panose="020B0604020202020204" pitchFamily="34" charset="0"/>
            </a:endParaRPr>
          </a:p>
          <a:p>
            <a:pPr>
              <a:lnSpc>
                <a:spcPct val="220000"/>
              </a:lnSpc>
            </a:pPr>
            <a:r>
              <a:rPr lang="en-US" sz="1400" dirty="0">
                <a:latin typeface="Arial" panose="020B0604020202020204" pitchFamily="34" charset="0"/>
                <a:cs typeface="Arial" panose="020B0604020202020204" pitchFamily="34" charset="0"/>
              </a:rPr>
              <a:t>In the CASP15, DMFold-Multimer achieved a cumulative Z-score of 35.30.</a:t>
            </a:r>
          </a:p>
          <a:p>
            <a:pPr>
              <a:lnSpc>
                <a:spcPct val="220000"/>
              </a:lnSpc>
            </a:pPr>
            <a:r>
              <a:rPr lang="en-US" sz="1400" dirty="0">
                <a:latin typeface="Arial" panose="020B0604020202020204" pitchFamily="34" charset="0"/>
                <a:cs typeface="Arial" panose="020B0604020202020204" pitchFamily="34" charset="0"/>
              </a:rPr>
              <a:t>Which was 3x higher than that of AF2-multimer (the version used in the competition),</a:t>
            </a:r>
          </a:p>
          <a:p>
            <a:pPr>
              <a:lnSpc>
                <a:spcPct val="220000"/>
              </a:lnSpc>
            </a:pPr>
            <a:r>
              <a:rPr lang="en-US" sz="1400" dirty="0">
                <a:latin typeface="Arial" panose="020B0604020202020204" pitchFamily="34" charset="0"/>
                <a:cs typeface="Arial" panose="020B0604020202020204" pitchFamily="34" charset="0"/>
              </a:rPr>
              <a:t>And 21.1% higher than the 2nd-best performing tool.</a:t>
            </a:r>
          </a:p>
          <a:p>
            <a:pPr>
              <a:lnSpc>
                <a:spcPct val="220000"/>
              </a:lnSpc>
            </a:pPr>
            <a:r>
              <a:rPr lang="en-US" sz="1400" dirty="0">
                <a:latin typeface="Arial" panose="020B0604020202020204" pitchFamily="34" charset="0"/>
                <a:cs typeface="Arial" panose="020B0604020202020204" pitchFamily="34" charset="0"/>
              </a:rPr>
              <a:t>𝐃𝐌𝐅𝐨𝐥𝐝 and 𝐃𝐌𝐅𝐨𝐥𝐝-𝐌𝐮𝐥𝐭𝐢𝐦𝐞𝐫 replace the default AF2 MSA with DeepMSA2 for significantly improved protein monomer and complex structure prediction.</a:t>
            </a:r>
          </a:p>
          <a:p>
            <a:endParaRPr lang="en-US" sz="1400" dirty="0">
              <a:latin typeface="Arial" panose="020B0604020202020204" pitchFamily="34" charset="0"/>
              <a:cs typeface="Arial" panose="020B0604020202020204" pitchFamily="34" charset="0"/>
            </a:endParaRPr>
          </a:p>
          <a:p>
            <a:pPr marL="0" indent="0">
              <a:buNone/>
            </a:pPr>
            <a:endParaRPr lang="en-US" sz="1400" dirty="0"/>
          </a:p>
        </p:txBody>
      </p:sp>
      <p:pic>
        <p:nvPicPr>
          <p:cNvPr id="6" name="Picture 5" descr="A screenshot of a web page&#10;&#10;Description automatically generated">
            <a:extLst>
              <a:ext uri="{FF2B5EF4-FFF2-40B4-BE49-F238E27FC236}">
                <a16:creationId xmlns:a16="http://schemas.microsoft.com/office/drawing/2014/main" id="{696E50D1-CE60-9267-2DD8-9A93533D8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5449" y="1355344"/>
            <a:ext cx="4298465" cy="1803901"/>
          </a:xfrm>
          <a:prstGeom prst="rect">
            <a:avLst/>
          </a:prstGeom>
        </p:spPr>
      </p:pic>
      <p:pic>
        <p:nvPicPr>
          <p:cNvPr id="2" name="Picture 1" descr="A close-up of a chart&#10;&#10;Description automatically generated">
            <a:extLst>
              <a:ext uri="{FF2B5EF4-FFF2-40B4-BE49-F238E27FC236}">
                <a16:creationId xmlns:a16="http://schemas.microsoft.com/office/drawing/2014/main" id="{C3764DB2-7091-428A-3097-EEED92BA9F6E}"/>
              </a:ext>
            </a:extLst>
          </p:cNvPr>
          <p:cNvPicPr>
            <a:picLocks noChangeAspect="1"/>
          </p:cNvPicPr>
          <p:nvPr/>
        </p:nvPicPr>
        <p:blipFill rotWithShape="1">
          <a:blip r:embed="rId4">
            <a:extLst>
              <a:ext uri="{28A0092B-C50C-407E-A947-70E740481C1C}">
                <a14:useLocalDpi xmlns:a14="http://schemas.microsoft.com/office/drawing/2010/main" val="0"/>
              </a:ext>
            </a:extLst>
          </a:blip>
          <a:srcRect t="79098"/>
          <a:stretch/>
        </p:blipFill>
        <p:spPr>
          <a:xfrm>
            <a:off x="2108461" y="4176499"/>
            <a:ext cx="7975077" cy="2048574"/>
          </a:xfrm>
          <a:prstGeom prst="rect">
            <a:avLst/>
          </a:prstGeom>
        </p:spPr>
      </p:pic>
      <p:sp>
        <p:nvSpPr>
          <p:cNvPr id="12" name="TextBox 11">
            <a:extLst>
              <a:ext uri="{FF2B5EF4-FFF2-40B4-BE49-F238E27FC236}">
                <a16:creationId xmlns:a16="http://schemas.microsoft.com/office/drawing/2014/main" id="{408003B7-ECAD-7206-F65E-EE23CFA9E0C4}"/>
              </a:ext>
            </a:extLst>
          </p:cNvPr>
          <p:cNvSpPr txBox="1"/>
          <p:nvPr/>
        </p:nvSpPr>
        <p:spPr>
          <a:xfrm>
            <a:off x="638086" y="886120"/>
            <a:ext cx="184731" cy="369332"/>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6FE1D55E-8C9B-D8A6-18E0-A8B8A698999F}"/>
              </a:ext>
            </a:extLst>
          </p:cNvPr>
          <p:cNvSpPr txBox="1"/>
          <p:nvPr/>
        </p:nvSpPr>
        <p:spPr>
          <a:xfrm>
            <a:off x="327001" y="642354"/>
            <a:ext cx="10915827" cy="646331"/>
          </a:xfrm>
          <a:prstGeom prst="rect">
            <a:avLst/>
          </a:prstGeom>
          <a:noFill/>
        </p:spPr>
        <p:txBody>
          <a:bodyPr wrap="square" rtlCol="0">
            <a:spAutoFit/>
          </a:bodyPr>
          <a:lstStyle/>
          <a:p>
            <a:r>
              <a:rPr lang="en-US" dirty="0"/>
              <a:t>The protein structure prediction tool that outperformed 86 𝐨𝐭𝐡𝐞𝐫 𝐦𝐞𝐭𝐡𝐨𝐝𝐬 in CASP15 complex modeling section is now published in Nature </a:t>
            </a:r>
          </a:p>
        </p:txBody>
      </p:sp>
    </p:spTree>
    <p:extLst>
      <p:ext uri="{BB962C8B-B14F-4D97-AF65-F5344CB8AC3E}">
        <p14:creationId xmlns:p14="http://schemas.microsoft.com/office/powerpoint/2010/main" val="171292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1000"/>
                                        <p:tgtEl>
                                          <p:spTgt spid="3">
                                            <p:txEl>
                                              <p:pRg st="5" end="5"/>
                                            </p:txEl>
                                          </p:spTgt>
                                        </p:tgtEl>
                                      </p:cBhvr>
                                    </p:animEffect>
                                    <p:anim calcmode="lin" valueType="num">
                                      <p:cBhvr>
                                        <p:cTn id="4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A0D2B-0CB9-F8B6-CF73-7957050FF11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225165-FF8C-1469-4E36-CDC2445B408C}"/>
              </a:ext>
            </a:extLst>
          </p:cNvPr>
          <p:cNvSpPr>
            <a:spLocks noGrp="1"/>
          </p:cNvSpPr>
          <p:nvPr>
            <p:ph idx="1"/>
          </p:nvPr>
        </p:nvSpPr>
        <p:spPr>
          <a:xfrm>
            <a:off x="430696" y="576470"/>
            <a:ext cx="11330608" cy="6410739"/>
          </a:xfrm>
        </p:spPr>
        <p:txBody>
          <a:bodyPr>
            <a:normAutofit/>
          </a:bodyPr>
          <a:lstStyle/>
          <a:p>
            <a:pPr>
              <a:lnSpc>
                <a:spcPct val="220000"/>
              </a:lnSpc>
            </a:pPr>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a:p>
            <a:endParaRPr lang="en-US" dirty="0"/>
          </a:p>
        </p:txBody>
      </p:sp>
      <p:pic>
        <p:nvPicPr>
          <p:cNvPr id="4" name="Picture 3" descr="A close-up of a chart&#10;&#10;Description automatically generated">
            <a:extLst>
              <a:ext uri="{FF2B5EF4-FFF2-40B4-BE49-F238E27FC236}">
                <a16:creationId xmlns:a16="http://schemas.microsoft.com/office/drawing/2014/main" id="{E1C2828E-B58D-40BD-6F65-ABB291E8C7A1}"/>
              </a:ext>
            </a:extLst>
          </p:cNvPr>
          <p:cNvPicPr>
            <a:picLocks noChangeAspect="1"/>
          </p:cNvPicPr>
          <p:nvPr/>
        </p:nvPicPr>
        <p:blipFill rotWithShape="1">
          <a:blip r:embed="rId3">
            <a:extLst>
              <a:ext uri="{28A0092B-C50C-407E-A947-70E740481C1C}">
                <a14:useLocalDpi xmlns:a14="http://schemas.microsoft.com/office/drawing/2010/main" val="0"/>
              </a:ext>
            </a:extLst>
          </a:blip>
          <a:srcRect b="20179"/>
          <a:stretch/>
        </p:blipFill>
        <p:spPr>
          <a:xfrm>
            <a:off x="8613990" y="3429000"/>
            <a:ext cx="3147314" cy="3087278"/>
          </a:xfrm>
          <a:prstGeom prst="rect">
            <a:avLst/>
          </a:prstGeom>
        </p:spPr>
      </p:pic>
      <p:sp>
        <p:nvSpPr>
          <p:cNvPr id="5" name="TextBox 4">
            <a:extLst>
              <a:ext uri="{FF2B5EF4-FFF2-40B4-BE49-F238E27FC236}">
                <a16:creationId xmlns:a16="http://schemas.microsoft.com/office/drawing/2014/main" id="{6442BF5C-2BD4-0457-5E75-30529EC1B263}"/>
              </a:ext>
            </a:extLst>
          </p:cNvPr>
          <p:cNvSpPr txBox="1"/>
          <p:nvPr/>
        </p:nvSpPr>
        <p:spPr>
          <a:xfrm>
            <a:off x="430696" y="0"/>
            <a:ext cx="11330608" cy="3690177"/>
          </a:xfrm>
          <a:prstGeom prst="rect">
            <a:avLst/>
          </a:prstGeom>
          <a:noFill/>
        </p:spPr>
        <p:txBody>
          <a:bodyPr wrap="square">
            <a:spAutoFit/>
          </a:bodyPr>
          <a:lstStyle/>
          <a:p>
            <a:pPr>
              <a:lnSpc>
                <a:spcPct val="200000"/>
              </a:lnSpc>
            </a:pPr>
            <a:r>
              <a:rPr lang="en-US" sz="2000" dirty="0">
                <a:latin typeface="Arial" panose="020B0604020202020204" pitchFamily="34" charset="0"/>
                <a:cs typeface="Arial" panose="020B0604020202020204" pitchFamily="34" charset="0"/>
              </a:rPr>
              <a:t>𝐃𝐌𝐅𝐨𝐥𝐝-𝐌𝐮𝐥𝐭𝐢𝐦𝐞𝐫</a:t>
            </a:r>
          </a:p>
          <a:p>
            <a:pPr>
              <a:lnSpc>
                <a:spcPct val="200000"/>
              </a:lnSpc>
            </a:pPr>
            <a:r>
              <a:rPr lang="en-US" sz="2000" dirty="0">
                <a:latin typeface="Arial" panose="020B0604020202020204" pitchFamily="34" charset="0"/>
                <a:cs typeface="Arial" panose="020B0604020202020204" pitchFamily="34" charset="0"/>
              </a:rPr>
              <a:t>5,042 difficult sequences for which AF2 produced </a:t>
            </a:r>
          </a:p>
          <a:p>
            <a:pPr>
              <a:lnSpc>
                <a:spcPct val="200000"/>
              </a:lnSpc>
            </a:pPr>
            <a:r>
              <a:rPr lang="en-US" sz="2000" dirty="0">
                <a:latin typeface="Arial" panose="020B0604020202020204" pitchFamily="34" charset="0"/>
                <a:cs typeface="Arial" panose="020B0604020202020204" pitchFamily="34" charset="0"/>
              </a:rPr>
              <a:t>DMFold showed 11% higher </a:t>
            </a:r>
            <a:r>
              <a:rPr lang="en-US" sz="2000" dirty="0" err="1">
                <a:latin typeface="Arial" panose="020B0604020202020204" pitchFamily="34" charset="0"/>
                <a:cs typeface="Arial" panose="020B0604020202020204" pitchFamily="34" charset="0"/>
              </a:rPr>
              <a:t>pLDDT</a:t>
            </a:r>
            <a:r>
              <a:rPr lang="en-US" sz="2000" dirty="0">
                <a:latin typeface="Arial" panose="020B0604020202020204" pitchFamily="34" charset="0"/>
                <a:cs typeface="Arial" panose="020B0604020202020204" pitchFamily="34" charset="0"/>
              </a:rPr>
              <a:t> than AF2,</a:t>
            </a:r>
          </a:p>
          <a:p>
            <a:pPr>
              <a:lnSpc>
                <a:spcPct val="200000"/>
              </a:lnSpc>
            </a:pPr>
            <a:r>
              <a:rPr lang="en-US" sz="2000" dirty="0">
                <a:latin typeface="Arial" panose="020B0604020202020204" pitchFamily="34" charset="0"/>
                <a:cs typeface="Arial" panose="020B0604020202020204" pitchFamily="34" charset="0"/>
              </a:rPr>
              <a:t>With 94% of the DMFold models having a higher </a:t>
            </a:r>
            <a:r>
              <a:rPr lang="en-US" sz="2000" dirty="0" err="1">
                <a:latin typeface="Arial" panose="020B0604020202020204" pitchFamily="34" charset="0"/>
                <a:cs typeface="Arial" panose="020B0604020202020204" pitchFamily="34" charset="0"/>
              </a:rPr>
              <a:t>pLDDT</a:t>
            </a:r>
            <a:r>
              <a:rPr lang="en-US" sz="2000" dirty="0">
                <a:latin typeface="Arial" panose="020B0604020202020204" pitchFamily="34" charset="0"/>
                <a:cs typeface="Arial" panose="020B0604020202020204" pitchFamily="34" charset="0"/>
              </a:rPr>
              <a:t> than the corresponding AF2 model.</a:t>
            </a:r>
          </a:p>
          <a:p>
            <a:pPr>
              <a:lnSpc>
                <a:spcPct val="200000"/>
              </a:lnSpc>
            </a:pPr>
            <a:r>
              <a:rPr lang="en-US" sz="2000" dirty="0">
                <a:latin typeface="Arial" panose="020B0604020202020204" pitchFamily="34" charset="0"/>
                <a:cs typeface="Arial" panose="020B0604020202020204" pitchFamily="34" charset="0"/>
              </a:rPr>
              <a:t>up to 16.1% improvement over AF-Multimer in protein complex prediction of difficult targets and comparable performance on "simple" targets.</a:t>
            </a:r>
          </a:p>
        </p:txBody>
      </p:sp>
    </p:spTree>
    <p:extLst>
      <p:ext uri="{BB962C8B-B14F-4D97-AF65-F5344CB8AC3E}">
        <p14:creationId xmlns:p14="http://schemas.microsoft.com/office/powerpoint/2010/main" val="404058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81692-1DA9-89C9-786E-BE2461EEC9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E385C6-D621-F12B-ECFD-9A89A2A2A7AA}"/>
              </a:ext>
            </a:extLst>
          </p:cNvPr>
          <p:cNvSpPr>
            <a:spLocks noGrp="1"/>
          </p:cNvSpPr>
          <p:nvPr>
            <p:ph type="title"/>
          </p:nvPr>
        </p:nvSpPr>
        <p:spPr>
          <a:xfrm>
            <a:off x="218627" y="122979"/>
            <a:ext cx="4334519" cy="998811"/>
          </a:xfrm>
        </p:spPr>
        <p:txBody>
          <a:bodyPr anchor="b">
            <a:normAutofit/>
          </a:bodyPr>
          <a:lstStyle/>
          <a:p>
            <a:r>
              <a:rPr lang="en-US" sz="4800" dirty="0">
                <a:latin typeface="Arial" panose="020B0604020202020204" pitchFamily="34" charset="0"/>
                <a:cs typeface="Arial" panose="020B0604020202020204" pitchFamily="34" charset="0"/>
              </a:rPr>
              <a:t>𝐍𝐞𝐮𝐫𝐚𝐥𝐏𝐋𝐞𝐱𝐞𝐫:</a:t>
            </a:r>
            <a:endParaRPr lang="en-US" sz="4800" dirty="0"/>
          </a:p>
        </p:txBody>
      </p:sp>
      <p:sp>
        <p:nvSpPr>
          <p:cNvPr id="3" name="Content Placeholder 2">
            <a:extLst>
              <a:ext uri="{FF2B5EF4-FFF2-40B4-BE49-F238E27FC236}">
                <a16:creationId xmlns:a16="http://schemas.microsoft.com/office/drawing/2014/main" id="{782733E2-162A-91BD-909C-04568BE393C2}"/>
              </a:ext>
            </a:extLst>
          </p:cNvPr>
          <p:cNvSpPr>
            <a:spLocks noGrp="1"/>
          </p:cNvSpPr>
          <p:nvPr>
            <p:ph idx="1"/>
          </p:nvPr>
        </p:nvSpPr>
        <p:spPr>
          <a:xfrm>
            <a:off x="218628" y="1036949"/>
            <a:ext cx="10348820" cy="2149312"/>
          </a:xfrm>
        </p:spPr>
        <p:txBody>
          <a:bodyPr anchor="ctr">
            <a:noAutofit/>
          </a:bodyPr>
          <a:lstStyle/>
          <a:p>
            <a:pPr marL="0" indent="0" algn="just">
              <a:lnSpc>
                <a:spcPct val="150000"/>
              </a:lnSpc>
              <a:buNone/>
            </a:pPr>
            <a:r>
              <a:rPr lang="en-US" sz="1600" dirty="0">
                <a:latin typeface="Arial" panose="020B0604020202020204" pitchFamily="34" charset="0"/>
                <a:cs typeface="Arial" panose="020B0604020202020204" pitchFamily="34" charset="0"/>
              </a:rPr>
              <a:t>𝐍𝐞𝐮𝐫𝐚𝐥𝐏𝐋𝐞𝐱𝐞𝐫: A tool for predicting protein–ligand complex structures using protein sequence and ligand molecular graph inputs</a:t>
            </a:r>
          </a:p>
          <a:p>
            <a:pPr marL="0" indent="0" algn="just">
              <a:lnSpc>
                <a:spcPct val="150000"/>
              </a:lnSpc>
              <a:buNone/>
            </a:pPr>
            <a:r>
              <a:rPr lang="en-US" sz="1600" dirty="0">
                <a:latin typeface="Arial" panose="020B0604020202020204" pitchFamily="34" charset="0"/>
                <a:cs typeface="Arial" panose="020B0604020202020204" pitchFamily="34" charset="0"/>
              </a:rPr>
              <a:t>"...on blind protein–ligand docking, </a:t>
            </a:r>
            <a:r>
              <a:rPr lang="en-US" sz="1600" dirty="0" err="1">
                <a:latin typeface="Arial" panose="020B0604020202020204" pitchFamily="34" charset="0"/>
                <a:cs typeface="Arial" panose="020B0604020202020204" pitchFamily="34" charset="0"/>
              </a:rPr>
              <a:t>NeuralPLexer</a:t>
            </a:r>
            <a:r>
              <a:rPr lang="en-US" sz="1600" dirty="0">
                <a:latin typeface="Arial" panose="020B0604020202020204" pitchFamily="34" charset="0"/>
                <a:cs typeface="Arial" panose="020B0604020202020204" pitchFamily="34" charset="0"/>
              </a:rPr>
              <a:t> improves the prediction success rate by up to 78% compared with the best-performing existing method on the PDBBind2020 benchmark.“</a:t>
            </a:r>
          </a:p>
          <a:p>
            <a:pPr marL="0" indent="0" algn="just">
              <a:lnSpc>
                <a:spcPct val="150000"/>
              </a:lnSpc>
              <a:buNone/>
            </a:pPr>
            <a:r>
              <a:rPr lang="en-US" sz="1400" dirty="0">
                <a:latin typeface="Arial" panose="020B0604020202020204" pitchFamily="34" charset="0"/>
                <a:cs typeface="Arial" panose="020B0604020202020204" pitchFamily="34" charset="0"/>
              </a:rPr>
              <a:t>".</a:t>
            </a:r>
          </a:p>
        </p:txBody>
      </p:sp>
      <p:pic>
        <p:nvPicPr>
          <p:cNvPr id="5" name="Picture 4" descr="A screenshot of a news article&#10;&#10;Description automatically generated">
            <a:extLst>
              <a:ext uri="{FF2B5EF4-FFF2-40B4-BE49-F238E27FC236}">
                <a16:creationId xmlns:a16="http://schemas.microsoft.com/office/drawing/2014/main" id="{A3287AC8-C80F-1F35-ABC1-5209E04CD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297" y="3429000"/>
            <a:ext cx="4111897" cy="2539096"/>
          </a:xfrm>
          <a:prstGeom prst="rect">
            <a:avLst/>
          </a:prstGeom>
        </p:spPr>
      </p:pic>
    </p:spTree>
    <p:extLst>
      <p:ext uri="{BB962C8B-B14F-4D97-AF65-F5344CB8AC3E}">
        <p14:creationId xmlns:p14="http://schemas.microsoft.com/office/powerpoint/2010/main" val="719895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930C6-6121-B667-2284-526B1EF28EBA}"/>
              </a:ext>
            </a:extLst>
          </p:cNvPr>
          <p:cNvSpPr>
            <a:spLocks noGrp="1"/>
          </p:cNvSpPr>
          <p:nvPr>
            <p:ph type="title"/>
          </p:nvPr>
        </p:nvSpPr>
        <p:spPr>
          <a:xfrm>
            <a:off x="724829" y="195442"/>
            <a:ext cx="10515600" cy="1325563"/>
          </a:xfrm>
        </p:spPr>
        <p:txBody>
          <a:bodyPr/>
          <a:lstStyle/>
          <a:p>
            <a:r>
              <a:rPr lang="en-US" dirty="0">
                <a:latin typeface="Arial" panose="020B0604020202020204" pitchFamily="34" charset="0"/>
                <a:cs typeface="Arial" panose="020B0604020202020204" pitchFamily="34" charset="0"/>
              </a:rPr>
              <a:t>Protein structure Prediction</a:t>
            </a:r>
          </a:p>
        </p:txBody>
      </p:sp>
      <p:sp>
        <p:nvSpPr>
          <p:cNvPr id="3" name="Content Placeholder 2">
            <a:extLst>
              <a:ext uri="{FF2B5EF4-FFF2-40B4-BE49-F238E27FC236}">
                <a16:creationId xmlns:a16="http://schemas.microsoft.com/office/drawing/2014/main" id="{F1B7F1D5-4BE1-4D18-5808-6A148AF65753}"/>
              </a:ext>
            </a:extLst>
          </p:cNvPr>
          <p:cNvSpPr>
            <a:spLocks noGrp="1"/>
          </p:cNvSpPr>
          <p:nvPr>
            <p:ph idx="1"/>
          </p:nvPr>
        </p:nvSpPr>
        <p:spPr>
          <a:xfrm>
            <a:off x="724829" y="1690688"/>
            <a:ext cx="10628971" cy="4486275"/>
          </a:xfrm>
        </p:spPr>
        <p:txBody>
          <a:bodyPr>
            <a:normAutofit fontScale="77500" lnSpcReduction="20000"/>
          </a:bodyPr>
          <a:lstStyle/>
          <a:p>
            <a:pPr marL="0" indent="0" algn="just">
              <a:lnSpc>
                <a:spcPct val="150000"/>
              </a:lnSpc>
              <a:buNone/>
            </a:pPr>
            <a:r>
              <a:rPr lang="en-US" b="1" dirty="0">
                <a:latin typeface="Arial" panose="020B0604020202020204" pitchFamily="34" charset="0"/>
                <a:cs typeface="Arial" panose="020B0604020202020204" pitchFamily="34" charset="0"/>
              </a:rPr>
              <a:t>Protein structure modeling is the process of predicting the three-dimensional structure of a protein (the “target” protein) from its amino acid sequence. </a:t>
            </a:r>
          </a:p>
          <a:p>
            <a:pPr marL="0" indent="0" algn="just">
              <a:lnSpc>
                <a:spcPct val="150000"/>
              </a:lnSpc>
              <a:buNone/>
            </a:pPr>
            <a:r>
              <a:rPr lang="en-US" b="1" dirty="0">
                <a:latin typeface="Arial" panose="020B0604020202020204" pitchFamily="34" charset="0"/>
                <a:cs typeface="Arial" panose="020B0604020202020204" pitchFamily="34" charset="0"/>
              </a:rPr>
              <a:t> </a:t>
            </a:r>
          </a:p>
          <a:p>
            <a:pPr marL="0" indent="0" algn="just">
              <a:lnSpc>
                <a:spcPct val="150000"/>
              </a:lnSpc>
              <a:buNone/>
            </a:pPr>
            <a:r>
              <a:rPr lang="en-US" b="1" dirty="0">
                <a:latin typeface="Arial" panose="020B0604020202020204" pitchFamily="34" charset="0"/>
                <a:cs typeface="Arial" panose="020B0604020202020204" pitchFamily="34" charset="0"/>
              </a:rPr>
              <a:t>Methods:</a:t>
            </a:r>
          </a:p>
          <a:p>
            <a:pPr marL="0" indent="0" algn="just">
              <a:lnSpc>
                <a:spcPct val="150000"/>
              </a:lnSpc>
              <a:buNone/>
            </a:pPr>
            <a:r>
              <a:rPr lang="en-US" b="1" dirty="0">
                <a:latin typeface="Arial" panose="020B0604020202020204" pitchFamily="34" charset="0"/>
                <a:cs typeface="Arial" panose="020B0604020202020204" pitchFamily="34" charset="0"/>
              </a:rPr>
              <a:t>Homology modeling </a:t>
            </a:r>
          </a:p>
          <a:p>
            <a:pPr algn="just">
              <a:lnSpc>
                <a:spcPct val="150000"/>
              </a:lnSpc>
            </a:pPr>
            <a:r>
              <a:rPr lang="en-US" dirty="0">
                <a:latin typeface="Arial" panose="020B0604020202020204" pitchFamily="34" charset="0"/>
                <a:cs typeface="Arial" panose="020B0604020202020204" pitchFamily="34" charset="0"/>
              </a:rPr>
              <a:t>similar proteins that can be used as </a:t>
            </a:r>
            <a:r>
              <a:rPr lang="en-US" dirty="0">
                <a:solidFill>
                  <a:srgbClr val="FF0000"/>
                </a:solidFill>
                <a:latin typeface="Arial" panose="020B0604020202020204" pitchFamily="34" charset="0"/>
                <a:cs typeface="Arial" panose="020B0604020202020204" pitchFamily="34" charset="0"/>
              </a:rPr>
              <a:t>templates</a:t>
            </a:r>
            <a:r>
              <a:rPr lang="en-US" dirty="0">
                <a:latin typeface="Arial" panose="020B0604020202020204" pitchFamily="34" charset="0"/>
                <a:cs typeface="Arial" panose="020B0604020202020204" pitchFamily="34" charset="0"/>
              </a:rPr>
              <a:t>. </a:t>
            </a:r>
          </a:p>
          <a:p>
            <a:pPr algn="just">
              <a:lnSpc>
                <a:spcPct val="150000"/>
              </a:lnSpc>
            </a:pPr>
            <a:r>
              <a:rPr lang="en-US" dirty="0">
                <a:latin typeface="Arial" panose="020B0604020202020204" pitchFamily="34" charset="0"/>
                <a:cs typeface="Arial" panose="020B0604020202020204" pitchFamily="34" charset="0"/>
              </a:rPr>
              <a:t>In a procedure for homology modeling, </a:t>
            </a:r>
            <a:r>
              <a:rPr lang="en-US" dirty="0">
                <a:solidFill>
                  <a:srgbClr val="FF0000"/>
                </a:solidFill>
                <a:latin typeface="Arial" panose="020B0604020202020204" pitchFamily="34" charset="0"/>
                <a:cs typeface="Arial" panose="020B0604020202020204" pitchFamily="34" charset="0"/>
              </a:rPr>
              <a:t>one or more known structures are used </a:t>
            </a:r>
            <a:r>
              <a:rPr lang="en-US" dirty="0">
                <a:latin typeface="Arial" panose="020B0604020202020204" pitchFamily="34" charset="0"/>
                <a:cs typeface="Arial" panose="020B0604020202020204" pitchFamily="34" charset="0"/>
              </a:rPr>
              <a:t>as the core “</a:t>
            </a:r>
            <a:r>
              <a:rPr lang="en-US" dirty="0">
                <a:solidFill>
                  <a:srgbClr val="FF0000"/>
                </a:solidFill>
                <a:latin typeface="Arial" panose="020B0604020202020204" pitchFamily="34" charset="0"/>
                <a:cs typeface="Arial" panose="020B0604020202020204" pitchFamily="34" charset="0"/>
              </a:rPr>
              <a:t>structural information</a:t>
            </a:r>
            <a:r>
              <a:rPr lang="en-US" dirty="0">
                <a:latin typeface="Arial" panose="020B0604020202020204" pitchFamily="34" charset="0"/>
                <a:cs typeface="Arial" panose="020B0604020202020204" pitchFamily="34" charset="0"/>
              </a:rPr>
              <a:t>” from which models are built for the target protein. </a:t>
            </a:r>
          </a:p>
          <a:p>
            <a:pPr algn="just">
              <a:lnSpc>
                <a:spcPct val="150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574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95D6B-DBFA-9880-9DFA-8AA465E330D9}"/>
              </a:ext>
            </a:extLst>
          </p:cNvPr>
          <p:cNvSpPr>
            <a:spLocks noGrp="1"/>
          </p:cNvSpPr>
          <p:nvPr>
            <p:ph type="title"/>
          </p:nvPr>
        </p:nvSpPr>
        <p:spPr>
          <a:xfrm>
            <a:off x="5058658" y="2941162"/>
            <a:ext cx="2074683" cy="707011"/>
          </a:xfrm>
        </p:spPr>
        <p:txBody>
          <a:bodyPr>
            <a:normAutofit/>
          </a:bodyPr>
          <a:lstStyle/>
          <a:p>
            <a:r>
              <a:rPr lang="en-US" dirty="0">
                <a:latin typeface="Arial" panose="020B0604020202020204" pitchFamily="34" charset="0"/>
                <a:cs typeface="Arial" panose="020B0604020202020204" pitchFamily="34" charset="0"/>
              </a:rPr>
              <a:t>Thanks</a:t>
            </a:r>
          </a:p>
        </p:txBody>
      </p:sp>
    </p:spTree>
    <p:extLst>
      <p:ext uri="{BB962C8B-B14F-4D97-AF65-F5344CB8AC3E}">
        <p14:creationId xmlns:p14="http://schemas.microsoft.com/office/powerpoint/2010/main" val="331010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2657-D280-8E53-437A-2A5A7214FD0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Protein structure modeling methods</a:t>
            </a:r>
          </a:p>
        </p:txBody>
      </p:sp>
      <p:sp>
        <p:nvSpPr>
          <p:cNvPr id="3" name="Content Placeholder 2">
            <a:extLst>
              <a:ext uri="{FF2B5EF4-FFF2-40B4-BE49-F238E27FC236}">
                <a16:creationId xmlns:a16="http://schemas.microsoft.com/office/drawing/2014/main" id="{91A36BAF-B4BF-0239-F80B-8AC993A08C30}"/>
              </a:ext>
            </a:extLst>
          </p:cNvPr>
          <p:cNvSpPr>
            <a:spLocks noGrp="1"/>
          </p:cNvSpPr>
          <p:nvPr>
            <p:ph idx="1"/>
          </p:nvPr>
        </p:nvSpPr>
        <p:spPr/>
        <p:txBody>
          <a:bodyPr>
            <a:normAutofit fontScale="77500" lnSpcReduction="20000"/>
          </a:bodyPr>
          <a:lstStyle/>
          <a:p>
            <a:pPr algn="just">
              <a:lnSpc>
                <a:spcPct val="160000"/>
              </a:lnSpc>
            </a:pPr>
            <a:r>
              <a:rPr lang="en-US" sz="2900" b="1" dirty="0">
                <a:latin typeface="Arial" panose="020B0604020202020204" pitchFamily="34" charset="0"/>
                <a:cs typeface="Arial" panose="020B0604020202020204" pitchFamily="34" charset="0"/>
              </a:rPr>
              <a:t>But what happens when no good templates are at hand?</a:t>
            </a:r>
          </a:p>
          <a:p>
            <a:pPr algn="just">
              <a:lnSpc>
                <a:spcPct val="160000"/>
              </a:lnSpc>
            </a:pPr>
            <a:r>
              <a:rPr lang="en-US" dirty="0">
                <a:latin typeface="Arial" panose="020B0604020202020204" pitchFamily="34" charset="0"/>
                <a:cs typeface="Arial" panose="020B0604020202020204" pitchFamily="34" charset="0"/>
              </a:rPr>
              <a:t>If no suitable templates are available in the PDB, so-called ab initio modeling can be used. </a:t>
            </a:r>
          </a:p>
          <a:p>
            <a:pPr algn="just">
              <a:lnSpc>
                <a:spcPct val="160000"/>
              </a:lnSpc>
            </a:pPr>
            <a:r>
              <a:rPr lang="en-US" dirty="0">
                <a:latin typeface="Arial" panose="020B0604020202020204" pitchFamily="34" charset="0"/>
                <a:cs typeface="Arial" panose="020B0604020202020204" pitchFamily="34" charset="0"/>
              </a:rPr>
              <a:t>This is not just one method but actually a broad range of computational techniques to predict protein structures from scratch, without the need for templates. Most methods for </a:t>
            </a:r>
            <a:r>
              <a:rPr lang="en-US" b="1" dirty="0">
                <a:latin typeface="Arial" panose="020B0604020202020204" pitchFamily="34" charset="0"/>
                <a:cs typeface="Arial" panose="020B0604020202020204" pitchFamily="34" charset="0"/>
              </a:rPr>
              <a:t>ab initio modeling </a:t>
            </a:r>
            <a:r>
              <a:rPr lang="en-US" dirty="0">
                <a:latin typeface="Arial" panose="020B0604020202020204" pitchFamily="34" charset="0"/>
                <a:cs typeface="Arial" panose="020B0604020202020204" pitchFamily="34" charset="0"/>
              </a:rPr>
              <a:t>are computationally intensive and typically produces less accurate results than </a:t>
            </a:r>
            <a:r>
              <a:rPr lang="en-US" b="1" dirty="0">
                <a:latin typeface="Arial" panose="020B0604020202020204" pitchFamily="34" charset="0"/>
                <a:cs typeface="Arial" panose="020B0604020202020204" pitchFamily="34" charset="0"/>
              </a:rPr>
              <a:t>homology modeling. </a:t>
            </a:r>
          </a:p>
        </p:txBody>
      </p:sp>
    </p:spTree>
    <p:extLst>
      <p:ext uri="{BB962C8B-B14F-4D97-AF65-F5344CB8AC3E}">
        <p14:creationId xmlns:p14="http://schemas.microsoft.com/office/powerpoint/2010/main" val="122465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6A37B-128B-79BD-12FF-7DA958F41F5E}"/>
              </a:ext>
            </a:extLst>
          </p:cNvPr>
          <p:cNvSpPr>
            <a:spLocks noGrp="1"/>
          </p:cNvSpPr>
          <p:nvPr>
            <p:ph type="title"/>
          </p:nvPr>
        </p:nvSpPr>
        <p:spPr>
          <a:xfrm>
            <a:off x="460809" y="174396"/>
            <a:ext cx="6166234" cy="876693"/>
          </a:xfrm>
        </p:spPr>
        <p:txBody>
          <a:bodyPr/>
          <a:lstStyle/>
          <a:p>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 protein structure prediction is essential in modern biology?</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16A9CE5-17B1-422C-CD9D-2D55B4657007}"/>
              </a:ext>
            </a:extLst>
          </p:cNvPr>
          <p:cNvSpPr>
            <a:spLocks noGrp="1"/>
          </p:cNvSpPr>
          <p:nvPr>
            <p:ph idx="1"/>
          </p:nvPr>
        </p:nvSpPr>
        <p:spPr>
          <a:xfrm>
            <a:off x="282804" y="993504"/>
            <a:ext cx="11629291" cy="5690100"/>
          </a:xfrm>
        </p:spPr>
        <p:txBody>
          <a:bodyPr>
            <a:noAutofit/>
          </a:bodyPr>
          <a:lstStyle/>
          <a:p>
            <a:pPr algn="just">
              <a:lnSpc>
                <a:spcPct val="220000"/>
              </a:lnSpc>
            </a:pPr>
            <a:r>
              <a:rPr lang="en-US" sz="1400" b="1" dirty="0">
                <a:solidFill>
                  <a:srgbClr val="FF0000"/>
                </a:solidFill>
                <a:latin typeface="Arial" panose="020B0604020202020204" pitchFamily="34" charset="0"/>
                <a:cs typeface="Arial" panose="020B0604020202020204" pitchFamily="34" charset="0"/>
              </a:rPr>
              <a:t>some cannot be produced in stable forms in solution,</a:t>
            </a:r>
          </a:p>
          <a:p>
            <a:pPr algn="just">
              <a:lnSpc>
                <a:spcPct val="220000"/>
              </a:lnSpc>
            </a:pPr>
            <a:r>
              <a:rPr lang="en-US" sz="1400" b="1" dirty="0">
                <a:solidFill>
                  <a:srgbClr val="FF0000"/>
                </a:solidFill>
                <a:latin typeface="Arial" panose="020B0604020202020204" pitchFamily="34" charset="0"/>
                <a:cs typeface="Arial" panose="020B0604020202020204" pitchFamily="34" charset="0"/>
              </a:rPr>
              <a:t>too small for some techniques, or too big for others, etc.</a:t>
            </a:r>
          </a:p>
          <a:p>
            <a:pPr algn="just">
              <a:lnSpc>
                <a:spcPct val="220000"/>
              </a:lnSpc>
            </a:pPr>
            <a:r>
              <a:rPr lang="en-US" sz="1400" b="1" dirty="0">
                <a:solidFill>
                  <a:srgbClr val="FF0000"/>
                </a:solidFill>
                <a:latin typeface="Arial" panose="020B0604020202020204" pitchFamily="34" charset="0"/>
                <a:cs typeface="Arial" panose="020B0604020202020204" pitchFamily="34" charset="0"/>
              </a:rPr>
              <a:t> can be produced but they  do not crystallize, </a:t>
            </a:r>
          </a:p>
          <a:p>
            <a:pPr algn="just">
              <a:lnSpc>
                <a:spcPct val="220000"/>
              </a:lnSpc>
            </a:pPr>
            <a:r>
              <a:rPr lang="en-US" sz="1400" b="1" dirty="0">
                <a:solidFill>
                  <a:srgbClr val="FF0000"/>
                </a:solidFill>
                <a:latin typeface="Arial" panose="020B0604020202020204" pitchFamily="34" charset="0"/>
                <a:cs typeface="Arial" panose="020B0604020202020204" pitchFamily="34" charset="0"/>
              </a:rPr>
              <a:t>17% of the total residues in human protein sequences</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are covered by an experimentally determined structure Through an enormous experimental effort</a:t>
            </a:r>
          </a:p>
          <a:p>
            <a:pPr algn="just">
              <a:lnSpc>
                <a:spcPct val="220000"/>
              </a:lnSpc>
            </a:pPr>
            <a:r>
              <a:rPr lang="en-US" sz="1400" dirty="0">
                <a:latin typeface="Arial" panose="020B0604020202020204" pitchFamily="34" charset="0"/>
                <a:cs typeface="Arial" panose="020B0604020202020204" pitchFamily="34" charset="0"/>
              </a:rPr>
              <a:t> many cases the structure covers only a </a:t>
            </a:r>
            <a:r>
              <a:rPr lang="en-US" sz="1400" b="1" dirty="0">
                <a:solidFill>
                  <a:srgbClr val="FF0000"/>
                </a:solidFill>
                <a:latin typeface="Arial" panose="020B0604020202020204" pitchFamily="34" charset="0"/>
                <a:cs typeface="Arial" panose="020B0604020202020204" pitchFamily="34" charset="0"/>
              </a:rPr>
              <a:t>fragment of the sequence </a:t>
            </a:r>
          </a:p>
          <a:p>
            <a:pPr algn="just">
              <a:lnSpc>
                <a:spcPct val="220000"/>
              </a:lnSpc>
            </a:pPr>
            <a:r>
              <a:rPr lang="en-US" sz="1400" dirty="0">
                <a:latin typeface="Arial" panose="020B0604020202020204" pitchFamily="34" charset="0"/>
                <a:cs typeface="Arial" panose="020B0604020202020204" pitchFamily="34" charset="0"/>
              </a:rPr>
              <a:t> the structures of around </a:t>
            </a:r>
            <a:r>
              <a:rPr lang="en-US" sz="1400" b="1" dirty="0">
                <a:solidFill>
                  <a:srgbClr val="FF0000"/>
                </a:solidFill>
                <a:latin typeface="Arial" panose="020B0604020202020204" pitchFamily="34" charset="0"/>
                <a:cs typeface="Arial" panose="020B0604020202020204" pitchFamily="34" charset="0"/>
              </a:rPr>
              <a:t>100,000 unique proteins have been determined</a:t>
            </a:r>
            <a:r>
              <a:rPr lang="en-US" sz="1400" dirty="0">
                <a:latin typeface="Arial" panose="020B0604020202020204" pitchFamily="34" charset="0"/>
                <a:cs typeface="Arial" panose="020B0604020202020204" pitchFamily="34" charset="0"/>
              </a:rPr>
              <a:t>, but this represents </a:t>
            </a:r>
            <a:r>
              <a:rPr lang="en-US" sz="1400" b="1" dirty="0">
                <a:solidFill>
                  <a:srgbClr val="FF0000"/>
                </a:solidFill>
                <a:latin typeface="Arial" panose="020B0604020202020204" pitchFamily="34" charset="0"/>
                <a:cs typeface="Arial" panose="020B0604020202020204" pitchFamily="34" charset="0"/>
              </a:rPr>
              <a:t>a small fraction of the billions of known protein sequences</a:t>
            </a:r>
            <a:r>
              <a:rPr lang="en-US" sz="1400" dirty="0">
                <a:solidFill>
                  <a:srgbClr val="FF0000"/>
                </a:solidFill>
                <a:latin typeface="Arial" panose="020B0604020202020204" pitchFamily="34" charset="0"/>
                <a:cs typeface="Arial" panose="020B0604020202020204" pitchFamily="34" charset="0"/>
              </a:rPr>
              <a:t>,</a:t>
            </a:r>
          </a:p>
          <a:p>
            <a:pPr algn="just">
              <a:lnSpc>
                <a:spcPct val="220000"/>
              </a:lnSpc>
            </a:pPr>
            <a:r>
              <a:rPr lang="en-US" sz="1400" dirty="0">
                <a:latin typeface="Arial" panose="020B0604020202020204" pitchFamily="34" charset="0"/>
                <a:cs typeface="Arial" panose="020B0604020202020204" pitchFamily="34" charset="0"/>
              </a:rPr>
              <a:t> months to years effort required to determine a single protein structure.</a:t>
            </a:r>
          </a:p>
          <a:p>
            <a:pPr algn="just">
              <a:lnSpc>
                <a:spcPct val="220000"/>
              </a:lnSpc>
            </a:pPr>
            <a:r>
              <a:rPr lang="en-US" sz="1400" b="1" dirty="0">
                <a:latin typeface="Arial" panose="020B0604020202020204" pitchFamily="34" charset="0"/>
                <a:cs typeface="Arial" panose="020B0604020202020204" pitchFamily="34" charset="0"/>
              </a:rPr>
              <a:t> Accurate computational </a:t>
            </a:r>
            <a:r>
              <a:rPr lang="en-US" sz="1400" dirty="0">
                <a:latin typeface="Arial" panose="020B0604020202020204" pitchFamily="34" charset="0"/>
                <a:cs typeface="Arial" panose="020B0604020202020204" pitchFamily="34" charset="0"/>
              </a:rPr>
              <a:t>approaches are needed to address this gap and to enable large-scale structural bioinformatics</a:t>
            </a:r>
          </a:p>
          <a:p>
            <a:pPr algn="just">
              <a:lnSpc>
                <a:spcPct val="220000"/>
              </a:lnSpc>
            </a:pPr>
            <a:endParaRPr lang="en-US" sz="1400" dirty="0">
              <a:latin typeface="Arial" panose="020B0604020202020204" pitchFamily="34" charset="0"/>
              <a:cs typeface="Arial" panose="020B0604020202020204" pitchFamily="34" charset="0"/>
            </a:endParaRPr>
          </a:p>
          <a:p>
            <a:pPr marL="0" indent="0" algn="just">
              <a:lnSpc>
                <a:spcPct val="220000"/>
              </a:lnSpc>
              <a:buNone/>
            </a:pPr>
            <a:r>
              <a:rPr lang="en-US" sz="1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2080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website&#10;&#10;Description automatically generated">
            <a:extLst>
              <a:ext uri="{FF2B5EF4-FFF2-40B4-BE49-F238E27FC236}">
                <a16:creationId xmlns:a16="http://schemas.microsoft.com/office/drawing/2014/main" id="{80696918-5F2B-C452-1967-822191570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2537" y="2704"/>
            <a:ext cx="4860680" cy="1749844"/>
          </a:xfrm>
          <a:prstGeom prst="rect">
            <a:avLst/>
          </a:prstGeom>
        </p:spPr>
      </p:pic>
      <p:pic>
        <p:nvPicPr>
          <p:cNvPr id="5" name="Picture 4">
            <a:extLst>
              <a:ext uri="{FF2B5EF4-FFF2-40B4-BE49-F238E27FC236}">
                <a16:creationId xmlns:a16="http://schemas.microsoft.com/office/drawing/2014/main" id="{753B6ADF-AF89-B15B-367A-655F1ABC2B56}"/>
              </a:ext>
            </a:extLst>
          </p:cNvPr>
          <p:cNvPicPr>
            <a:picLocks noChangeAspect="1"/>
          </p:cNvPicPr>
          <p:nvPr/>
        </p:nvPicPr>
        <p:blipFill rotWithShape="1">
          <a:blip r:embed="rId4"/>
          <a:srcRect r="56678"/>
          <a:stretch/>
        </p:blipFill>
        <p:spPr>
          <a:xfrm>
            <a:off x="305121" y="297039"/>
            <a:ext cx="2718096" cy="5340096"/>
          </a:xfrm>
          <a:prstGeom prst="rect">
            <a:avLst/>
          </a:prstGeom>
        </p:spPr>
      </p:pic>
      <p:pic>
        <p:nvPicPr>
          <p:cNvPr id="6" name="Content Placeholder 4">
            <a:extLst>
              <a:ext uri="{FF2B5EF4-FFF2-40B4-BE49-F238E27FC236}">
                <a16:creationId xmlns:a16="http://schemas.microsoft.com/office/drawing/2014/main" id="{3B181E51-8552-ED78-96C1-A6ACCD8099A5}"/>
              </a:ext>
            </a:extLst>
          </p:cNvPr>
          <p:cNvPicPr>
            <a:picLocks noGrp="1" noChangeAspect="1"/>
          </p:cNvPicPr>
          <p:nvPr>
            <p:ph idx="1"/>
          </p:nvPr>
        </p:nvPicPr>
        <p:blipFill>
          <a:blip r:embed="rId5"/>
          <a:stretch>
            <a:fillRect/>
          </a:stretch>
        </p:blipFill>
        <p:spPr>
          <a:xfrm>
            <a:off x="2916780" y="2051199"/>
            <a:ext cx="4644899" cy="3414483"/>
          </a:xfrm>
          <a:prstGeom prst="rect">
            <a:avLst/>
          </a:prstGeom>
        </p:spPr>
      </p:pic>
      <p:pic>
        <p:nvPicPr>
          <p:cNvPr id="7" name="Picture 6">
            <a:extLst>
              <a:ext uri="{FF2B5EF4-FFF2-40B4-BE49-F238E27FC236}">
                <a16:creationId xmlns:a16="http://schemas.microsoft.com/office/drawing/2014/main" id="{2F3D8191-138E-84B5-D526-C6EAEDA5C2F4}"/>
              </a:ext>
            </a:extLst>
          </p:cNvPr>
          <p:cNvPicPr>
            <a:picLocks noChangeAspect="1"/>
          </p:cNvPicPr>
          <p:nvPr/>
        </p:nvPicPr>
        <p:blipFill>
          <a:blip r:embed="rId6"/>
          <a:stretch>
            <a:fillRect/>
          </a:stretch>
        </p:blipFill>
        <p:spPr>
          <a:xfrm>
            <a:off x="7666303" y="2897600"/>
            <a:ext cx="4525697" cy="3476062"/>
          </a:xfrm>
          <a:prstGeom prst="rect">
            <a:avLst/>
          </a:prstGeom>
        </p:spPr>
      </p:pic>
    </p:spTree>
    <p:extLst>
      <p:ext uri="{BB962C8B-B14F-4D97-AF65-F5344CB8AC3E}">
        <p14:creationId xmlns:p14="http://schemas.microsoft.com/office/powerpoint/2010/main" val="282419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16E5C-B517-C2AF-B61C-FB064EF51B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C96336-9B1D-DB5D-2CF8-5402EC961CEE}"/>
              </a:ext>
            </a:extLst>
          </p:cNvPr>
          <p:cNvSpPr>
            <a:spLocks noGrp="1"/>
          </p:cNvSpPr>
          <p:nvPr>
            <p:ph type="title"/>
          </p:nvPr>
        </p:nvSpPr>
        <p:spPr>
          <a:xfrm>
            <a:off x="367645" y="216603"/>
            <a:ext cx="10986155" cy="726078"/>
          </a:xfrm>
        </p:spPr>
        <p:txBody>
          <a:bodyPr>
            <a:normAutofit fontScale="90000"/>
          </a:bodyPr>
          <a:lstStyle/>
          <a:p>
            <a:r>
              <a:rPr lang="en-US" sz="1800" kern="100" dirty="0">
                <a:effectLst/>
                <a:latin typeface="Cambria Math" panose="02040503050406030204" pitchFamily="18" charset="0"/>
                <a:ea typeface="Calibri" panose="020F0502020204030204" pitchFamily="34" charset="0"/>
                <a:cs typeface="Cambria Math" panose="02040503050406030204" pitchFamily="18" charset="0"/>
              </a:rPr>
              <a:t>𝐓𝐨𝐩</a:t>
            </a:r>
            <a:r>
              <a:rPr lang="en-US" sz="1800" kern="100" dirty="0">
                <a:effectLst/>
                <a:latin typeface="Calibri" panose="020F0502020204030204" pitchFamily="34" charset="0"/>
                <a:ea typeface="Calibri" panose="020F0502020204030204" pitchFamily="34" charset="0"/>
                <a:cs typeface="Arial" panose="020B0604020202020204" pitchFamily="34" charset="0"/>
              </a:rPr>
              <a:t> 25 </a:t>
            </a:r>
            <a:r>
              <a:rPr lang="en-US" sz="1800" kern="100" dirty="0">
                <a:effectLst/>
                <a:latin typeface="Cambria Math" panose="02040503050406030204" pitchFamily="18" charset="0"/>
                <a:ea typeface="Calibri" panose="020F0502020204030204" pitchFamily="34" charset="0"/>
                <a:cs typeface="Cambria Math" panose="02040503050406030204" pitchFamily="18" charset="0"/>
              </a:rPr>
              <a:t>𝐥𝐚𝐭𝐞𝐬𝐭</a:t>
            </a:r>
            <a:r>
              <a:rPr lang="en-US" sz="1800" kern="100" dirty="0">
                <a:effectLst/>
                <a:latin typeface="Calibri" panose="020F0502020204030204" pitchFamily="34" charset="0"/>
                <a:ea typeface="Calibri" panose="020F0502020204030204" pitchFamily="34" charset="0"/>
                <a:cs typeface="Arial" panose="020B0604020202020204" pitchFamily="34" charset="0"/>
              </a:rPr>
              <a:t> </a:t>
            </a:r>
            <a:r>
              <a:rPr lang="en-US" sz="1800" kern="100" dirty="0">
                <a:effectLst/>
                <a:latin typeface="Cambria Math" panose="02040503050406030204" pitchFamily="18" charset="0"/>
                <a:ea typeface="Calibri" panose="020F0502020204030204" pitchFamily="34" charset="0"/>
                <a:cs typeface="Cambria Math" panose="02040503050406030204" pitchFamily="18" charset="0"/>
              </a:rPr>
              <a:t>𝐬𝐭𝐫𝐮𝐜𝐭𝐮𝐫𝐚𝐥</a:t>
            </a:r>
            <a:r>
              <a:rPr lang="en-US" sz="1800" kern="100" dirty="0">
                <a:effectLst/>
                <a:latin typeface="Calibri" panose="020F0502020204030204" pitchFamily="34" charset="0"/>
                <a:ea typeface="Calibri" panose="020F0502020204030204" pitchFamily="34" charset="0"/>
                <a:cs typeface="Arial" panose="020B0604020202020204" pitchFamily="34" charset="0"/>
              </a:rPr>
              <a:t> </a:t>
            </a:r>
            <a:r>
              <a:rPr lang="en-US" sz="1800" kern="100" dirty="0">
                <a:effectLst/>
                <a:latin typeface="Cambria Math" panose="02040503050406030204" pitchFamily="18" charset="0"/>
                <a:ea typeface="Calibri" panose="020F0502020204030204" pitchFamily="34" charset="0"/>
                <a:cs typeface="Cambria Math" panose="02040503050406030204" pitchFamily="18" charset="0"/>
              </a:rPr>
              <a:t>𝐛𝐢𝐨𝐢𝐧𝐟𝐨𝐫𝐦𝐚𝐭𝐢𝐜𝐬</a:t>
            </a:r>
            <a:r>
              <a:rPr lang="en-US" sz="1800" kern="100" dirty="0">
                <a:effectLst/>
                <a:latin typeface="Calibri" panose="020F0502020204030204" pitchFamily="34" charset="0"/>
                <a:ea typeface="Calibri" panose="020F0502020204030204" pitchFamily="34" charset="0"/>
                <a:cs typeface="Arial" panose="020B0604020202020204" pitchFamily="34" charset="0"/>
              </a:rPr>
              <a:t> </a:t>
            </a:r>
            <a:r>
              <a:rPr lang="en-US" sz="1800" kern="100" dirty="0">
                <a:effectLst/>
                <a:latin typeface="Cambria Math" panose="02040503050406030204" pitchFamily="18" charset="0"/>
                <a:ea typeface="Calibri" panose="020F0502020204030204" pitchFamily="34" charset="0"/>
                <a:cs typeface="Cambria Math" panose="02040503050406030204" pitchFamily="18" charset="0"/>
              </a:rPr>
              <a:t>𝐭𝐨𝐨𝐥𝐬</a:t>
            </a:r>
            <a:r>
              <a:rPr lang="en-US" sz="1800" kern="100" dirty="0">
                <a:effectLst/>
                <a:latin typeface="Calibri" panose="020F0502020204030204" pitchFamily="34" charset="0"/>
                <a:ea typeface="Calibri" panose="020F0502020204030204" pitchFamily="34" charset="0"/>
                <a:cs typeface="Arial" panose="020B0604020202020204" pitchFamily="34" charset="0"/>
              </a:rPr>
              <a:t> :</a:t>
            </a:r>
            <a:br>
              <a:rPr lang="en-US" sz="1800" kern="100" dirty="0">
                <a:effectLst/>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2633D193-CCE0-DE49-3522-000CF5DE4B2D}"/>
              </a:ext>
            </a:extLst>
          </p:cNvPr>
          <p:cNvSpPr>
            <a:spLocks noGrp="1"/>
          </p:cNvSpPr>
          <p:nvPr>
            <p:ph idx="1"/>
          </p:nvPr>
        </p:nvSpPr>
        <p:spPr>
          <a:xfrm>
            <a:off x="367645" y="579642"/>
            <a:ext cx="10693924" cy="5758454"/>
          </a:xfrm>
        </p:spPr>
        <p:txBody>
          <a:bodyPr numCol="3">
            <a:normAutofit/>
          </a:bodyPr>
          <a:lstStyle/>
          <a:p>
            <a:pPr>
              <a:lnSpc>
                <a:spcPct val="120000"/>
              </a:lnSpc>
            </a:pPr>
            <a:r>
              <a:rPr lang="en-US" sz="1400" dirty="0">
                <a:latin typeface="Arial" panose="020B0604020202020204" pitchFamily="34" charset="0"/>
                <a:cs typeface="Arial" panose="020B0604020202020204" pitchFamily="34" charset="0"/>
              </a:rPr>
              <a:t>1. AlphaFold2(-Multimer)</a:t>
            </a:r>
          </a:p>
          <a:p>
            <a:pPr>
              <a:lnSpc>
                <a:spcPct val="120000"/>
              </a:lnSpc>
            </a:pPr>
            <a:r>
              <a:rPr lang="en-US" sz="1400" dirty="0">
                <a:latin typeface="Arial" panose="020B0604020202020204" pitchFamily="34" charset="0"/>
                <a:cs typeface="Arial" panose="020B0604020202020204" pitchFamily="34" charset="0"/>
              </a:rPr>
              <a:t>2. DMFold(-Multimer)</a:t>
            </a:r>
          </a:p>
          <a:p>
            <a:pPr>
              <a:lnSpc>
                <a:spcPct val="120000"/>
              </a:lnSpc>
            </a:pPr>
            <a:r>
              <a:rPr lang="en-US" sz="1400" dirty="0">
                <a:latin typeface="Arial" panose="020B0604020202020204" pitchFamily="34" charset="0"/>
                <a:cs typeface="Arial" panose="020B0604020202020204" pitchFamily="34" charset="0"/>
              </a:rPr>
              <a:t>3. RosettaFold</a:t>
            </a:r>
          </a:p>
          <a:p>
            <a:pPr>
              <a:lnSpc>
                <a:spcPct val="120000"/>
              </a:lnSpc>
            </a:pPr>
            <a:r>
              <a:rPr lang="en-US" sz="1400" dirty="0">
                <a:latin typeface="Arial" panose="020B0604020202020204" pitchFamily="34" charset="0"/>
                <a:cs typeface="Arial" panose="020B0604020202020204" pitchFamily="34" charset="0"/>
              </a:rPr>
              <a:t>4. ESMFold</a:t>
            </a:r>
          </a:p>
          <a:p>
            <a:pPr>
              <a:lnSpc>
                <a:spcPct val="120000"/>
              </a:lnSpc>
            </a:pPr>
            <a:r>
              <a:rPr lang="en-US" sz="1400" dirty="0">
                <a:latin typeface="Arial" panose="020B0604020202020204" pitchFamily="34" charset="0"/>
                <a:cs typeface="Arial" panose="020B0604020202020204" pitchFamily="34" charset="0"/>
              </a:rPr>
              <a:t>5.RosettaFoldDiffusion-AA</a:t>
            </a:r>
          </a:p>
          <a:p>
            <a:pPr>
              <a:lnSpc>
                <a:spcPct val="120000"/>
              </a:lnSpc>
            </a:pPr>
            <a:r>
              <a:rPr lang="en-US" sz="1400" dirty="0">
                <a:latin typeface="Arial" panose="020B0604020202020204" pitchFamily="34" charset="0"/>
                <a:cs typeface="Arial" panose="020B0604020202020204" pitchFamily="34" charset="0"/>
              </a:rPr>
              <a:t>6. Chroma</a:t>
            </a:r>
          </a:p>
          <a:p>
            <a:pPr>
              <a:lnSpc>
                <a:spcPct val="120000"/>
              </a:lnSpc>
            </a:pPr>
            <a:r>
              <a:rPr lang="en-US" sz="1400" dirty="0">
                <a:latin typeface="Arial" panose="020B0604020202020204" pitchFamily="34" charset="0"/>
                <a:cs typeface="Arial" panose="020B0604020202020204" pitchFamily="34" charset="0"/>
              </a:rPr>
              <a:t>7.ProteinMPNN/LigandMPNN </a:t>
            </a:r>
          </a:p>
          <a:p>
            <a:pPr>
              <a:lnSpc>
                <a:spcPct val="120000"/>
              </a:lnSpc>
            </a:pPr>
            <a:r>
              <a:rPr lang="en-US" sz="1400" dirty="0">
                <a:latin typeface="Arial" panose="020B0604020202020204" pitchFamily="34" charset="0"/>
                <a:cs typeface="Arial" panose="020B0604020202020204" pitchFamily="34" charset="0"/>
              </a:rPr>
              <a:t>8. NeuralPLexer2 </a:t>
            </a:r>
          </a:p>
          <a:p>
            <a:pPr>
              <a:lnSpc>
                <a:spcPct val="120000"/>
              </a:lnSpc>
            </a:pPr>
            <a:r>
              <a:rPr lang="en-US" sz="1400" dirty="0">
                <a:latin typeface="Arial" panose="020B0604020202020204" pitchFamily="34" charset="0"/>
                <a:cs typeface="Arial" panose="020B0604020202020204" pitchFamily="34" charset="0"/>
              </a:rPr>
              <a:t>9. Evo</a:t>
            </a:r>
          </a:p>
          <a:p>
            <a:pPr>
              <a:lnSpc>
                <a:spcPct val="120000"/>
              </a:lnSpc>
            </a:pPr>
            <a:r>
              <a:rPr lang="en-US" sz="1400" dirty="0">
                <a:latin typeface="Arial" panose="020B0604020202020204" pitchFamily="34" charset="0"/>
                <a:cs typeface="Arial" panose="020B0604020202020204" pitchFamily="34" charset="0"/>
              </a:rPr>
              <a:t>10. DiffDock-L</a:t>
            </a:r>
          </a:p>
          <a:p>
            <a:pPr>
              <a:lnSpc>
                <a:spcPct val="120000"/>
              </a:lnSpc>
            </a:pPr>
            <a:r>
              <a:rPr lang="en-US" sz="1400" dirty="0">
                <a:latin typeface="Arial" panose="020B0604020202020204" pitchFamily="34" charset="0"/>
                <a:cs typeface="Arial" panose="020B0604020202020204" pitchFamily="34" charset="0"/>
              </a:rPr>
              <a:t>11. DynamicBind </a:t>
            </a:r>
          </a:p>
          <a:p>
            <a:pPr>
              <a:lnSpc>
                <a:spcPct val="120000"/>
              </a:lnSpc>
            </a:pPr>
            <a:r>
              <a:rPr lang="en-US" sz="1400" dirty="0">
                <a:latin typeface="Arial" panose="020B0604020202020204" pitchFamily="34" charset="0"/>
                <a:cs typeface="Arial" panose="020B0604020202020204" pitchFamily="34" charset="0"/>
              </a:rPr>
              <a:t>12. AlphaFlow/ESMFlow</a:t>
            </a:r>
          </a:p>
          <a:p>
            <a:pPr>
              <a:lnSpc>
                <a:spcPct val="120000"/>
              </a:lnSpc>
            </a:pPr>
            <a:r>
              <a:rPr lang="en-US" sz="1400" dirty="0">
                <a:latin typeface="Arial" panose="020B0604020202020204" pitchFamily="34" charset="0"/>
                <a:cs typeface="Arial" panose="020B0604020202020204" pitchFamily="34" charset="0"/>
              </a:rPr>
              <a:t>13. PocketGen</a:t>
            </a:r>
          </a:p>
          <a:p>
            <a:pPr>
              <a:lnSpc>
                <a:spcPct val="120000"/>
              </a:lnSpc>
            </a:pPr>
            <a:r>
              <a:rPr lang="en-US" sz="1400" dirty="0">
                <a:latin typeface="Arial" panose="020B0604020202020204" pitchFamily="34" charset="0"/>
                <a:cs typeface="Arial" panose="020B0604020202020204" pitchFamily="34" charset="0"/>
              </a:rPr>
              <a:t>14. DNA-Diffusion</a:t>
            </a:r>
          </a:p>
          <a:p>
            <a:pPr>
              <a:lnSpc>
                <a:spcPct val="120000"/>
              </a:lnSpc>
            </a:pPr>
            <a:r>
              <a:rPr lang="en-US" sz="1400" dirty="0">
                <a:latin typeface="Arial" panose="020B0604020202020204" pitchFamily="34" charset="0"/>
                <a:cs typeface="Arial" panose="020B0604020202020204" pitchFamily="34" charset="0"/>
              </a:rPr>
              <a:t>15. PRESCOTT</a:t>
            </a:r>
          </a:p>
          <a:p>
            <a:pPr>
              <a:lnSpc>
                <a:spcPct val="120000"/>
              </a:lnSpc>
            </a:pPr>
            <a:r>
              <a:rPr lang="en-US" sz="1400" dirty="0">
                <a:latin typeface="Arial" panose="020B0604020202020204" pitchFamily="34" charset="0"/>
                <a:cs typeface="Arial" panose="020B0604020202020204" pitchFamily="34" charset="0"/>
              </a:rPr>
              <a:t>16. CombFold</a:t>
            </a:r>
          </a:p>
          <a:p>
            <a:pPr>
              <a:lnSpc>
                <a:spcPct val="120000"/>
              </a:lnSpc>
            </a:pPr>
            <a:r>
              <a:rPr lang="en-US" sz="1400" dirty="0">
                <a:latin typeface="Arial" panose="020B0604020202020204" pitchFamily="34" charset="0"/>
                <a:cs typeface="Arial" panose="020B0604020202020204" pitchFamily="34" charset="0"/>
              </a:rPr>
              <a:t>17. PreMode</a:t>
            </a:r>
          </a:p>
          <a:p>
            <a:pPr>
              <a:lnSpc>
                <a:spcPct val="120000"/>
              </a:lnSpc>
            </a:pPr>
            <a:r>
              <a:rPr lang="en-US" sz="1400" dirty="0">
                <a:latin typeface="Arial" panose="020B0604020202020204" pitchFamily="34" charset="0"/>
                <a:cs typeface="Arial" panose="020B0604020202020204" pitchFamily="34" charset="0"/>
              </a:rPr>
              <a:t>18. AlphaFind</a:t>
            </a:r>
          </a:p>
          <a:p>
            <a:pPr>
              <a:lnSpc>
                <a:spcPct val="120000"/>
              </a:lnSpc>
            </a:pPr>
            <a:r>
              <a:rPr lang="en-US" sz="1400" dirty="0">
                <a:latin typeface="Arial" panose="020B0604020202020204" pitchFamily="34" charset="0"/>
                <a:cs typeface="Arial" panose="020B0604020202020204" pitchFamily="34" charset="0"/>
              </a:rPr>
              <a:t>19. GrASP</a:t>
            </a:r>
          </a:p>
          <a:p>
            <a:pPr>
              <a:lnSpc>
                <a:spcPct val="120000"/>
              </a:lnSpc>
            </a:pPr>
            <a:r>
              <a:rPr lang="en-US" sz="1400" dirty="0">
                <a:latin typeface="Arial" panose="020B0604020202020204" pitchFamily="34" charset="0"/>
                <a:cs typeface="Arial" panose="020B0604020202020204" pitchFamily="34" charset="0"/>
              </a:rPr>
              <a:t>20. LightDock </a:t>
            </a:r>
          </a:p>
          <a:p>
            <a:pPr>
              <a:lnSpc>
                <a:spcPct val="120000"/>
              </a:lnSpc>
            </a:pPr>
            <a:r>
              <a:rPr lang="en-US" sz="1400" dirty="0">
                <a:latin typeface="Arial" panose="020B0604020202020204" pitchFamily="34" charset="0"/>
                <a:cs typeface="Arial" panose="020B0604020202020204" pitchFamily="34" charset="0"/>
              </a:rPr>
              <a:t>21. Tapioca </a:t>
            </a:r>
          </a:p>
          <a:p>
            <a:pPr>
              <a:lnSpc>
                <a:spcPct val="120000"/>
              </a:lnSpc>
            </a:pPr>
            <a:r>
              <a:rPr lang="en-US" sz="1400" dirty="0">
                <a:latin typeface="Arial" panose="020B0604020202020204" pitchFamily="34" charset="0"/>
                <a:cs typeface="Arial" panose="020B0604020202020204" pitchFamily="34" charset="0"/>
              </a:rPr>
              <a:t>22. ALBATROSS</a:t>
            </a:r>
          </a:p>
          <a:p>
            <a:pPr>
              <a:lnSpc>
                <a:spcPct val="120000"/>
              </a:lnSpc>
            </a:pPr>
            <a:r>
              <a:rPr lang="en-US" sz="1400" dirty="0">
                <a:latin typeface="Arial" panose="020B0604020202020204" pitchFamily="34" charset="0"/>
                <a:cs typeface="Arial" panose="020B0604020202020204" pitchFamily="34" charset="0"/>
              </a:rPr>
              <a:t>23. FragFold </a:t>
            </a:r>
          </a:p>
          <a:p>
            <a:pPr>
              <a:lnSpc>
                <a:spcPct val="120000"/>
              </a:lnSpc>
            </a:pPr>
            <a:r>
              <a:rPr lang="en-US" sz="1400" dirty="0">
                <a:latin typeface="Arial" panose="020B0604020202020204" pitchFamily="34" charset="0"/>
                <a:cs typeface="Arial" panose="020B0604020202020204" pitchFamily="34" charset="0"/>
              </a:rPr>
              <a:t>24. AFCluster</a:t>
            </a:r>
          </a:p>
          <a:p>
            <a:pPr>
              <a:lnSpc>
                <a:spcPct val="120000"/>
              </a:lnSpc>
            </a:pPr>
            <a:r>
              <a:rPr lang="en-US" sz="1400" dirty="0">
                <a:latin typeface="Arial" panose="020B0604020202020204" pitchFamily="34" charset="0"/>
                <a:cs typeface="Arial" panose="020B0604020202020204" pitchFamily="34" charset="0"/>
              </a:rPr>
              <a:t>25. AlphaFill</a:t>
            </a:r>
          </a:p>
        </p:txBody>
      </p:sp>
    </p:spTree>
    <p:extLst>
      <p:ext uri="{BB962C8B-B14F-4D97-AF65-F5344CB8AC3E}">
        <p14:creationId xmlns:p14="http://schemas.microsoft.com/office/powerpoint/2010/main" val="679999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975" y="1404484"/>
            <a:ext cx="11198225" cy="1159291"/>
          </a:xfrm>
          <a:prstGeom prst="rect">
            <a:avLst/>
          </a:prstGeom>
        </p:spPr>
        <p:txBody>
          <a:bodyPr vert="horz" wrap="square" lIns="0" tIns="233679" rIns="0" bIns="0" rtlCol="0">
            <a:spAutoFit/>
          </a:bodyPr>
          <a:lstStyle/>
          <a:p>
            <a:pPr algn="ctr">
              <a:lnSpc>
                <a:spcPct val="100000"/>
              </a:lnSpc>
              <a:spcBef>
                <a:spcPts val="1839"/>
              </a:spcBef>
            </a:pPr>
            <a:r>
              <a:rPr sz="6000" dirty="0">
                <a:latin typeface="Arial" panose="020B0604020202020204" pitchFamily="34" charset="0"/>
                <a:cs typeface="Arial" panose="020B0604020202020204" pitchFamily="34" charset="0"/>
              </a:rPr>
              <a:t>AlphaFold</a:t>
            </a:r>
            <a:r>
              <a:rPr sz="6000" spc="-195" dirty="0">
                <a:latin typeface="Arial" panose="020B0604020202020204" pitchFamily="34" charset="0"/>
                <a:cs typeface="Arial" panose="020B0604020202020204" pitchFamily="34" charset="0"/>
              </a:rPr>
              <a:t> </a:t>
            </a:r>
            <a:endParaRPr sz="6000" dirty="0">
              <a:latin typeface="Arial" panose="020B0604020202020204" pitchFamily="34" charset="0"/>
              <a:cs typeface="Arial" panose="020B0604020202020204" pitchFamily="34" charset="0"/>
            </a:endParaRPr>
          </a:p>
        </p:txBody>
      </p:sp>
      <p:pic>
        <p:nvPicPr>
          <p:cNvPr id="5" name="object 5"/>
          <p:cNvPicPr/>
          <p:nvPr/>
        </p:nvPicPr>
        <p:blipFill>
          <a:blip r:embed="rId2" cstate="print"/>
          <a:stretch>
            <a:fillRect/>
          </a:stretch>
        </p:blipFill>
        <p:spPr>
          <a:xfrm>
            <a:off x="0" y="3312312"/>
            <a:ext cx="12185865" cy="1533198"/>
          </a:xfrm>
          <a:prstGeom prst="rect">
            <a:avLst/>
          </a:prstGeom>
        </p:spPr>
      </p:pic>
    </p:spTree>
    <p:extLst>
      <p:ext uri="{BB962C8B-B14F-4D97-AF65-F5344CB8AC3E}">
        <p14:creationId xmlns:p14="http://schemas.microsoft.com/office/powerpoint/2010/main" val="272214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2825</TotalTime>
  <Words>4970</Words>
  <Application>Microsoft Office PowerPoint</Application>
  <PresentationFormat>Widescreen</PresentationFormat>
  <Paragraphs>284</Paragraphs>
  <Slides>40</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Arial MT</vt:lpstr>
      <vt:lpstr>Calibri</vt:lpstr>
      <vt:lpstr>Calibri Light</vt:lpstr>
      <vt:lpstr>Cambria Math</vt:lpstr>
      <vt:lpstr>Google Sans</vt:lpstr>
      <vt:lpstr>source-serif-pro</vt:lpstr>
      <vt:lpstr>Office Theme</vt:lpstr>
      <vt:lpstr>3D Structure Modelling </vt:lpstr>
      <vt:lpstr>What I will talk about</vt:lpstr>
      <vt:lpstr>Protein structure </vt:lpstr>
      <vt:lpstr>Protein structure Prediction</vt:lpstr>
      <vt:lpstr>Protein structure modeling methods</vt:lpstr>
      <vt:lpstr>Why protein structure prediction is essential in modern biology?</vt:lpstr>
      <vt:lpstr>PowerPoint Presentation</vt:lpstr>
      <vt:lpstr>𝐓𝐨𝐩 25 𝐥𝐚𝐭𝐞𝐬𝐭 𝐬𝐭𝐫𝐮𝐜𝐭𝐮𝐫𝐚𝐥 𝐛𝐢𝐨𝐢𝐧𝐟𝐨𝐫𝐦𝐚𝐭𝐢𝐜𝐬 𝐭𝐨𝐨𝐥𝐬 : </vt:lpstr>
      <vt:lpstr>AlphaFold </vt:lpstr>
      <vt:lpstr>What is AlphaFold?</vt:lpstr>
      <vt:lpstr>AlphaFold </vt:lpstr>
      <vt:lpstr>OK, but how well does it really do?</vt:lpstr>
      <vt:lpstr>PowerPoint Presentation</vt:lpstr>
      <vt:lpstr>How does it work?</vt:lpstr>
      <vt:lpstr>Anecdotal evidence for structure prediction of designed proteins with no known homologs</vt:lpstr>
      <vt:lpstr>When can you trust the predictions?</vt:lpstr>
      <vt:lpstr>AlphaFold Tutorial: Getting Started</vt:lpstr>
      <vt:lpstr>If you go to the official ColabFold page:</vt:lpstr>
      <vt:lpstr>You will find a table of supported notebooks. These are the Release versions as of 03/25/2024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AF2 is a pretty good predictor of disorder</vt:lpstr>
      <vt:lpstr>Useful for model building (here in Phenix)</vt:lpstr>
      <vt:lpstr>Useful for validation of NMR?</vt:lpstr>
      <vt:lpstr>AF2 doesn’t give you ligands &amp; cofactors, but you can sometimes copy/paste them</vt:lpstr>
      <vt:lpstr>What is next?       </vt:lpstr>
      <vt:lpstr>You too can use AlphaFold</vt:lpstr>
      <vt:lpstr>𝐑𝐨𝐬𝐞𝐓𝐓𝐀𝐅𝐨𝐥𝐝 𝐀𝐥𝐥-𝐀𝐭𝐨𝐦 (RF-AA), </vt:lpstr>
      <vt:lpstr>𝐑𝐨𝐬𝐞𝐓𝐓𝐀𝐅𝐨𝐥𝐝 𝐀𝐥𝐥-𝐀𝐭𝐨𝐦 (RF-AA), </vt:lpstr>
      <vt:lpstr>PowerPoint Presentation</vt:lpstr>
      <vt:lpstr>PowerPoint Presentation</vt:lpstr>
      <vt:lpstr>𝐍𝐞𝐮𝐫𝐚𝐥𝐏𝐋𝐞𝐱𝐞𝐫:</vt:lpstr>
      <vt:lpstr>Thanks</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 Structure Modelling</dc:title>
  <dc:creator>Yousefi, Farzad</dc:creator>
  <cp:lastModifiedBy>Yousefi, Farzad</cp:lastModifiedBy>
  <cp:revision>260</cp:revision>
  <dcterms:created xsi:type="dcterms:W3CDTF">2024-02-14T22:20:34Z</dcterms:created>
  <dcterms:modified xsi:type="dcterms:W3CDTF">2024-03-28T20:01:04Z</dcterms:modified>
</cp:coreProperties>
</file>