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png" ContentType="image/pn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6077" y="899222"/>
            <a:ext cx="6511844" cy="1610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414042"/>
                </a:solidFill>
                <a:latin typeface="Helvetica Neue"/>
                <a:cs typeface="Helvetica Neu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6710" y="3069702"/>
            <a:ext cx="5109209" cy="1135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414042"/>
                </a:solidFill>
                <a:latin typeface="Helvetica Neue"/>
                <a:cs typeface="Helvetica Neu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414042"/>
                </a:solidFill>
                <a:latin typeface="Helvetica Neue"/>
                <a:cs typeface="Helvetica Neu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414042"/>
                </a:solidFill>
                <a:latin typeface="Helvetica Neue"/>
                <a:cs typeface="Helvetica Neu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4723" y="352846"/>
            <a:ext cx="8089265" cy="409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414042"/>
                </a:solidFill>
                <a:latin typeface="Helvetica Neue"/>
                <a:cs typeface="Helvetica Neu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1822" y="1143972"/>
            <a:ext cx="3821429" cy="3241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585858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Relationship Id="rId4" Type="http://schemas.openxmlformats.org/officeDocument/2006/relationships/image" Target="../media/image28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jpg"/><Relationship Id="rId3" Type="http://schemas.openxmlformats.org/officeDocument/2006/relationships/image" Target="../media/image30.jpg"/><Relationship Id="rId4" Type="http://schemas.openxmlformats.org/officeDocument/2006/relationships/image" Target="../media/image31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Relationship Id="rId3" Type="http://schemas.openxmlformats.org/officeDocument/2006/relationships/image" Target="../media/image34.jpg"/><Relationship Id="rId4" Type="http://schemas.openxmlformats.org/officeDocument/2006/relationships/image" Target="../media/image35.jpg"/><Relationship Id="rId5" Type="http://schemas.openxmlformats.org/officeDocument/2006/relationships/hyperlink" Target="https://www.sciencedirect.com/journal/current-opinion-in-cell-biology" TargetMode="External"/><Relationship Id="rId6" Type="http://schemas.openxmlformats.org/officeDocument/2006/relationships/hyperlink" Target="https://www.sciencedirect.com/journal/current-opinion-in-genetics-and-development" TargetMode="Externa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g"/><Relationship Id="rId3" Type="http://schemas.openxmlformats.org/officeDocument/2006/relationships/image" Target="../media/image37.jpg"/><Relationship Id="rId4" Type="http://schemas.openxmlformats.org/officeDocument/2006/relationships/hyperlink" Target="https://www.sciencedirect.com/author/7006648279/tamar-schlick" TargetMode="Externa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9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0.jpg"/><Relationship Id="rId3" Type="http://schemas.openxmlformats.org/officeDocument/2006/relationships/image" Target="../media/image41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2.jpg"/><Relationship Id="rId3" Type="http://schemas.openxmlformats.org/officeDocument/2006/relationships/image" Target="../media/image43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696595">
              <a:lnSpc>
                <a:spcPct val="100000"/>
              </a:lnSpc>
              <a:spcBef>
                <a:spcPts val="100"/>
              </a:spcBef>
            </a:pPr>
            <a:r>
              <a:rPr dirty="0" sz="5200"/>
              <a:t>Chromatin</a:t>
            </a:r>
            <a:r>
              <a:rPr dirty="0" sz="5200" spc="-260"/>
              <a:t> </a:t>
            </a:r>
            <a:r>
              <a:rPr dirty="0" sz="5200" spc="-10"/>
              <a:t>Fiber </a:t>
            </a:r>
            <a:r>
              <a:rPr dirty="0" sz="5200"/>
              <a:t>Dynamics</a:t>
            </a:r>
            <a:r>
              <a:rPr dirty="0" sz="5200" spc="-45"/>
              <a:t> </a:t>
            </a:r>
            <a:r>
              <a:rPr dirty="0" sz="5200" spc="-30"/>
              <a:t>Workshop</a:t>
            </a:r>
            <a:endParaRPr sz="5200"/>
          </a:p>
        </p:txBody>
      </p:sp>
      <p:sp>
        <p:nvSpPr>
          <p:cNvPr id="3" name="object 3" descr=""/>
          <p:cNvSpPr txBox="1">
            <a:spLocks noGrp="1"/>
          </p:cNvSpPr>
          <p:nvPr>
            <p:ph type="subTitle" idx="4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77340" marR="5080" indent="-1565275">
              <a:lnSpc>
                <a:spcPct val="130000"/>
              </a:lnSpc>
              <a:spcBef>
                <a:spcPts val="100"/>
              </a:spcBef>
            </a:pPr>
            <a:r>
              <a:rPr dirty="0" sz="2800">
                <a:solidFill>
                  <a:srgbClr val="666666"/>
                </a:solidFill>
                <a:latin typeface="Helvetica Neue"/>
                <a:cs typeface="Helvetica Neue"/>
              </a:rPr>
              <a:t>Daniel</a:t>
            </a:r>
            <a:r>
              <a:rPr dirty="0" sz="2800" spc="-30">
                <a:solidFill>
                  <a:srgbClr val="666666"/>
                </a:solidFill>
                <a:latin typeface="Helvetica Neue"/>
                <a:cs typeface="Helvetica Neue"/>
              </a:rPr>
              <a:t> </a:t>
            </a:r>
            <a:r>
              <a:rPr dirty="0" sz="2800">
                <a:solidFill>
                  <a:srgbClr val="666666"/>
                </a:solidFill>
                <a:latin typeface="Helvetica Neue"/>
                <a:cs typeface="Helvetica Neue"/>
              </a:rPr>
              <a:t>Darling</a:t>
            </a:r>
            <a:r>
              <a:rPr dirty="0" sz="2800" spc="-20">
                <a:solidFill>
                  <a:srgbClr val="666666"/>
                </a:solidFill>
                <a:latin typeface="Helvetica Neue"/>
                <a:cs typeface="Helvetica Neue"/>
              </a:rPr>
              <a:t> </a:t>
            </a:r>
            <a:r>
              <a:rPr dirty="0" sz="2800">
                <a:solidFill>
                  <a:srgbClr val="666666"/>
                </a:solidFill>
                <a:latin typeface="Helvetica Neue"/>
                <a:cs typeface="Helvetica Neue"/>
              </a:rPr>
              <a:t>-</a:t>
            </a:r>
            <a:r>
              <a:rPr dirty="0" sz="2800" spc="-20">
                <a:solidFill>
                  <a:srgbClr val="666666"/>
                </a:solidFill>
                <a:latin typeface="Helvetica Neue"/>
                <a:cs typeface="Helvetica Neue"/>
              </a:rPr>
              <a:t> </a:t>
            </a:r>
            <a:r>
              <a:rPr dirty="0" sz="2800">
                <a:solidFill>
                  <a:srgbClr val="666666"/>
                </a:solidFill>
                <a:latin typeface="Helvetica Neue"/>
                <a:cs typeface="Helvetica Neue"/>
              </a:rPr>
              <a:t>November</a:t>
            </a:r>
            <a:r>
              <a:rPr dirty="0" sz="2800" spc="-15">
                <a:solidFill>
                  <a:srgbClr val="666666"/>
                </a:solidFill>
                <a:latin typeface="Helvetica Neue"/>
                <a:cs typeface="Helvetica Neue"/>
              </a:rPr>
              <a:t> </a:t>
            </a:r>
            <a:r>
              <a:rPr dirty="0" sz="2800" spc="-20">
                <a:solidFill>
                  <a:srgbClr val="666666"/>
                </a:solidFill>
                <a:latin typeface="Helvetica Neue"/>
                <a:cs typeface="Helvetica Neue"/>
              </a:rPr>
              <a:t>2024 </a:t>
            </a:r>
            <a:r>
              <a:rPr dirty="0" sz="2800">
                <a:solidFill>
                  <a:srgbClr val="666666"/>
                </a:solidFill>
                <a:latin typeface="Helvetica Neue"/>
                <a:cs typeface="Helvetica Neue"/>
              </a:rPr>
              <a:t>Al-Sady</a:t>
            </a:r>
            <a:r>
              <a:rPr dirty="0" sz="2800" spc="-5">
                <a:solidFill>
                  <a:srgbClr val="666666"/>
                </a:solidFill>
                <a:latin typeface="Helvetica Neue"/>
                <a:cs typeface="Helvetica Neue"/>
              </a:rPr>
              <a:t> </a:t>
            </a:r>
            <a:r>
              <a:rPr dirty="0" sz="2800" spc="-25">
                <a:solidFill>
                  <a:srgbClr val="666666"/>
                </a:solidFill>
                <a:latin typeface="Helvetica Neue"/>
                <a:cs typeface="Helvetica Neue"/>
              </a:rPr>
              <a:t>Lab</a:t>
            </a:r>
            <a:endParaRPr sz="2800">
              <a:latin typeface="Helvetica Neue"/>
              <a:cs typeface="Helvetica Neue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4029583" y="2873363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4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Structure</a:t>
            </a:r>
            <a:r>
              <a:rPr dirty="0" spc="-40"/>
              <a:t> </a:t>
            </a:r>
            <a:r>
              <a:rPr dirty="0"/>
              <a:t>Modulators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40"/>
              <a:t> </a:t>
            </a:r>
            <a:r>
              <a:rPr dirty="0"/>
              <a:t>Histone</a:t>
            </a:r>
            <a:r>
              <a:rPr dirty="0" spc="-35"/>
              <a:t> </a:t>
            </a:r>
            <a:r>
              <a:rPr dirty="0" spc="-10"/>
              <a:t>Tails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4915465" y="865323"/>
            <a:ext cx="3758565" cy="4130040"/>
            <a:chOff x="4915465" y="865323"/>
            <a:chExt cx="3758565" cy="413004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15465" y="3801042"/>
              <a:ext cx="2920132" cy="1193797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0664" y="865323"/>
              <a:ext cx="3573169" cy="2952043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8003983" y="4164863"/>
            <a:ext cx="900430" cy="787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333333"/>
                </a:solidFill>
                <a:latin typeface="Arial"/>
                <a:cs typeface="Arial"/>
              </a:rPr>
              <a:t>Ghoneim,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Mohamed</a:t>
            </a:r>
            <a:r>
              <a:rPr dirty="0" sz="100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et</a:t>
            </a:r>
            <a:r>
              <a:rPr dirty="0" sz="100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 spc="-25">
                <a:solidFill>
                  <a:srgbClr val="333333"/>
                </a:solidFill>
                <a:latin typeface="Arial"/>
                <a:cs typeface="Arial"/>
              </a:rPr>
              <a:t>al.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Trends</a:t>
            </a:r>
            <a:r>
              <a:rPr dirty="0" sz="1000" spc="-4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 spc="-25">
                <a:solidFill>
                  <a:srgbClr val="333333"/>
                </a:solidFill>
                <a:latin typeface="Arial"/>
                <a:cs typeface="Arial"/>
              </a:rPr>
              <a:t>in </a:t>
            </a:r>
            <a:r>
              <a:rPr dirty="0" sz="1000" spc="-10">
                <a:solidFill>
                  <a:srgbClr val="333333"/>
                </a:solidFill>
                <a:latin typeface="Arial"/>
                <a:cs typeface="Arial"/>
              </a:rPr>
              <a:t>Biochemical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Sciences</a:t>
            </a:r>
            <a:r>
              <a:rPr dirty="0" sz="1000" spc="-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333333"/>
                </a:solidFill>
                <a:latin typeface="Arial"/>
                <a:cs typeface="Arial"/>
              </a:rPr>
              <a:t>2021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890" rIns="0" bIns="0" rtlCol="0" vert="horz">
            <a:spAutoFit/>
          </a:bodyPr>
          <a:lstStyle/>
          <a:p>
            <a:pPr marL="308610" marR="83820" indent="-296545">
              <a:lnSpc>
                <a:spcPct val="101600"/>
              </a:lnSpc>
              <a:spcBef>
                <a:spcPts val="70"/>
              </a:spcBef>
              <a:buChar char="-"/>
              <a:tabLst>
                <a:tab pos="308610" algn="l"/>
              </a:tabLst>
            </a:pPr>
            <a:r>
              <a:rPr dirty="0"/>
              <a:t>Histone</a:t>
            </a:r>
            <a:r>
              <a:rPr dirty="0" spc="-30"/>
              <a:t> </a:t>
            </a:r>
            <a:r>
              <a:rPr dirty="0"/>
              <a:t>tails</a:t>
            </a:r>
            <a:r>
              <a:rPr dirty="0" spc="-20"/>
              <a:t> </a:t>
            </a:r>
            <a:r>
              <a:rPr dirty="0"/>
              <a:t>contain</a:t>
            </a:r>
            <a:r>
              <a:rPr dirty="0" spc="-20"/>
              <a:t> </a:t>
            </a:r>
            <a:r>
              <a:rPr dirty="0"/>
              <a:t>many</a:t>
            </a:r>
            <a:r>
              <a:rPr dirty="0" spc="-20"/>
              <a:t> </a:t>
            </a:r>
            <a:r>
              <a:rPr dirty="0" spc="-10"/>
              <a:t>positively </a:t>
            </a:r>
            <a:r>
              <a:rPr dirty="0"/>
              <a:t>charged</a:t>
            </a:r>
            <a:r>
              <a:rPr dirty="0" spc="-20"/>
              <a:t> </a:t>
            </a:r>
            <a:r>
              <a:rPr dirty="0"/>
              <a:t>residues</a:t>
            </a:r>
            <a:r>
              <a:rPr dirty="0" spc="-15"/>
              <a:t> </a:t>
            </a:r>
            <a:r>
              <a:rPr dirty="0"/>
              <a:t>and</a:t>
            </a:r>
            <a:r>
              <a:rPr dirty="0" spc="-20"/>
              <a:t> </a:t>
            </a:r>
            <a:r>
              <a:rPr dirty="0"/>
              <a:t>are</a:t>
            </a:r>
            <a:r>
              <a:rPr dirty="0" spc="-15"/>
              <a:t> </a:t>
            </a:r>
            <a:r>
              <a:rPr dirty="0" spc="-10"/>
              <a:t>intrinsically </a:t>
            </a:r>
            <a:r>
              <a:rPr dirty="0"/>
              <a:t>disordered</a:t>
            </a:r>
            <a:r>
              <a:rPr dirty="0" spc="-30"/>
              <a:t> </a:t>
            </a:r>
            <a:r>
              <a:rPr dirty="0"/>
              <a:t>(not</a:t>
            </a:r>
            <a:r>
              <a:rPr dirty="0" spc="-30"/>
              <a:t> </a:t>
            </a:r>
            <a:r>
              <a:rPr dirty="0"/>
              <a:t>resolved</a:t>
            </a:r>
            <a:r>
              <a:rPr dirty="0" spc="-30"/>
              <a:t> </a:t>
            </a:r>
            <a:r>
              <a:rPr dirty="0"/>
              <a:t>in</a:t>
            </a:r>
            <a:r>
              <a:rPr dirty="0" spc="-30"/>
              <a:t> </a:t>
            </a:r>
            <a:r>
              <a:rPr dirty="0" spc="-10"/>
              <a:t>structures)</a:t>
            </a:r>
          </a:p>
          <a:p>
            <a:pPr marL="308610" marR="71120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/>
              <a:t>Histone</a:t>
            </a:r>
            <a:r>
              <a:rPr dirty="0" spc="-30"/>
              <a:t> </a:t>
            </a:r>
            <a:r>
              <a:rPr dirty="0"/>
              <a:t>tails</a:t>
            </a:r>
            <a:r>
              <a:rPr dirty="0" spc="-20"/>
              <a:t> </a:t>
            </a:r>
            <a:r>
              <a:rPr dirty="0"/>
              <a:t>adopt</a:t>
            </a:r>
            <a:r>
              <a:rPr dirty="0" spc="-20"/>
              <a:t> </a:t>
            </a:r>
            <a:r>
              <a:rPr dirty="0"/>
              <a:t>a</a:t>
            </a:r>
            <a:r>
              <a:rPr dirty="0" spc="-20"/>
              <a:t> </a:t>
            </a:r>
            <a:r>
              <a:rPr dirty="0"/>
              <a:t>range</a:t>
            </a:r>
            <a:r>
              <a:rPr dirty="0" spc="-15"/>
              <a:t> </a:t>
            </a:r>
            <a:r>
              <a:rPr dirty="0" spc="-25"/>
              <a:t>of </a:t>
            </a:r>
            <a:r>
              <a:rPr dirty="0"/>
              <a:t>conformations</a:t>
            </a:r>
            <a:r>
              <a:rPr dirty="0" spc="-30"/>
              <a:t> </a:t>
            </a:r>
            <a:r>
              <a:rPr dirty="0"/>
              <a:t>and</a:t>
            </a:r>
            <a:r>
              <a:rPr dirty="0" spc="-20"/>
              <a:t> </a:t>
            </a:r>
            <a:r>
              <a:rPr dirty="0"/>
              <a:t>exchange</a:t>
            </a:r>
            <a:r>
              <a:rPr dirty="0" spc="-20"/>
              <a:t> </a:t>
            </a:r>
            <a:r>
              <a:rPr dirty="0" spc="-10"/>
              <a:t>between </a:t>
            </a:r>
            <a:r>
              <a:rPr dirty="0"/>
              <a:t>these</a:t>
            </a:r>
            <a:r>
              <a:rPr dirty="0" spc="-25"/>
              <a:t> </a:t>
            </a:r>
            <a:r>
              <a:rPr dirty="0"/>
              <a:t>conformations</a:t>
            </a:r>
            <a:r>
              <a:rPr dirty="0" spc="-10"/>
              <a:t> </a:t>
            </a:r>
            <a:r>
              <a:rPr dirty="0"/>
              <a:t>(Fuzzy</a:t>
            </a:r>
            <a:r>
              <a:rPr dirty="0" spc="-10"/>
              <a:t> complex)</a:t>
            </a:r>
          </a:p>
          <a:p>
            <a:pPr marL="308610" marR="218440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 spc="-20"/>
              <a:t>Tails</a:t>
            </a:r>
            <a:r>
              <a:rPr dirty="0" spc="-50"/>
              <a:t> </a:t>
            </a:r>
            <a:r>
              <a:rPr dirty="0"/>
              <a:t>interact</a:t>
            </a:r>
            <a:r>
              <a:rPr dirty="0" spc="-50"/>
              <a:t> </a:t>
            </a:r>
            <a:r>
              <a:rPr dirty="0"/>
              <a:t>with</a:t>
            </a:r>
            <a:r>
              <a:rPr dirty="0" spc="-50"/>
              <a:t> </a:t>
            </a:r>
            <a:r>
              <a:rPr dirty="0"/>
              <a:t>nucleosomal</a:t>
            </a:r>
            <a:r>
              <a:rPr dirty="0" spc="-50"/>
              <a:t> </a:t>
            </a:r>
            <a:r>
              <a:rPr dirty="0" spc="-20"/>
              <a:t>DNA, </a:t>
            </a:r>
            <a:r>
              <a:rPr dirty="0"/>
              <a:t>linker</a:t>
            </a:r>
            <a:r>
              <a:rPr dirty="0" spc="-25"/>
              <a:t> </a:t>
            </a:r>
            <a:r>
              <a:rPr dirty="0"/>
              <a:t>DNA,</a:t>
            </a:r>
            <a:r>
              <a:rPr dirty="0" spc="-25"/>
              <a:t> </a:t>
            </a:r>
            <a:r>
              <a:rPr dirty="0"/>
              <a:t>chromatin</a:t>
            </a:r>
            <a:r>
              <a:rPr dirty="0" spc="-20"/>
              <a:t> </a:t>
            </a:r>
            <a:r>
              <a:rPr dirty="0" spc="-10"/>
              <a:t>associated </a:t>
            </a:r>
            <a:r>
              <a:rPr dirty="0"/>
              <a:t>proteins</a:t>
            </a:r>
            <a:r>
              <a:rPr dirty="0" spc="-20"/>
              <a:t> </a:t>
            </a:r>
            <a:r>
              <a:rPr dirty="0"/>
              <a:t>and</a:t>
            </a:r>
            <a:r>
              <a:rPr dirty="0" spc="-10"/>
              <a:t> </a:t>
            </a:r>
            <a:r>
              <a:rPr dirty="0"/>
              <a:t>nucleosomes</a:t>
            </a:r>
            <a:r>
              <a:rPr dirty="0" spc="-5"/>
              <a:t> </a:t>
            </a:r>
            <a:r>
              <a:rPr dirty="0"/>
              <a:t>in</a:t>
            </a:r>
            <a:r>
              <a:rPr dirty="0" spc="-10"/>
              <a:t> </a:t>
            </a:r>
            <a:r>
              <a:rPr dirty="0"/>
              <a:t>cis</a:t>
            </a:r>
            <a:r>
              <a:rPr dirty="0" spc="-5"/>
              <a:t> </a:t>
            </a:r>
            <a:r>
              <a:rPr dirty="0" spc="-25"/>
              <a:t>and </a:t>
            </a:r>
            <a:r>
              <a:rPr dirty="0" spc="-10"/>
              <a:t>trans</a:t>
            </a:r>
          </a:p>
          <a:p>
            <a:pPr marL="308610" marR="5080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/>
              <a:t>PTMs</a:t>
            </a:r>
            <a:r>
              <a:rPr dirty="0" spc="-30"/>
              <a:t> </a:t>
            </a:r>
            <a:r>
              <a:rPr dirty="0"/>
              <a:t>can</a:t>
            </a:r>
            <a:r>
              <a:rPr dirty="0" spc="-20"/>
              <a:t> </a:t>
            </a:r>
            <a:r>
              <a:rPr dirty="0"/>
              <a:t>modulate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20"/>
              <a:t> </a:t>
            </a:r>
            <a:r>
              <a:rPr dirty="0"/>
              <a:t>range</a:t>
            </a:r>
            <a:r>
              <a:rPr dirty="0" spc="-20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 spc="-10"/>
              <a:t>these </a:t>
            </a:r>
            <a:r>
              <a:rPr dirty="0"/>
              <a:t>conformations</a:t>
            </a:r>
            <a:r>
              <a:rPr dirty="0" spc="-20"/>
              <a:t> </a:t>
            </a:r>
            <a:r>
              <a:rPr dirty="0"/>
              <a:t>and</a:t>
            </a:r>
            <a:r>
              <a:rPr dirty="0" spc="-10"/>
              <a:t> interactions </a:t>
            </a:r>
            <a:r>
              <a:rPr dirty="0"/>
              <a:t>regulating</a:t>
            </a:r>
            <a:r>
              <a:rPr dirty="0" spc="-50"/>
              <a:t> </a:t>
            </a:r>
            <a:r>
              <a:rPr dirty="0"/>
              <a:t>chromatin</a:t>
            </a:r>
            <a:r>
              <a:rPr dirty="0" spc="-45"/>
              <a:t> </a:t>
            </a:r>
            <a:r>
              <a:rPr dirty="0" spc="-10"/>
              <a:t>structure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Structure</a:t>
            </a:r>
            <a:r>
              <a:rPr dirty="0" spc="-50"/>
              <a:t> </a:t>
            </a:r>
            <a:r>
              <a:rPr dirty="0"/>
              <a:t>Modulators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40"/>
              <a:t> </a:t>
            </a:r>
            <a:r>
              <a:rPr dirty="0"/>
              <a:t>Individual</a:t>
            </a:r>
            <a:r>
              <a:rPr dirty="0" spc="-40"/>
              <a:t> </a:t>
            </a:r>
            <a:r>
              <a:rPr dirty="0"/>
              <a:t>Histone</a:t>
            </a:r>
            <a:r>
              <a:rPr dirty="0" spc="-40"/>
              <a:t> </a:t>
            </a:r>
            <a:r>
              <a:rPr dirty="0" spc="-10"/>
              <a:t>Tails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3891" y="1079072"/>
            <a:ext cx="3113740" cy="375961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6929986" y="4906638"/>
            <a:ext cx="204152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12121"/>
                </a:solidFill>
                <a:latin typeface="Arial"/>
                <a:cs typeface="Arial"/>
              </a:rPr>
              <a:t>Chang,</a:t>
            </a:r>
            <a:r>
              <a:rPr dirty="0" sz="1000" spc="-15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12121"/>
                </a:solidFill>
                <a:latin typeface="Arial"/>
                <a:cs typeface="Arial"/>
              </a:rPr>
              <a:t>L.,</a:t>
            </a:r>
            <a:r>
              <a:rPr dirty="0" sz="1000" spc="-3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212121"/>
                </a:solidFill>
                <a:latin typeface="Arial"/>
                <a:cs typeface="Arial"/>
              </a:rPr>
              <a:t>Takada,</a:t>
            </a:r>
            <a:r>
              <a:rPr dirty="0" sz="1000" spc="-15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12121"/>
                </a:solidFill>
                <a:latin typeface="Arial"/>
                <a:cs typeface="Arial"/>
              </a:rPr>
              <a:t>S. </a:t>
            </a:r>
            <a:r>
              <a:rPr dirty="0" sz="1000" i="1">
                <a:solidFill>
                  <a:srgbClr val="212121"/>
                </a:solidFill>
                <a:latin typeface="Arial"/>
                <a:cs typeface="Arial"/>
              </a:rPr>
              <a:t>Sci</a:t>
            </a:r>
            <a:r>
              <a:rPr dirty="0" sz="1000" spc="-15" i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 i="1">
                <a:solidFill>
                  <a:srgbClr val="212121"/>
                </a:solidFill>
                <a:latin typeface="Arial"/>
                <a:cs typeface="Arial"/>
              </a:rPr>
              <a:t>Rep</a:t>
            </a:r>
            <a:r>
              <a:rPr dirty="0" sz="1000" spc="-10" i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212121"/>
                </a:solidFill>
                <a:latin typeface="Arial"/>
                <a:cs typeface="Arial"/>
              </a:rPr>
              <a:t>2016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20873" y="1143972"/>
            <a:ext cx="3196590" cy="101219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H3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-</a:t>
            </a:r>
            <a:r>
              <a:rPr dirty="0" sz="1600" spc="-9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At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entry/exit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points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DNA,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propensity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form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helices,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affects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600" spc="-1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breathing,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proposed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have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50">
                <a:solidFill>
                  <a:srgbClr val="585858"/>
                </a:solidFill>
                <a:latin typeface="Arial"/>
                <a:cs typeface="Arial"/>
              </a:rPr>
              <a:t>4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main</a:t>
            </a:r>
            <a:r>
              <a:rPr dirty="0" sz="1600" spc="-4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conformational</a:t>
            </a:r>
            <a:r>
              <a:rPr dirty="0" sz="1600" spc="-4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states.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20869" y="2382220"/>
            <a:ext cx="5250815" cy="249809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L="12700" marR="5080">
              <a:lnSpc>
                <a:spcPct val="101600"/>
              </a:lnSpc>
              <a:spcBef>
                <a:spcPts val="70"/>
              </a:spcBef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H4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-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Extend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through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face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nucleosome.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Contains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two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distinct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dynamical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regions.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Interacts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with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nucleosomal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600" spc="-114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acidic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patch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cis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trans.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Arial"/>
              <a:cs typeface="Arial"/>
            </a:endParaRPr>
          </a:p>
          <a:p>
            <a:pPr marL="12700" marR="185420">
              <a:lnSpc>
                <a:spcPct val="101600"/>
              </a:lnSpc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H2A</a:t>
            </a:r>
            <a:r>
              <a:rPr dirty="0" sz="1600" spc="-114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-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Has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both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terminal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tails,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tail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interacts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primarily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with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nucleosomal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DNA,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terminal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tail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interacts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with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nucleosomal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linker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DNA.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Arial"/>
              <a:cs typeface="Arial"/>
            </a:endParaRPr>
          </a:p>
          <a:p>
            <a:pPr marL="12700" marR="50165">
              <a:lnSpc>
                <a:spcPct val="101600"/>
              </a:lnSpc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H2B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-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Protrude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from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600" spc="-10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gyre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on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opposite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side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H3.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Contains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two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distinct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dynamical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regions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62887" y="959045"/>
            <a:ext cx="1866346" cy="1437819"/>
          </a:xfrm>
          <a:prstGeom prst="rect">
            <a:avLst/>
          </a:prstGeom>
        </p:spPr>
      </p:pic>
      <p:sp>
        <p:nvSpPr>
          <p:cNvPr id="9" name="object 9" descr=""/>
          <p:cNvSpPr txBox="1"/>
          <p:nvPr/>
        </p:nvSpPr>
        <p:spPr>
          <a:xfrm>
            <a:off x="6295212" y="880820"/>
            <a:ext cx="270637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Lehmann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K,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Felekyan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S,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Kühnemuth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R,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Dimura </a:t>
            </a:r>
            <a:r>
              <a:rPr dirty="0" sz="1000">
                <a:latin typeface="Arial"/>
                <a:cs typeface="Arial"/>
              </a:rPr>
              <a:t>M,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Tóth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K,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Seidel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CAM,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Langowski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J.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 spc="-10" i="1">
                <a:latin typeface="Arial"/>
                <a:cs typeface="Arial"/>
              </a:rPr>
              <a:t>Nucleic </a:t>
            </a:r>
            <a:r>
              <a:rPr dirty="0" sz="1000" i="1">
                <a:latin typeface="Arial"/>
                <a:cs typeface="Arial"/>
              </a:rPr>
              <a:t>Acids</a:t>
            </a:r>
            <a:r>
              <a:rPr dirty="0" sz="1000" spc="-15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Res.</a:t>
            </a:r>
            <a:r>
              <a:rPr dirty="0" sz="1000" spc="-5" i="1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2020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Structural</a:t>
            </a:r>
            <a:r>
              <a:rPr dirty="0" spc="-70"/>
              <a:t> </a:t>
            </a:r>
            <a:r>
              <a:rPr dirty="0"/>
              <a:t>Modulators</a:t>
            </a:r>
            <a:r>
              <a:rPr dirty="0" spc="-60"/>
              <a:t> </a:t>
            </a:r>
            <a:r>
              <a:rPr dirty="0"/>
              <a:t>-</a:t>
            </a:r>
            <a:r>
              <a:rPr dirty="0" spc="-60"/>
              <a:t> </a:t>
            </a:r>
            <a:r>
              <a:rPr dirty="0"/>
              <a:t>Protein</a:t>
            </a:r>
            <a:r>
              <a:rPr dirty="0" spc="-55"/>
              <a:t> </a:t>
            </a:r>
            <a:r>
              <a:rPr dirty="0" spc="-10"/>
              <a:t>interactors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8146" y="1003297"/>
            <a:ext cx="5727688" cy="3923742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5037264" y="4718837"/>
            <a:ext cx="240855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Vincenzo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R.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Lobbia</a:t>
            </a:r>
            <a:r>
              <a:rPr dirty="0" sz="1000">
                <a:solidFill>
                  <a:srgbClr val="1F1F1F"/>
                </a:solidFill>
                <a:latin typeface="Arial"/>
                <a:cs typeface="Arial"/>
              </a:rPr>
              <a:t>,</a:t>
            </a:r>
            <a:r>
              <a:rPr dirty="0" sz="1000" spc="-35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Maria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Cristina</a:t>
            </a:r>
            <a:r>
              <a:rPr dirty="0" sz="1000" spc="-4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Trueba </a:t>
            </a:r>
            <a:r>
              <a:rPr dirty="0" sz="1000">
                <a:latin typeface="Arial"/>
                <a:cs typeface="Arial"/>
              </a:rPr>
              <a:t>Sanchez</a:t>
            </a:r>
            <a:r>
              <a:rPr dirty="0" sz="1000">
                <a:solidFill>
                  <a:srgbClr val="1F1F1F"/>
                </a:solidFill>
                <a:latin typeface="Arial"/>
                <a:cs typeface="Arial"/>
              </a:rPr>
              <a:t>,</a:t>
            </a:r>
            <a:r>
              <a:rPr dirty="0" sz="1000" spc="-20">
                <a:solidFill>
                  <a:srgbClr val="1F1F1F"/>
                </a:solidFill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Hugo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van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Ingen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JMB</a:t>
            </a:r>
            <a:r>
              <a:rPr dirty="0" sz="1000" spc="-15" i="1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2021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Structure</a:t>
            </a:r>
            <a:r>
              <a:rPr dirty="0" spc="-40"/>
              <a:t> </a:t>
            </a:r>
            <a:r>
              <a:rPr dirty="0"/>
              <a:t>Modulators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40"/>
              <a:t> </a:t>
            </a:r>
            <a:r>
              <a:rPr dirty="0"/>
              <a:t>Histone</a:t>
            </a:r>
            <a:r>
              <a:rPr dirty="0" spc="-35"/>
              <a:t> </a:t>
            </a:r>
            <a:r>
              <a:rPr dirty="0" spc="-25"/>
              <a:t>H1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2642" y="1163797"/>
            <a:ext cx="5085463" cy="360806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5261478" y="4840318"/>
            <a:ext cx="281178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212121"/>
                </a:solidFill>
                <a:latin typeface="Helvetica Neue"/>
                <a:cs typeface="Helvetica Neue"/>
              </a:rPr>
              <a:t>Wang,</a:t>
            </a:r>
            <a:r>
              <a:rPr dirty="0" sz="900" spc="-20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>
                <a:solidFill>
                  <a:srgbClr val="212121"/>
                </a:solidFill>
                <a:latin typeface="Helvetica Neue"/>
                <a:cs typeface="Helvetica Neue"/>
              </a:rPr>
              <a:t>S.,</a:t>
            </a:r>
            <a:r>
              <a:rPr dirty="0" sz="900" spc="-20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 spc="-10">
                <a:solidFill>
                  <a:srgbClr val="212121"/>
                </a:solidFill>
                <a:latin typeface="Helvetica Neue"/>
                <a:cs typeface="Helvetica Neue"/>
              </a:rPr>
              <a:t>Vogirala,</a:t>
            </a:r>
            <a:r>
              <a:rPr dirty="0" sz="900" spc="-20">
                <a:solidFill>
                  <a:srgbClr val="212121"/>
                </a:solidFill>
                <a:latin typeface="Helvetica Neue"/>
                <a:cs typeface="Helvetica Neue"/>
              </a:rPr>
              <a:t> V.K., </a:t>
            </a:r>
            <a:r>
              <a:rPr dirty="0" sz="900">
                <a:solidFill>
                  <a:srgbClr val="212121"/>
                </a:solidFill>
                <a:latin typeface="Helvetica Neue"/>
                <a:cs typeface="Helvetica Neue"/>
              </a:rPr>
              <a:t>Soman,</a:t>
            </a:r>
            <a:r>
              <a:rPr dirty="0" sz="900" spc="-20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>
                <a:solidFill>
                  <a:srgbClr val="212121"/>
                </a:solidFill>
                <a:latin typeface="Helvetica Neue"/>
                <a:cs typeface="Helvetica Neue"/>
              </a:rPr>
              <a:t>A. </a:t>
            </a:r>
            <a:r>
              <a:rPr dirty="0" sz="900" i="1">
                <a:solidFill>
                  <a:srgbClr val="212121"/>
                </a:solidFill>
                <a:latin typeface="Helvetica Neue"/>
                <a:cs typeface="Helvetica Neue"/>
              </a:rPr>
              <a:t>et</a:t>
            </a:r>
            <a:r>
              <a:rPr dirty="0" sz="900" spc="-20" i="1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 i="1">
                <a:solidFill>
                  <a:srgbClr val="212121"/>
                </a:solidFill>
                <a:latin typeface="Helvetica Neue"/>
                <a:cs typeface="Helvetica Neue"/>
              </a:rPr>
              <a:t>al.</a:t>
            </a:r>
            <a:r>
              <a:rPr dirty="0" sz="900" spc="-15" i="1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 i="1">
                <a:solidFill>
                  <a:srgbClr val="212121"/>
                </a:solidFill>
                <a:latin typeface="Helvetica Neue"/>
                <a:cs typeface="Helvetica Neue"/>
              </a:rPr>
              <a:t>Sci</a:t>
            </a:r>
            <a:r>
              <a:rPr dirty="0" sz="900" spc="-20" i="1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 i="1">
                <a:solidFill>
                  <a:srgbClr val="212121"/>
                </a:solidFill>
                <a:latin typeface="Helvetica Neue"/>
                <a:cs typeface="Helvetica Neue"/>
              </a:rPr>
              <a:t>Rep</a:t>
            </a:r>
            <a:r>
              <a:rPr dirty="0" sz="900" spc="-15" i="1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 spc="-20">
                <a:solidFill>
                  <a:srgbClr val="212121"/>
                </a:solidFill>
                <a:latin typeface="Helvetica Neue"/>
                <a:cs typeface="Helvetica Neue"/>
              </a:rPr>
              <a:t>2021</a:t>
            </a:r>
            <a:endParaRPr sz="900">
              <a:latin typeface="Helvetica Neue"/>
              <a:cs typeface="Helvetica Neue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81822" y="1143972"/>
            <a:ext cx="3223260" cy="373634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308610" marR="16510" indent="-296545">
              <a:lnSpc>
                <a:spcPct val="101600"/>
              </a:lnSpc>
              <a:spcBef>
                <a:spcPts val="70"/>
              </a:spcBef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H1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binds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nucleosome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at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4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dyad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interacting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with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linker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600" spc="-1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forming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chromatosome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585858"/>
              </a:buClr>
              <a:buFont typeface="Arial"/>
              <a:buChar char="-"/>
            </a:pPr>
            <a:endParaRPr sz="1650">
              <a:latin typeface="Arial"/>
              <a:cs typeface="Arial"/>
            </a:endParaRPr>
          </a:p>
          <a:p>
            <a:pPr marL="308610" marR="309245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H1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binding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leads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linker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compaction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(less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accessible)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585858"/>
              </a:buClr>
              <a:buFont typeface="Arial"/>
              <a:buChar char="-"/>
            </a:pPr>
            <a:endParaRPr sz="1650">
              <a:latin typeface="Arial"/>
              <a:cs typeface="Arial"/>
            </a:endParaRPr>
          </a:p>
          <a:p>
            <a:pPr marL="308610" marR="102870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There</a:t>
            </a:r>
            <a:r>
              <a:rPr dirty="0" sz="1600" spc="-5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are</a:t>
            </a:r>
            <a:r>
              <a:rPr dirty="0" sz="1600" spc="-5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11</a:t>
            </a:r>
            <a:r>
              <a:rPr dirty="0" sz="1600" spc="-5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different</a:t>
            </a:r>
            <a:r>
              <a:rPr dirty="0" sz="1600" spc="-5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subtypes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humans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585858"/>
              </a:buClr>
              <a:buFont typeface="Arial"/>
              <a:buChar char="-"/>
            </a:pPr>
            <a:endParaRPr sz="1650">
              <a:latin typeface="Arial"/>
              <a:cs typeface="Arial"/>
            </a:endParaRPr>
          </a:p>
          <a:p>
            <a:pPr marL="308610" marR="5080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They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have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many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PTMs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like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core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histones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585858"/>
              </a:buClr>
              <a:buFont typeface="Arial"/>
              <a:buChar char="-"/>
            </a:pPr>
            <a:endParaRPr sz="1650">
              <a:latin typeface="Arial"/>
              <a:cs typeface="Arial"/>
            </a:endParaRPr>
          </a:p>
          <a:p>
            <a:pPr marL="308610" marR="344170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Interact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with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other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chromatin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associated</a:t>
            </a:r>
            <a:r>
              <a:rPr dirty="0" sz="1600" spc="-5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proteins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Structural</a:t>
            </a:r>
            <a:r>
              <a:rPr dirty="0" spc="-45"/>
              <a:t> </a:t>
            </a:r>
            <a:r>
              <a:rPr dirty="0"/>
              <a:t>Modulators</a:t>
            </a:r>
            <a:r>
              <a:rPr dirty="0" spc="-45"/>
              <a:t> </a:t>
            </a:r>
            <a:r>
              <a:rPr dirty="0"/>
              <a:t>-</a:t>
            </a:r>
            <a:r>
              <a:rPr dirty="0" spc="-45"/>
              <a:t> </a:t>
            </a:r>
            <a:r>
              <a:rPr dirty="0"/>
              <a:t>Histone</a:t>
            </a:r>
            <a:r>
              <a:rPr dirty="0" spc="-45"/>
              <a:t> </a:t>
            </a:r>
            <a:r>
              <a:rPr dirty="0" spc="-10"/>
              <a:t>Chaperones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7120" y="1050347"/>
            <a:ext cx="4657790" cy="3658068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909071" y="4718837"/>
            <a:ext cx="50482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30">
                <a:latin typeface="Arial"/>
                <a:cs typeface="Arial"/>
              </a:rPr>
              <a:t>Torres-</a:t>
            </a:r>
            <a:r>
              <a:rPr dirty="0" sz="1000">
                <a:latin typeface="Arial"/>
                <a:cs typeface="Arial"/>
              </a:rPr>
              <a:t>Arciga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K, </a:t>
            </a:r>
            <a:r>
              <a:rPr dirty="0" sz="1000" spc="-10">
                <a:latin typeface="Arial"/>
                <a:cs typeface="Arial"/>
              </a:rPr>
              <a:t>Flores-</a:t>
            </a:r>
            <a:r>
              <a:rPr dirty="0" sz="1000">
                <a:latin typeface="Arial"/>
                <a:cs typeface="Arial"/>
              </a:rPr>
              <a:t>León</a:t>
            </a:r>
            <a:r>
              <a:rPr dirty="0" sz="1000" spc="-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M, Ruiz-Pérez</a:t>
            </a:r>
            <a:r>
              <a:rPr dirty="0" sz="1000" spc="-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Trujillo-</a:t>
            </a:r>
            <a:r>
              <a:rPr dirty="0" sz="1000">
                <a:latin typeface="Arial"/>
                <a:cs typeface="Arial"/>
              </a:rPr>
              <a:t>Pineda M, González-Barrios</a:t>
            </a:r>
            <a:r>
              <a:rPr dirty="0" sz="1000" spc="-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 </a:t>
            </a:r>
            <a:r>
              <a:rPr dirty="0" sz="1000" spc="-25">
                <a:latin typeface="Arial"/>
                <a:cs typeface="Arial"/>
              </a:rPr>
              <a:t>and </a:t>
            </a:r>
            <a:r>
              <a:rPr dirty="0" sz="1000">
                <a:latin typeface="Arial"/>
                <a:cs typeface="Arial"/>
              </a:rPr>
              <a:t>Herrera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LA</a:t>
            </a:r>
            <a:r>
              <a:rPr dirty="0" sz="1000" spc="-70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Front.</a:t>
            </a:r>
            <a:r>
              <a:rPr dirty="0" sz="1000" spc="-25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Genet.</a:t>
            </a:r>
            <a:r>
              <a:rPr dirty="0" sz="1000" spc="-15" i="1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2022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Structural</a:t>
            </a:r>
            <a:r>
              <a:rPr dirty="0" spc="-65"/>
              <a:t> </a:t>
            </a:r>
            <a:r>
              <a:rPr dirty="0"/>
              <a:t>Modulators</a:t>
            </a:r>
            <a:r>
              <a:rPr dirty="0" spc="-60"/>
              <a:t> </a:t>
            </a:r>
            <a:r>
              <a:rPr dirty="0"/>
              <a:t>-</a:t>
            </a:r>
            <a:r>
              <a:rPr dirty="0" spc="-60"/>
              <a:t> </a:t>
            </a:r>
            <a:r>
              <a:rPr dirty="0" spc="-35"/>
              <a:t>ATP</a:t>
            </a:r>
            <a:r>
              <a:rPr dirty="0" spc="-60"/>
              <a:t> </a:t>
            </a:r>
            <a:r>
              <a:rPr dirty="0"/>
              <a:t>dependant</a:t>
            </a:r>
            <a:r>
              <a:rPr dirty="0" spc="-60"/>
              <a:t> </a:t>
            </a:r>
            <a:r>
              <a:rPr dirty="0" spc="-10"/>
              <a:t>remodelers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5824" y="1091772"/>
            <a:ext cx="3347858" cy="3714425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1346" y="1150713"/>
            <a:ext cx="2721254" cy="3714427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2731903" y="4874138"/>
            <a:ext cx="368046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Clapier,</a:t>
            </a:r>
            <a:r>
              <a:rPr dirty="0" sz="1000" spc="-3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C.,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Iwasa,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J.,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Cairns,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B. </a:t>
            </a:r>
            <a:r>
              <a:rPr dirty="0" sz="1000" i="1">
                <a:latin typeface="Arial"/>
                <a:cs typeface="Arial"/>
              </a:rPr>
              <a:t>et</a:t>
            </a:r>
            <a:r>
              <a:rPr dirty="0" sz="1000" spc="-20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al.</a:t>
            </a:r>
            <a:r>
              <a:rPr dirty="0" sz="1000" spc="-15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Nat</a:t>
            </a:r>
            <a:r>
              <a:rPr dirty="0" sz="1000" spc="-20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Rev</a:t>
            </a:r>
            <a:r>
              <a:rPr dirty="0" sz="1000" spc="-20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Mol</a:t>
            </a:r>
            <a:r>
              <a:rPr dirty="0" sz="1000" spc="-20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Cell</a:t>
            </a:r>
            <a:r>
              <a:rPr dirty="0" sz="1000" spc="-20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Biol</a:t>
            </a:r>
            <a:r>
              <a:rPr dirty="0" sz="1000" spc="-15" i="1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2017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Review</a:t>
            </a:r>
            <a:r>
              <a:rPr dirty="0" spc="-25"/>
              <a:t> </a:t>
            </a:r>
            <a:r>
              <a:rPr dirty="0"/>
              <a:t>-</a:t>
            </a:r>
            <a:r>
              <a:rPr dirty="0" spc="-25"/>
              <a:t> </a:t>
            </a:r>
            <a:r>
              <a:rPr dirty="0"/>
              <a:t>What</a:t>
            </a:r>
            <a:r>
              <a:rPr dirty="0" spc="-25"/>
              <a:t> </a:t>
            </a:r>
            <a:r>
              <a:rPr dirty="0"/>
              <a:t>Aﬀects</a:t>
            </a:r>
            <a:r>
              <a:rPr dirty="0" spc="-25"/>
              <a:t> </a:t>
            </a:r>
            <a:r>
              <a:rPr dirty="0"/>
              <a:t>Chromatin</a:t>
            </a:r>
            <a:r>
              <a:rPr dirty="0" spc="-20"/>
              <a:t> </a:t>
            </a:r>
            <a:r>
              <a:rPr dirty="0" spc="-10"/>
              <a:t>Dynamics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411648" y="901896"/>
            <a:ext cx="6839584" cy="4124325"/>
            <a:chOff x="411648" y="901896"/>
            <a:chExt cx="6839584" cy="4124325"/>
          </a:xfrm>
        </p:grpSpPr>
        <p:sp>
          <p:nvSpPr>
            <p:cNvPr id="4" name="object 4" descr=""/>
            <p:cNvSpPr/>
            <p:nvPr/>
          </p:nvSpPr>
          <p:spPr>
            <a:xfrm>
              <a:off x="411648" y="959046"/>
              <a:ext cx="1085215" cy="0"/>
            </a:xfrm>
            <a:custGeom>
              <a:avLst/>
              <a:gdLst/>
              <a:ahLst/>
              <a:cxnLst/>
              <a:rect l="l" t="t" r="r" b="b"/>
              <a:pathLst>
                <a:path w="1085215" h="0">
                  <a:moveTo>
                    <a:pt x="0" y="0"/>
                  </a:moveTo>
                  <a:lnTo>
                    <a:pt x="1084797" y="0"/>
                  </a:lnTo>
                </a:path>
              </a:pathLst>
            </a:custGeom>
            <a:ln w="114299">
              <a:solidFill>
                <a:srgbClr val="6C496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5047" y="1052772"/>
              <a:ext cx="5845871" cy="39733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Unraveling</a:t>
            </a:r>
            <a:r>
              <a:rPr dirty="0" spc="-55"/>
              <a:t> </a:t>
            </a:r>
            <a:r>
              <a:rPr dirty="0"/>
              <a:t>Chromatin</a:t>
            </a:r>
            <a:r>
              <a:rPr dirty="0" spc="-40"/>
              <a:t> </a:t>
            </a:r>
            <a:r>
              <a:rPr dirty="0"/>
              <a:t>Structure</a:t>
            </a:r>
            <a:r>
              <a:rPr dirty="0" spc="-45"/>
              <a:t> </a:t>
            </a:r>
            <a:r>
              <a:rPr dirty="0"/>
              <a:t>-</a:t>
            </a:r>
            <a:r>
              <a:rPr dirty="0" spc="-40"/>
              <a:t> </a:t>
            </a:r>
            <a:r>
              <a:rPr dirty="0"/>
              <a:t>30nm</a:t>
            </a:r>
            <a:r>
              <a:rPr dirty="0" spc="-40"/>
              <a:t> </a:t>
            </a:r>
            <a:r>
              <a:rPr dirty="0" spc="-10"/>
              <a:t>Fiber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596" y="1197170"/>
            <a:ext cx="3845265" cy="3678894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1990" y="1388147"/>
            <a:ext cx="4343391" cy="2876544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6187212" y="4402914"/>
            <a:ext cx="75311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202429"/>
                </a:solidFill>
                <a:latin typeface="Arial"/>
                <a:cs typeface="Arial"/>
              </a:rPr>
              <a:t>Genome.gov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51472" y="4872737"/>
            <a:ext cx="270954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Finch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35">
                <a:latin typeface="Arial"/>
                <a:cs typeface="Arial"/>
              </a:rPr>
              <a:t>JT,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Klug</a:t>
            </a:r>
            <a:r>
              <a:rPr dirty="0" sz="1000" spc="-6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A.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Proc</a:t>
            </a:r>
            <a:r>
              <a:rPr dirty="0" sz="1000" spc="-10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Natl</a:t>
            </a:r>
            <a:r>
              <a:rPr dirty="0" sz="1000" spc="-50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Acad</a:t>
            </a:r>
            <a:r>
              <a:rPr dirty="0" sz="1000" spc="-10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Sci</a:t>
            </a:r>
            <a:r>
              <a:rPr dirty="0" sz="1000" spc="-15" i="1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USA.</a:t>
            </a:r>
            <a:r>
              <a:rPr dirty="0" sz="1000" spc="-5" i="1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1976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3" y="352846"/>
            <a:ext cx="6866255" cy="79375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dirty="0"/>
              <a:t>Unraveling</a:t>
            </a:r>
            <a:r>
              <a:rPr dirty="0" spc="-50"/>
              <a:t> </a:t>
            </a:r>
            <a:r>
              <a:rPr dirty="0"/>
              <a:t>Chromatin</a:t>
            </a:r>
            <a:r>
              <a:rPr dirty="0" spc="-40"/>
              <a:t> </a:t>
            </a:r>
            <a:r>
              <a:rPr dirty="0"/>
              <a:t>Structure</a:t>
            </a:r>
            <a:r>
              <a:rPr dirty="0" spc="-40"/>
              <a:t> </a:t>
            </a:r>
            <a:r>
              <a:rPr dirty="0"/>
              <a:t>-</a:t>
            </a:r>
            <a:r>
              <a:rPr dirty="0" spc="-40"/>
              <a:t> </a:t>
            </a:r>
            <a:r>
              <a:rPr dirty="0" spc="-10"/>
              <a:t>Liquid-</a:t>
            </a:r>
            <a:r>
              <a:rPr dirty="0" spc="-20"/>
              <a:t>Like </a:t>
            </a:r>
            <a:r>
              <a:rPr dirty="0"/>
              <a:t>Nucleosome</a:t>
            </a:r>
            <a:r>
              <a:rPr dirty="0" spc="-55"/>
              <a:t> </a:t>
            </a:r>
            <a:r>
              <a:rPr dirty="0" spc="-10"/>
              <a:t>Clutches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1263844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4198641" y="931798"/>
            <a:ext cx="3034665" cy="1687830"/>
            <a:chOff x="4198641" y="931798"/>
            <a:chExt cx="3034665" cy="168783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8641" y="931798"/>
              <a:ext cx="3034518" cy="1687571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4394466" y="1816992"/>
              <a:ext cx="405765" cy="229870"/>
            </a:xfrm>
            <a:custGeom>
              <a:avLst/>
              <a:gdLst/>
              <a:ahLst/>
              <a:cxnLst/>
              <a:rect l="l" t="t" r="r" b="b"/>
              <a:pathLst>
                <a:path w="405764" h="229869">
                  <a:moveTo>
                    <a:pt x="405299" y="229799"/>
                  </a:moveTo>
                  <a:lnTo>
                    <a:pt x="0" y="229799"/>
                  </a:lnTo>
                  <a:lnTo>
                    <a:pt x="0" y="0"/>
                  </a:lnTo>
                  <a:lnTo>
                    <a:pt x="405299" y="0"/>
                  </a:lnTo>
                  <a:lnTo>
                    <a:pt x="405299" y="2297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481822" y="1452321"/>
            <a:ext cx="3212465" cy="225044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308610" marR="29845" indent="-296545">
              <a:lnSpc>
                <a:spcPct val="101600"/>
              </a:lnSpc>
              <a:spcBef>
                <a:spcPts val="70"/>
              </a:spcBef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reality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data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suggests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that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under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physiological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conditions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chromatin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is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lot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more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dynamic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properties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chromatin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are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“liquid-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like”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585858"/>
              </a:buClr>
              <a:buFont typeface="Arial"/>
              <a:buChar char="-"/>
            </a:pPr>
            <a:endParaRPr sz="1650">
              <a:latin typeface="Arial"/>
              <a:cs typeface="Arial"/>
            </a:endParaRPr>
          </a:p>
          <a:p>
            <a:pPr marL="308610" marR="5080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Nucleosomes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are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often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grouped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“clutches”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that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are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highly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variable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structure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81822" y="3928821"/>
            <a:ext cx="3256915" cy="101219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308610" marR="5080" indent="-296545">
              <a:lnSpc>
                <a:spcPct val="101600"/>
              </a:lnSpc>
              <a:spcBef>
                <a:spcPts val="70"/>
              </a:spcBef>
              <a:tabLst>
                <a:tab pos="308610" algn="l"/>
              </a:tabLst>
            </a:pPr>
            <a:r>
              <a:rPr dirty="0" sz="1600" spc="-50">
                <a:solidFill>
                  <a:srgbClr val="585858"/>
                </a:solidFill>
                <a:latin typeface="Arial"/>
                <a:cs typeface="Arial"/>
              </a:rPr>
              <a:t>-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	Structure/accessibility</a:t>
            </a:r>
            <a:r>
              <a:rPr dirty="0" sz="16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is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dependant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on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combination</a:t>
            </a:r>
            <a:r>
              <a:rPr dirty="0" sz="1600" spc="50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chromatin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modifiers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described earlier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263089" y="4248389"/>
            <a:ext cx="186055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Gibson,</a:t>
            </a:r>
            <a:r>
              <a:rPr dirty="0" sz="1000" spc="-2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333333"/>
                </a:solidFill>
                <a:latin typeface="Arial"/>
                <a:cs typeface="Arial"/>
              </a:rPr>
              <a:t>Bryan</a:t>
            </a:r>
            <a:r>
              <a:rPr dirty="0" sz="1000" spc="-6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A.</a:t>
            </a:r>
            <a:r>
              <a:rPr dirty="0" sz="100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et</a:t>
            </a:r>
            <a:r>
              <a:rPr dirty="0" sz="100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al.</a:t>
            </a:r>
            <a:r>
              <a:rPr dirty="0" sz="1000" spc="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 i="1">
                <a:solidFill>
                  <a:srgbClr val="333333"/>
                </a:solidFill>
                <a:latin typeface="Arial"/>
                <a:cs typeface="Arial"/>
              </a:rPr>
              <a:t>Cell</a:t>
            </a:r>
            <a:r>
              <a:rPr dirty="0" sz="1000" spc="-10" i="1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333333"/>
                </a:solidFill>
                <a:latin typeface="Arial"/>
                <a:cs typeface="Arial"/>
              </a:rPr>
              <a:t>2019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4197" y="2988323"/>
            <a:ext cx="3724512" cy="1135523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21887" y="3004548"/>
            <a:ext cx="1086839" cy="1984689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7306184" y="1455369"/>
            <a:ext cx="140144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A2A2A"/>
                </a:solidFill>
                <a:latin typeface="Arial"/>
                <a:cs typeface="Arial"/>
              </a:rPr>
              <a:t>Shuming</a:t>
            </a:r>
            <a:r>
              <a:rPr dirty="0" sz="1000" spc="-3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A2A2A"/>
                </a:solidFill>
                <a:latin typeface="Arial"/>
                <a:cs typeface="Arial"/>
              </a:rPr>
              <a:t>Liu,</a:t>
            </a:r>
            <a:r>
              <a:rPr dirty="0" sz="1000" spc="-25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2A2A2A"/>
                </a:solidFill>
                <a:latin typeface="Arial"/>
                <a:cs typeface="Arial"/>
              </a:rPr>
              <a:t>Xingcheng </a:t>
            </a:r>
            <a:r>
              <a:rPr dirty="0" sz="1000">
                <a:solidFill>
                  <a:srgbClr val="2A2A2A"/>
                </a:solidFill>
                <a:latin typeface="Arial"/>
                <a:cs typeface="Arial"/>
              </a:rPr>
              <a:t>Lin,</a:t>
            </a:r>
            <a:r>
              <a:rPr dirty="0" sz="1000" spc="-25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A2A2A"/>
                </a:solidFill>
                <a:latin typeface="Arial"/>
                <a:cs typeface="Arial"/>
              </a:rPr>
              <a:t>Bin</a:t>
            </a:r>
            <a:r>
              <a:rPr dirty="0" sz="1000" spc="-2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A2A2A"/>
                </a:solidFill>
                <a:latin typeface="Arial"/>
                <a:cs typeface="Arial"/>
              </a:rPr>
              <a:t>Zhang,</a:t>
            </a:r>
            <a:r>
              <a:rPr dirty="0" sz="1000" spc="-1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dirty="0" sz="1000" spc="-10" i="1">
                <a:solidFill>
                  <a:srgbClr val="2A2A2A"/>
                </a:solidFill>
                <a:latin typeface="Arial"/>
                <a:cs typeface="Arial"/>
              </a:rPr>
              <a:t>Nucleic </a:t>
            </a:r>
            <a:r>
              <a:rPr dirty="0" sz="1000" i="1">
                <a:solidFill>
                  <a:srgbClr val="2A2A2A"/>
                </a:solidFill>
                <a:latin typeface="Arial"/>
                <a:cs typeface="Arial"/>
              </a:rPr>
              <a:t>Acids</a:t>
            </a:r>
            <a:r>
              <a:rPr dirty="0" sz="1000" spc="-25" i="1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dirty="0" sz="1000" i="1">
                <a:solidFill>
                  <a:srgbClr val="2A2A2A"/>
                </a:solidFill>
                <a:latin typeface="Arial"/>
                <a:cs typeface="Arial"/>
              </a:rPr>
              <a:t>Research</a:t>
            </a:r>
            <a:r>
              <a:rPr dirty="0" sz="1000" spc="-20" i="1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2A2A2A"/>
                </a:solidFill>
                <a:latin typeface="Arial"/>
                <a:cs typeface="Arial"/>
              </a:rPr>
              <a:t>2022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Chromatin</a:t>
            </a:r>
            <a:r>
              <a:rPr dirty="0" spc="-65"/>
              <a:t> </a:t>
            </a:r>
            <a:r>
              <a:rPr dirty="0"/>
              <a:t>Structure</a:t>
            </a:r>
            <a:r>
              <a:rPr dirty="0" spc="-50"/>
              <a:t> </a:t>
            </a:r>
            <a:r>
              <a:rPr dirty="0" spc="-20"/>
              <a:t>Techniques</a:t>
            </a:r>
            <a:r>
              <a:rPr dirty="0" spc="-50"/>
              <a:t> </a:t>
            </a:r>
            <a:r>
              <a:rPr dirty="0"/>
              <a:t>-</a:t>
            </a:r>
            <a:r>
              <a:rPr dirty="0" spc="-50"/>
              <a:t> </a:t>
            </a:r>
            <a:r>
              <a:rPr dirty="0"/>
              <a:t>Cryo-</a:t>
            </a:r>
            <a:r>
              <a:rPr dirty="0" spc="-10"/>
              <a:t>FIB/CryoET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65189" y="1721171"/>
            <a:ext cx="3211968" cy="3296369"/>
          </a:xfrm>
          <a:prstGeom prst="rect">
            <a:avLst/>
          </a:prstGeom>
        </p:spPr>
      </p:pic>
      <p:grpSp>
        <p:nvGrpSpPr>
          <p:cNvPr id="5" name="object 5" descr=""/>
          <p:cNvGrpSpPr/>
          <p:nvPr/>
        </p:nvGrpSpPr>
        <p:grpSpPr>
          <a:xfrm>
            <a:off x="120274" y="865323"/>
            <a:ext cx="8680450" cy="2856865"/>
            <a:chOff x="120274" y="865323"/>
            <a:chExt cx="8680450" cy="2856865"/>
          </a:xfrm>
        </p:grpSpPr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8766" y="865323"/>
              <a:ext cx="3701753" cy="762123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274" y="1609596"/>
              <a:ext cx="4960390" cy="2112542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1290722" y="3852840"/>
            <a:ext cx="261175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Vladan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Lučić,</a:t>
            </a:r>
            <a:r>
              <a:rPr dirty="0" sz="1000" spc="-6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Alexander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Rigort,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and</a:t>
            </a:r>
            <a:r>
              <a:rPr dirty="0" sz="1000" spc="-10">
                <a:latin typeface="Arial"/>
                <a:cs typeface="Arial"/>
              </a:rPr>
              <a:t> Wolfgang </a:t>
            </a:r>
            <a:r>
              <a:rPr dirty="0" sz="1000">
                <a:latin typeface="Arial"/>
                <a:cs typeface="Arial"/>
              </a:rPr>
              <a:t>Baumeister.</a:t>
            </a:r>
            <a:r>
              <a:rPr dirty="0" sz="1000" spc="-40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JCB</a:t>
            </a:r>
            <a:r>
              <a:rPr dirty="0" sz="1000" spc="-35" i="1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2013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The</a:t>
            </a:r>
            <a:r>
              <a:rPr dirty="0" spc="-25"/>
              <a:t> </a:t>
            </a:r>
            <a:r>
              <a:rPr dirty="0"/>
              <a:t>challenge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DNA</a:t>
            </a:r>
            <a:r>
              <a:rPr dirty="0" spc="-15"/>
              <a:t> </a:t>
            </a:r>
            <a:r>
              <a:rPr dirty="0" spc="-10"/>
              <a:t>compaction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31591" y="882846"/>
            <a:ext cx="4783790" cy="1586623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6523204" y="2483942"/>
            <a:ext cx="209296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S.</a:t>
            </a:r>
            <a:r>
              <a:rPr dirty="0" sz="10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Pockwinse,</a:t>
            </a:r>
            <a:r>
              <a:rPr dirty="0" sz="10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i="1">
                <a:solidFill>
                  <a:srgbClr val="585858"/>
                </a:solidFill>
                <a:latin typeface="Arial"/>
                <a:cs typeface="Arial"/>
              </a:rPr>
              <a:t>Nature</a:t>
            </a:r>
            <a:r>
              <a:rPr dirty="0" sz="1000" spc="-25" i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i="1">
                <a:solidFill>
                  <a:srgbClr val="585858"/>
                </a:solidFill>
                <a:latin typeface="Arial"/>
                <a:cs typeface="Arial"/>
              </a:rPr>
              <a:t>Genetics</a:t>
            </a:r>
            <a:r>
              <a:rPr dirty="0" sz="1000" spc="-20" i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585858"/>
                </a:solidFill>
                <a:latin typeface="Arial"/>
                <a:cs typeface="Arial"/>
              </a:rPr>
              <a:t>2002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55004" y="2741993"/>
            <a:ext cx="3360564" cy="2210720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7619512" y="4166613"/>
            <a:ext cx="116903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127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585858"/>
                </a:solidFill>
                <a:latin typeface="Arial"/>
                <a:cs typeface="Arial"/>
              </a:rPr>
              <a:t>Bruce</a:t>
            </a:r>
            <a:r>
              <a:rPr dirty="0" sz="10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Arial"/>
                <a:cs typeface="Arial"/>
              </a:rPr>
              <a:t>Alberts, </a:t>
            </a: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Molecular</a:t>
            </a:r>
            <a:r>
              <a:rPr dirty="0" sz="10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Biology</a:t>
            </a:r>
            <a:r>
              <a:rPr dirty="0" sz="10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spc="-25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0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Cell.</a:t>
            </a:r>
            <a:r>
              <a:rPr dirty="0" sz="10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4th</a:t>
            </a:r>
            <a:r>
              <a:rPr dirty="0" sz="10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585858"/>
                </a:solidFill>
                <a:latin typeface="Arial"/>
                <a:cs typeface="Arial"/>
              </a:rPr>
              <a:t>Edition, </a:t>
            </a:r>
            <a:r>
              <a:rPr dirty="0" sz="1000" spc="-20">
                <a:solidFill>
                  <a:srgbClr val="585858"/>
                </a:solidFill>
                <a:latin typeface="Arial"/>
                <a:cs typeface="Arial"/>
              </a:rPr>
              <a:t>2002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84723" y="1667727"/>
            <a:ext cx="14097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800" spc="-15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585858"/>
                </a:solidFill>
                <a:latin typeface="Arial"/>
                <a:cs typeface="Arial"/>
              </a:rPr>
              <a:t>Problem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37199" y="1943952"/>
            <a:ext cx="3213100" cy="1404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00"/>
              </a:spcBef>
              <a:buChar char="-"/>
              <a:tabLst>
                <a:tab pos="3168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per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cell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is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~2m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long</a:t>
            </a:r>
            <a:endParaRPr sz="18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5"/>
              </a:spcBef>
              <a:buChar char="-"/>
              <a:tabLst>
                <a:tab pos="3168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Nucleus</a:t>
            </a:r>
            <a:r>
              <a:rPr dirty="0" sz="18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diameter</a:t>
            </a:r>
            <a:r>
              <a:rPr dirty="0" sz="18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is</a:t>
            </a:r>
            <a:r>
              <a:rPr dirty="0" sz="18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10uM</a:t>
            </a:r>
            <a:endParaRPr sz="18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5"/>
              </a:spcBef>
              <a:buChar char="-"/>
              <a:tabLst>
                <a:tab pos="3168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is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negatively</a:t>
            </a:r>
            <a:r>
              <a:rPr dirty="0" sz="18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charged</a:t>
            </a:r>
            <a:endParaRPr sz="1800">
              <a:latin typeface="Arial"/>
              <a:cs typeface="Arial"/>
            </a:endParaRPr>
          </a:p>
          <a:p>
            <a:pPr marL="316865" marR="5080" indent="-304800">
              <a:lnSpc>
                <a:spcPct val="100699"/>
              </a:lnSpc>
              <a:buChar char="-"/>
              <a:tabLst>
                <a:tab pos="3168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needs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be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very</a:t>
            </a:r>
            <a:r>
              <a:rPr dirty="0" sz="18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tightly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regulated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maintained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84723" y="3601302"/>
            <a:ext cx="25273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800" spc="-4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585858"/>
                </a:solidFill>
                <a:latin typeface="Arial"/>
                <a:cs typeface="Arial"/>
              </a:rPr>
              <a:t>Solution</a:t>
            </a:r>
            <a:r>
              <a:rPr dirty="0" sz="1800" spc="-1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Chromatin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Unraveling</a:t>
            </a:r>
            <a:r>
              <a:rPr dirty="0" spc="-55"/>
              <a:t> </a:t>
            </a:r>
            <a:r>
              <a:rPr dirty="0"/>
              <a:t>Chromatin</a:t>
            </a:r>
            <a:r>
              <a:rPr dirty="0" spc="-45"/>
              <a:t> </a:t>
            </a:r>
            <a:r>
              <a:rPr dirty="0"/>
              <a:t>Structure</a:t>
            </a:r>
            <a:r>
              <a:rPr dirty="0" spc="-45"/>
              <a:t> </a:t>
            </a:r>
            <a:r>
              <a:rPr dirty="0"/>
              <a:t>-</a:t>
            </a:r>
            <a:r>
              <a:rPr dirty="0" spc="-45"/>
              <a:t> </a:t>
            </a:r>
            <a:r>
              <a:rPr dirty="0" spc="-10"/>
              <a:t>Micro-</a:t>
            </a:r>
            <a:r>
              <a:rPr dirty="0" spc="-50"/>
              <a:t>C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9665" y="1132372"/>
            <a:ext cx="3571867" cy="357186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481822" y="1452321"/>
            <a:ext cx="3843020" cy="299339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L="308610" marR="27305" indent="-296545">
              <a:lnSpc>
                <a:spcPct val="101600"/>
              </a:lnSpc>
              <a:spcBef>
                <a:spcPts val="70"/>
              </a:spcBef>
              <a:buChar char="-"/>
              <a:tabLst>
                <a:tab pos="308610" algn="l"/>
              </a:tabLst>
            </a:pP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Micro-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like its predecessor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Hi-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dirty="0" sz="1600" spc="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gives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information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on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600" spc="-1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contacts</a:t>
            </a:r>
            <a:endParaRPr sz="1600">
              <a:latin typeface="Arial"/>
              <a:cs typeface="Arial"/>
            </a:endParaRPr>
          </a:p>
          <a:p>
            <a:pPr algn="just" marL="308610" indent="-295910">
              <a:lnSpc>
                <a:spcPct val="100000"/>
              </a:lnSpc>
              <a:spcBef>
                <a:spcPts val="30"/>
              </a:spcBef>
              <a:buChar char="-"/>
              <a:tabLst>
                <a:tab pos="308610" algn="l"/>
              </a:tabLst>
            </a:pP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Hi-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uses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restriction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enzymes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that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give</a:t>
            </a:r>
            <a:endParaRPr sz="1600">
              <a:latin typeface="Arial"/>
              <a:cs typeface="Arial"/>
            </a:endParaRPr>
          </a:p>
          <a:p>
            <a:pPr algn="just" marL="308610" marR="43180">
              <a:lnSpc>
                <a:spcPct val="101600"/>
              </a:lnSpc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~4kb</a:t>
            </a:r>
            <a:r>
              <a:rPr dirty="0" sz="1600" spc="-4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resolution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with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variable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distances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between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cut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sites.</a:t>
            </a:r>
            <a:endParaRPr sz="1600">
              <a:latin typeface="Arial"/>
              <a:cs typeface="Arial"/>
            </a:endParaRPr>
          </a:p>
          <a:p>
            <a:pPr algn="just" marL="308610" marR="184785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Micro-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gets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around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this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limitation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by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instead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using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MNase-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digestion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get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down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nucleosomal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resolution</a:t>
            </a:r>
            <a:endParaRPr sz="1600">
              <a:latin typeface="Arial"/>
              <a:cs typeface="Arial"/>
            </a:endParaRPr>
          </a:p>
          <a:p>
            <a:pPr marL="308610" marR="82550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Has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been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combined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with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Capture-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to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allow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for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greater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depth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at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targeted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genomic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regions</a:t>
            </a:r>
            <a:r>
              <a:rPr dirty="0" sz="16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interested</a:t>
            </a:r>
            <a:endParaRPr sz="1600">
              <a:latin typeface="Arial"/>
              <a:cs typeface="Arial"/>
            </a:endParaRPr>
          </a:p>
          <a:p>
            <a:pPr marL="308610">
              <a:lnSpc>
                <a:spcPct val="100000"/>
              </a:lnSpc>
              <a:spcBef>
                <a:spcPts val="25"/>
              </a:spcBef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(Micro-Capture-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C)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489263" y="4772188"/>
            <a:ext cx="206819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Hsieh,</a:t>
            </a:r>
            <a:r>
              <a:rPr dirty="0" sz="1000" spc="-25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 spc="-30">
                <a:solidFill>
                  <a:srgbClr val="333333"/>
                </a:solidFill>
                <a:latin typeface="Arial"/>
                <a:cs typeface="Arial"/>
              </a:rPr>
              <a:t>Tsung-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Han</a:t>
            </a:r>
            <a:r>
              <a:rPr dirty="0" sz="100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S.</a:t>
            </a:r>
            <a:r>
              <a:rPr dirty="0" sz="100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et</a:t>
            </a:r>
            <a:r>
              <a:rPr dirty="0" sz="100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al.</a:t>
            </a:r>
            <a:r>
              <a:rPr dirty="0" sz="100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333333"/>
                </a:solidFill>
                <a:latin typeface="Arial"/>
                <a:cs typeface="Arial"/>
              </a:rPr>
              <a:t>Cell</a:t>
            </a:r>
            <a:r>
              <a:rPr dirty="0" sz="1000" spc="-1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333333"/>
                </a:solidFill>
                <a:latin typeface="Arial"/>
                <a:cs typeface="Arial"/>
              </a:rPr>
              <a:t>2015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Models</a:t>
            </a:r>
            <a:r>
              <a:rPr dirty="0" spc="-30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/>
              <a:t>Chromatin</a:t>
            </a:r>
            <a:r>
              <a:rPr dirty="0" spc="-25"/>
              <a:t> </a:t>
            </a:r>
            <a:r>
              <a:rPr dirty="0"/>
              <a:t>Structure</a:t>
            </a:r>
            <a:r>
              <a:rPr dirty="0" spc="-30"/>
              <a:t> </a:t>
            </a:r>
            <a:r>
              <a:rPr dirty="0"/>
              <a:t>-</a:t>
            </a:r>
            <a:r>
              <a:rPr dirty="0" spc="-30"/>
              <a:t> </a:t>
            </a:r>
            <a:r>
              <a:rPr dirty="0"/>
              <a:t>Network</a:t>
            </a:r>
            <a:r>
              <a:rPr dirty="0" spc="-25"/>
              <a:t> </a:t>
            </a:r>
            <a:r>
              <a:rPr dirty="0" spc="-10"/>
              <a:t>Modeling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4708515" y="1111972"/>
            <a:ext cx="4435475" cy="3874770"/>
            <a:chOff x="4708515" y="1111972"/>
            <a:chExt cx="4435475" cy="387477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08515" y="1111972"/>
              <a:ext cx="4435465" cy="164202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30865" y="2753994"/>
              <a:ext cx="2375547" cy="2232595"/>
            </a:xfrm>
            <a:prstGeom prst="rect">
              <a:avLst/>
            </a:prstGeom>
          </p:spPr>
        </p:pic>
      </p:grp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4099" y="1076526"/>
            <a:ext cx="3930291" cy="3544014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613323" y="4641138"/>
            <a:ext cx="34226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Jan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Huertas,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Esmae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J.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Woods,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Rosana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Collepardo-Guevara </a:t>
            </a:r>
            <a:r>
              <a:rPr dirty="0" sz="1000">
                <a:latin typeface="Arial"/>
                <a:cs typeface="Arial"/>
                <a:hlinkClick r:id="rId5"/>
              </a:rPr>
              <a:t>Current</a:t>
            </a:r>
            <a:r>
              <a:rPr dirty="0" sz="1000" spc="-25">
                <a:latin typeface="Arial"/>
                <a:cs typeface="Arial"/>
                <a:hlinkClick r:id="rId5"/>
              </a:rPr>
              <a:t> </a:t>
            </a:r>
            <a:r>
              <a:rPr dirty="0" sz="1000">
                <a:latin typeface="Arial"/>
                <a:cs typeface="Arial"/>
                <a:hlinkClick r:id="rId5"/>
              </a:rPr>
              <a:t>Opinion</a:t>
            </a:r>
            <a:r>
              <a:rPr dirty="0" sz="1000" spc="-20">
                <a:latin typeface="Arial"/>
                <a:cs typeface="Arial"/>
                <a:hlinkClick r:id="rId5"/>
              </a:rPr>
              <a:t> </a:t>
            </a:r>
            <a:r>
              <a:rPr dirty="0" sz="1000">
                <a:latin typeface="Arial"/>
                <a:cs typeface="Arial"/>
                <a:hlinkClick r:id="rId5"/>
              </a:rPr>
              <a:t>in</a:t>
            </a:r>
            <a:r>
              <a:rPr dirty="0" sz="1000" spc="-20">
                <a:latin typeface="Arial"/>
                <a:cs typeface="Arial"/>
                <a:hlinkClick r:id="rId5"/>
              </a:rPr>
              <a:t> </a:t>
            </a:r>
            <a:r>
              <a:rPr dirty="0" sz="1000">
                <a:latin typeface="Arial"/>
                <a:cs typeface="Arial"/>
                <a:hlinkClick r:id="rId5"/>
              </a:rPr>
              <a:t>Cell</a:t>
            </a:r>
            <a:r>
              <a:rPr dirty="0" sz="1000" spc="-20">
                <a:latin typeface="Arial"/>
                <a:cs typeface="Arial"/>
                <a:hlinkClick r:id="rId5"/>
              </a:rPr>
              <a:t> </a:t>
            </a:r>
            <a:r>
              <a:rPr dirty="0" sz="1000">
                <a:latin typeface="Arial"/>
                <a:cs typeface="Arial"/>
                <a:hlinkClick r:id="rId5"/>
              </a:rPr>
              <a:t>Biology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2022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534985" y="3662566"/>
            <a:ext cx="126682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latin typeface="Arial"/>
                <a:cs typeface="Arial"/>
              </a:rPr>
              <a:t>Vera</a:t>
            </a:r>
            <a:r>
              <a:rPr dirty="0" sz="1000" spc="-5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Pancaldi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  <a:hlinkClick r:id="rId6"/>
              </a:rPr>
              <a:t>Current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  <a:hlinkClick r:id="rId6"/>
              </a:rPr>
              <a:t>Opinion</a:t>
            </a:r>
            <a:r>
              <a:rPr dirty="0" sz="1000" spc="-20">
                <a:latin typeface="Arial"/>
                <a:cs typeface="Arial"/>
                <a:hlinkClick r:id="rId6"/>
              </a:rPr>
              <a:t> </a:t>
            </a:r>
            <a:r>
              <a:rPr dirty="0" sz="1000">
                <a:latin typeface="Arial"/>
                <a:cs typeface="Arial"/>
                <a:hlinkClick r:id="rId6"/>
              </a:rPr>
              <a:t>in</a:t>
            </a:r>
            <a:r>
              <a:rPr dirty="0" sz="1000" spc="-15">
                <a:latin typeface="Arial"/>
                <a:cs typeface="Arial"/>
                <a:hlinkClick r:id="rId6"/>
              </a:rPr>
              <a:t> </a:t>
            </a:r>
            <a:r>
              <a:rPr dirty="0" sz="1000">
                <a:latin typeface="Arial"/>
                <a:cs typeface="Arial"/>
                <a:hlinkClick r:id="rId6"/>
              </a:rPr>
              <a:t>Genetics</a:t>
            </a:r>
            <a:r>
              <a:rPr dirty="0" sz="1000" spc="-15">
                <a:latin typeface="Arial"/>
                <a:cs typeface="Arial"/>
                <a:hlinkClick r:id="rId6"/>
              </a:rPr>
              <a:t> </a:t>
            </a:r>
            <a:r>
              <a:rPr dirty="0" sz="1000" spc="-50">
                <a:latin typeface="Arial"/>
                <a:cs typeface="Arial"/>
                <a:hlinkClick r:id="rId6"/>
              </a:rPr>
              <a:t>&amp;</a:t>
            </a:r>
            <a:r>
              <a:rPr dirty="0" sz="1000" spc="-5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  <a:hlinkClick r:id="rId6"/>
              </a:rPr>
              <a:t>Development</a:t>
            </a:r>
            <a:r>
              <a:rPr dirty="0" sz="1000" spc="-55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2023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Models</a:t>
            </a:r>
            <a:r>
              <a:rPr dirty="0" spc="-25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/>
              <a:t>Chromatin</a:t>
            </a:r>
            <a:r>
              <a:rPr dirty="0" spc="-25"/>
              <a:t> </a:t>
            </a:r>
            <a:r>
              <a:rPr dirty="0"/>
              <a:t>-</a:t>
            </a:r>
            <a:r>
              <a:rPr dirty="0" spc="-25"/>
              <a:t> </a:t>
            </a:r>
            <a:r>
              <a:rPr dirty="0"/>
              <a:t>Examples</a:t>
            </a:r>
            <a:r>
              <a:rPr dirty="0" spc="-25"/>
              <a:t> </a:t>
            </a:r>
            <a:r>
              <a:rPr dirty="0"/>
              <a:t>at</a:t>
            </a:r>
            <a:r>
              <a:rPr dirty="0" spc="-25"/>
              <a:t> </a:t>
            </a:r>
            <a:r>
              <a:rPr dirty="0"/>
              <a:t>diﬀerent</a:t>
            </a:r>
            <a:r>
              <a:rPr dirty="0" spc="-20"/>
              <a:t> </a:t>
            </a:r>
            <a:r>
              <a:rPr dirty="0" spc="-10"/>
              <a:t>scales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411648" y="901896"/>
            <a:ext cx="3620135" cy="3755390"/>
            <a:chOff x="411648" y="901896"/>
            <a:chExt cx="3620135" cy="3755390"/>
          </a:xfrm>
        </p:grpSpPr>
        <p:sp>
          <p:nvSpPr>
            <p:cNvPr id="4" name="object 4" descr=""/>
            <p:cNvSpPr/>
            <p:nvPr/>
          </p:nvSpPr>
          <p:spPr>
            <a:xfrm>
              <a:off x="411648" y="959046"/>
              <a:ext cx="1085215" cy="0"/>
            </a:xfrm>
            <a:custGeom>
              <a:avLst/>
              <a:gdLst/>
              <a:ahLst/>
              <a:cxnLst/>
              <a:rect l="l" t="t" r="r" b="b"/>
              <a:pathLst>
                <a:path w="1085215" h="0">
                  <a:moveTo>
                    <a:pt x="0" y="0"/>
                  </a:moveTo>
                  <a:lnTo>
                    <a:pt x="1084797" y="0"/>
                  </a:lnTo>
                </a:path>
              </a:pathLst>
            </a:custGeom>
            <a:ln w="114299">
              <a:solidFill>
                <a:srgbClr val="6C496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648" y="1052772"/>
              <a:ext cx="3318094" cy="3603893"/>
            </a:xfrm>
            <a:prstGeom prst="rect">
              <a:avLst/>
            </a:prstGeom>
          </p:spPr>
        </p:pic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13904" y="1007761"/>
            <a:ext cx="2968103" cy="3750946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5399889" y="4718837"/>
            <a:ext cx="255905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Zilong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Li,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Stephanie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</a:rPr>
              <a:t>Portillo-</a:t>
            </a:r>
            <a:r>
              <a:rPr dirty="0" sz="1000">
                <a:latin typeface="Arial"/>
                <a:cs typeface="Arial"/>
              </a:rPr>
              <a:t>Ledesma,</a:t>
            </a:r>
            <a:r>
              <a:rPr dirty="0" sz="1000" spc="-5">
                <a:latin typeface="Arial"/>
                <a:cs typeface="Arial"/>
              </a:rPr>
              <a:t> </a:t>
            </a:r>
            <a:r>
              <a:rPr dirty="0" sz="1000" spc="-10">
                <a:latin typeface="Arial"/>
                <a:cs typeface="Arial"/>
                <a:hlinkClick r:id="rId4"/>
              </a:rPr>
              <a:t>Tamar</a:t>
            </a:r>
            <a:r>
              <a:rPr dirty="0" sz="1000" spc="-1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  <a:hlinkClick r:id="rId4"/>
              </a:rPr>
              <a:t>Schlick.</a:t>
            </a:r>
            <a:r>
              <a:rPr dirty="0" sz="1000" spc="-3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Biophysics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Journal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2023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37073" y="4795788"/>
            <a:ext cx="3322954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212121"/>
                </a:solidFill>
                <a:latin typeface="Arial"/>
                <a:cs typeface="Arial"/>
              </a:rPr>
              <a:t>Kadam,</a:t>
            </a:r>
            <a:r>
              <a:rPr dirty="0" sz="1000" spc="-45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12121"/>
                </a:solidFill>
                <a:latin typeface="Arial"/>
                <a:cs typeface="Arial"/>
              </a:rPr>
              <a:t>S.,</a:t>
            </a:r>
            <a:r>
              <a:rPr dirty="0" sz="1000" spc="-35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12121"/>
                </a:solidFill>
                <a:latin typeface="Arial"/>
                <a:cs typeface="Arial"/>
              </a:rPr>
              <a:t>Kumari,</a:t>
            </a:r>
            <a:r>
              <a:rPr dirty="0" sz="1000" spc="-35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12121"/>
                </a:solidFill>
                <a:latin typeface="Arial"/>
                <a:cs typeface="Arial"/>
              </a:rPr>
              <a:t>K.,</a:t>
            </a:r>
            <a:r>
              <a:rPr dirty="0" sz="1000" spc="-35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212121"/>
                </a:solidFill>
                <a:latin typeface="Arial"/>
                <a:cs typeface="Arial"/>
              </a:rPr>
              <a:t>Manivannan,</a:t>
            </a:r>
            <a:r>
              <a:rPr dirty="0" sz="1000" spc="-35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212121"/>
                </a:solidFill>
                <a:latin typeface="Arial"/>
                <a:cs typeface="Arial"/>
              </a:rPr>
              <a:t>V. </a:t>
            </a:r>
            <a:r>
              <a:rPr dirty="0" sz="1000" i="1">
                <a:solidFill>
                  <a:srgbClr val="212121"/>
                </a:solidFill>
                <a:latin typeface="Arial"/>
                <a:cs typeface="Arial"/>
              </a:rPr>
              <a:t>Nat</a:t>
            </a:r>
            <a:r>
              <a:rPr dirty="0" sz="1000" spc="-35" i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 i="1">
                <a:solidFill>
                  <a:srgbClr val="212121"/>
                </a:solidFill>
                <a:latin typeface="Arial"/>
                <a:cs typeface="Arial"/>
              </a:rPr>
              <a:t>Commun</a:t>
            </a:r>
            <a:r>
              <a:rPr dirty="0" sz="1000" spc="-30" i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212121"/>
                </a:solidFill>
                <a:latin typeface="Arial"/>
                <a:cs typeface="Arial"/>
              </a:rPr>
              <a:t>2023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Models</a:t>
            </a:r>
            <a:r>
              <a:rPr dirty="0" spc="-25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/>
              <a:t>Chromatin</a:t>
            </a:r>
            <a:r>
              <a:rPr dirty="0" spc="-25"/>
              <a:t> </a:t>
            </a:r>
            <a:r>
              <a:rPr dirty="0"/>
              <a:t>Structure</a:t>
            </a:r>
            <a:r>
              <a:rPr dirty="0" spc="-25"/>
              <a:t> </a:t>
            </a:r>
            <a:r>
              <a:rPr dirty="0"/>
              <a:t>-</a:t>
            </a:r>
            <a:r>
              <a:rPr dirty="0" spc="-25"/>
              <a:t> </a:t>
            </a:r>
            <a:r>
              <a:rPr dirty="0"/>
              <a:t>Gilbert</a:t>
            </a:r>
            <a:r>
              <a:rPr dirty="0" spc="-25"/>
              <a:t> </a:t>
            </a:r>
            <a:r>
              <a:rPr dirty="0"/>
              <a:t>Lab</a:t>
            </a:r>
            <a:r>
              <a:rPr dirty="0" spc="-25"/>
              <a:t> </a:t>
            </a:r>
            <a:r>
              <a:rPr dirty="0" spc="-10"/>
              <a:t>Arrays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5098" y="1199031"/>
            <a:ext cx="7066658" cy="382710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Models</a:t>
            </a:r>
            <a:r>
              <a:rPr dirty="0" spc="-25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/>
              <a:t>Chromatin</a:t>
            </a:r>
            <a:r>
              <a:rPr dirty="0" spc="-25"/>
              <a:t> </a:t>
            </a:r>
            <a:r>
              <a:rPr dirty="0"/>
              <a:t>Structure</a:t>
            </a:r>
            <a:r>
              <a:rPr dirty="0" spc="-25"/>
              <a:t> </a:t>
            </a:r>
            <a:r>
              <a:rPr dirty="0"/>
              <a:t>-</a:t>
            </a:r>
            <a:r>
              <a:rPr dirty="0" spc="-25"/>
              <a:t> </a:t>
            </a:r>
            <a:r>
              <a:rPr dirty="0"/>
              <a:t>Gilbert</a:t>
            </a:r>
            <a:r>
              <a:rPr dirty="0" spc="-25"/>
              <a:t> </a:t>
            </a:r>
            <a:r>
              <a:rPr dirty="0"/>
              <a:t>Lab</a:t>
            </a:r>
            <a:r>
              <a:rPr dirty="0" spc="-25"/>
              <a:t> </a:t>
            </a:r>
            <a:r>
              <a:rPr dirty="0" spc="-10"/>
              <a:t>Arrays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8171" y="1150129"/>
            <a:ext cx="6624177" cy="384558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Models</a:t>
            </a:r>
            <a:r>
              <a:rPr dirty="0" spc="-35"/>
              <a:t> </a:t>
            </a:r>
            <a:r>
              <a:rPr dirty="0"/>
              <a:t>of</a:t>
            </a:r>
            <a:r>
              <a:rPr dirty="0" spc="-30"/>
              <a:t> </a:t>
            </a:r>
            <a:r>
              <a:rPr dirty="0"/>
              <a:t>Chromatin</a:t>
            </a:r>
            <a:r>
              <a:rPr dirty="0" spc="-30"/>
              <a:t> </a:t>
            </a:r>
            <a:r>
              <a:rPr dirty="0"/>
              <a:t>Structure</a:t>
            </a:r>
            <a:r>
              <a:rPr dirty="0" spc="-30"/>
              <a:t> </a:t>
            </a:r>
            <a:r>
              <a:rPr dirty="0"/>
              <a:t>-</a:t>
            </a:r>
            <a:r>
              <a:rPr dirty="0" spc="-30"/>
              <a:t> </a:t>
            </a:r>
            <a:r>
              <a:rPr dirty="0"/>
              <a:t>Current</a:t>
            </a:r>
            <a:r>
              <a:rPr dirty="0" spc="-30"/>
              <a:t> </a:t>
            </a:r>
            <a:r>
              <a:rPr dirty="0" spc="-10"/>
              <a:t>Outlook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2160" y="1151226"/>
            <a:ext cx="3704142" cy="384886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41623" y="1116972"/>
            <a:ext cx="3170197" cy="388311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-10"/>
              <a:t>Acknowledgements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5893" y="865323"/>
            <a:ext cx="1992195" cy="229867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292493"/>
            <a:ext cx="9143981" cy="15239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Chromatin</a:t>
            </a:r>
            <a:r>
              <a:rPr dirty="0" spc="-55"/>
              <a:t> </a:t>
            </a:r>
            <a:r>
              <a:rPr dirty="0" spc="-10"/>
              <a:t>Components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2698" y="1205172"/>
            <a:ext cx="4094911" cy="1402073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12422" y="2706174"/>
            <a:ext cx="4845050" cy="16808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265" indent="-304165">
              <a:lnSpc>
                <a:spcPct val="100000"/>
              </a:lnSpc>
              <a:spcBef>
                <a:spcPts val="100"/>
              </a:spcBef>
              <a:buChar char="-"/>
              <a:tabLst>
                <a:tab pos="469265" algn="l"/>
              </a:tabLst>
            </a:pP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DNA</a:t>
            </a:r>
            <a:endParaRPr sz="1800">
              <a:latin typeface="Arial"/>
              <a:cs typeface="Arial"/>
            </a:endParaRPr>
          </a:p>
          <a:p>
            <a:pPr marL="469265" indent="-304165">
              <a:lnSpc>
                <a:spcPct val="100000"/>
              </a:lnSpc>
              <a:spcBef>
                <a:spcPts val="15"/>
              </a:spcBef>
              <a:buChar char="-"/>
              <a:tabLst>
                <a:tab pos="4692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Histones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(H2A,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H2B,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H3,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H4)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Arial"/>
              <a:cs typeface="Arial"/>
            </a:endParaRPr>
          </a:p>
          <a:p>
            <a:pPr algn="just" marL="12700" marR="5080">
              <a:lnSpc>
                <a:spcPct val="100699"/>
              </a:lnSpc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Basic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subunit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(Nucleosome)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consists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~147bp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wrapped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around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central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histone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octamer 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core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873037" y="4653138"/>
            <a:ext cx="1824989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Ada</a:t>
            </a:r>
            <a:r>
              <a:rPr dirty="0" sz="10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0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Don</a:t>
            </a:r>
            <a:r>
              <a:rPr dirty="0" sz="10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585858"/>
                </a:solidFill>
                <a:latin typeface="Arial"/>
                <a:cs typeface="Arial"/>
              </a:rPr>
              <a:t>Olins</a:t>
            </a:r>
            <a:r>
              <a:rPr dirty="0" sz="10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i="1">
                <a:solidFill>
                  <a:srgbClr val="585858"/>
                </a:solidFill>
                <a:latin typeface="Arial"/>
                <a:cs typeface="Arial"/>
              </a:rPr>
              <a:t>Nature</a:t>
            </a:r>
            <a:r>
              <a:rPr dirty="0" sz="1000" spc="-15" i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585858"/>
                </a:solidFill>
                <a:latin typeface="Arial"/>
                <a:cs typeface="Arial"/>
              </a:rPr>
              <a:t>1974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76013" y="292624"/>
            <a:ext cx="3195099" cy="43293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Nucleosome</a:t>
            </a:r>
            <a:r>
              <a:rPr dirty="0" spc="-45"/>
              <a:t> </a:t>
            </a:r>
            <a:r>
              <a:rPr dirty="0" spc="-10"/>
              <a:t>Highlights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5254018" y="97481"/>
            <a:ext cx="3679190" cy="4889500"/>
            <a:chOff x="5254018" y="97481"/>
            <a:chExt cx="3679190" cy="488950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54018" y="97481"/>
              <a:ext cx="3511689" cy="477181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6116568" y="4849640"/>
              <a:ext cx="2816225" cy="137160"/>
            </a:xfrm>
            <a:custGeom>
              <a:avLst/>
              <a:gdLst/>
              <a:ahLst/>
              <a:cxnLst/>
              <a:rect l="l" t="t" r="r" b="b"/>
              <a:pathLst>
                <a:path w="2816225" h="137160">
                  <a:moveTo>
                    <a:pt x="2816136" y="137159"/>
                  </a:moveTo>
                  <a:lnTo>
                    <a:pt x="0" y="137159"/>
                  </a:lnTo>
                  <a:lnTo>
                    <a:pt x="0" y="0"/>
                  </a:lnTo>
                  <a:lnTo>
                    <a:pt x="2816136" y="0"/>
                  </a:lnTo>
                  <a:lnTo>
                    <a:pt x="2816136" y="1371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6103867" y="4832367"/>
            <a:ext cx="28416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212121"/>
                </a:solidFill>
                <a:latin typeface="Helvetica Neue"/>
                <a:cs typeface="Helvetica Neue"/>
              </a:rPr>
              <a:t>Sato,</a:t>
            </a:r>
            <a:r>
              <a:rPr dirty="0" sz="900" spc="-25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>
                <a:solidFill>
                  <a:srgbClr val="212121"/>
                </a:solidFill>
                <a:latin typeface="Helvetica Neue"/>
                <a:cs typeface="Helvetica Neue"/>
              </a:rPr>
              <a:t>S.;</a:t>
            </a:r>
            <a:r>
              <a:rPr dirty="0" sz="900" spc="-20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>
                <a:solidFill>
                  <a:srgbClr val="212121"/>
                </a:solidFill>
                <a:latin typeface="Helvetica Neue"/>
                <a:cs typeface="Helvetica Neue"/>
              </a:rPr>
              <a:t>Dacher,</a:t>
            </a:r>
            <a:r>
              <a:rPr dirty="0" sz="900" spc="-25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>
                <a:solidFill>
                  <a:srgbClr val="212121"/>
                </a:solidFill>
                <a:latin typeface="Helvetica Neue"/>
                <a:cs typeface="Helvetica Neue"/>
              </a:rPr>
              <a:t>M.;</a:t>
            </a:r>
            <a:r>
              <a:rPr dirty="0" sz="900" spc="-20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 spc="-10">
                <a:solidFill>
                  <a:srgbClr val="212121"/>
                </a:solidFill>
                <a:latin typeface="Helvetica Neue"/>
                <a:cs typeface="Helvetica Neue"/>
              </a:rPr>
              <a:t>Kurumizaka,</a:t>
            </a:r>
            <a:r>
              <a:rPr dirty="0" sz="900" spc="-20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>
                <a:solidFill>
                  <a:srgbClr val="212121"/>
                </a:solidFill>
                <a:latin typeface="Helvetica Neue"/>
                <a:cs typeface="Helvetica Neue"/>
              </a:rPr>
              <a:t>H. </a:t>
            </a:r>
            <a:r>
              <a:rPr dirty="0" sz="900" i="1">
                <a:solidFill>
                  <a:srgbClr val="212121"/>
                </a:solidFill>
                <a:latin typeface="Helvetica Neue"/>
                <a:cs typeface="Helvetica Neue"/>
              </a:rPr>
              <a:t>Epigenomes</a:t>
            </a:r>
            <a:r>
              <a:rPr dirty="0" sz="900" spc="-15" i="1">
                <a:solidFill>
                  <a:srgbClr val="212121"/>
                </a:solidFill>
                <a:latin typeface="Helvetica Neue"/>
                <a:cs typeface="Helvetica Neue"/>
              </a:rPr>
              <a:t> </a:t>
            </a:r>
            <a:r>
              <a:rPr dirty="0" sz="900" spc="-20">
                <a:solidFill>
                  <a:srgbClr val="212121"/>
                </a:solidFill>
                <a:latin typeface="Helvetica Neue"/>
                <a:cs typeface="Helvetica Neue"/>
              </a:rPr>
              <a:t>2022</a:t>
            </a:r>
            <a:endParaRPr sz="900">
              <a:latin typeface="Helvetica Neue"/>
              <a:cs typeface="Helvetica Neue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73348" y="1066753"/>
            <a:ext cx="4497705" cy="168084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316865" marR="109220" indent="-304800">
              <a:lnSpc>
                <a:spcPct val="100699"/>
              </a:lnSpc>
              <a:spcBef>
                <a:spcPts val="85"/>
              </a:spcBef>
              <a:buChar char="-"/>
              <a:tabLst>
                <a:tab pos="3168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Positively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charged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residues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interact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with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DNA</a:t>
            </a:r>
            <a:endParaRPr sz="18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5"/>
              </a:spcBef>
              <a:buChar char="-"/>
              <a:tabLst>
                <a:tab pos="3168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Histone</a:t>
            </a:r>
            <a:r>
              <a:rPr dirty="0" sz="1800" spc="-6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Tails</a:t>
            </a:r>
            <a:endParaRPr sz="18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5"/>
              </a:spcBef>
              <a:buChar char="-"/>
              <a:tabLst>
                <a:tab pos="3168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Acidic</a:t>
            </a:r>
            <a:r>
              <a:rPr dirty="0" sz="18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Patch</a:t>
            </a:r>
            <a:endParaRPr sz="18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5"/>
              </a:spcBef>
              <a:buChar char="-"/>
              <a:tabLst>
                <a:tab pos="3168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Histone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H1</a:t>
            </a:r>
            <a:endParaRPr sz="1800">
              <a:latin typeface="Arial"/>
              <a:cs typeface="Arial"/>
            </a:endParaRPr>
          </a:p>
          <a:p>
            <a:pPr marL="316865" indent="-304165">
              <a:lnSpc>
                <a:spcPct val="100000"/>
              </a:lnSpc>
              <a:spcBef>
                <a:spcPts val="15"/>
              </a:spcBef>
              <a:buChar char="-"/>
              <a:tabLst>
                <a:tab pos="316865" algn="l"/>
              </a:tabLst>
            </a:pP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Variable</a:t>
            </a:r>
            <a:r>
              <a:rPr dirty="0" sz="1800" spc="-4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length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Linker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(~10-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90bp)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7598" y="2828444"/>
            <a:ext cx="3346568" cy="22746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723" y="352846"/>
            <a:ext cx="8110220" cy="79375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dirty="0"/>
              <a:t>Chromatin</a:t>
            </a:r>
            <a:r>
              <a:rPr dirty="0" spc="-30"/>
              <a:t> </a:t>
            </a:r>
            <a:r>
              <a:rPr dirty="0"/>
              <a:t>is</a:t>
            </a:r>
            <a:r>
              <a:rPr dirty="0" spc="-25"/>
              <a:t> </a:t>
            </a:r>
            <a:r>
              <a:rPr dirty="0"/>
              <a:t>a</a:t>
            </a:r>
            <a:r>
              <a:rPr dirty="0" spc="-25"/>
              <a:t> </a:t>
            </a:r>
            <a:r>
              <a:rPr dirty="0"/>
              <a:t>dynamic</a:t>
            </a:r>
            <a:r>
              <a:rPr dirty="0" spc="-30"/>
              <a:t> </a:t>
            </a:r>
            <a:r>
              <a:rPr dirty="0"/>
              <a:t>polymer</a:t>
            </a:r>
            <a:r>
              <a:rPr dirty="0" spc="-25"/>
              <a:t> </a:t>
            </a:r>
            <a:r>
              <a:rPr dirty="0"/>
              <a:t>that</a:t>
            </a:r>
            <a:r>
              <a:rPr dirty="0" spc="-25"/>
              <a:t> </a:t>
            </a:r>
            <a:r>
              <a:rPr dirty="0"/>
              <a:t>modulates</a:t>
            </a:r>
            <a:r>
              <a:rPr dirty="0" spc="-25"/>
              <a:t> DNA </a:t>
            </a:r>
            <a:r>
              <a:rPr dirty="0" spc="-10"/>
              <a:t>Accessibility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1263844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320873" y="1752551"/>
            <a:ext cx="4737100" cy="250952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5"/>
              </a:spcBef>
            </a:pP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Variations</a:t>
            </a:r>
            <a:r>
              <a:rPr dirty="0" sz="1800" spc="-4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in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chromatin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structural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modulators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yield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variable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dynamic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states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chromatin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with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different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accessibilities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functions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Arial"/>
              <a:cs typeface="Arial"/>
            </a:endParaRPr>
          </a:p>
          <a:p>
            <a:pPr marL="469265" indent="-304165">
              <a:lnSpc>
                <a:spcPct val="100000"/>
              </a:lnSpc>
              <a:buChar char="-"/>
              <a:tabLst>
                <a:tab pos="4692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Nucleosomal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14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is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inherently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insulated</a:t>
            </a:r>
            <a:endParaRPr sz="1800">
              <a:latin typeface="Arial"/>
              <a:cs typeface="Arial"/>
            </a:endParaRPr>
          </a:p>
          <a:p>
            <a:pPr marL="469265" marR="81280" indent="-304800">
              <a:lnSpc>
                <a:spcPct val="100699"/>
              </a:lnSpc>
              <a:buChar char="-"/>
              <a:tabLst>
                <a:tab pos="4692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There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is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dynamic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range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DNA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accessibility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within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chromatin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at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different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scales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dependent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on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chromatin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structural parameters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29313" y="917323"/>
            <a:ext cx="3197569" cy="3845091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6162637" y="4830362"/>
            <a:ext cx="223393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Mansisidor</a:t>
            </a:r>
            <a:r>
              <a:rPr dirty="0" sz="1000" spc="-80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AR,</a:t>
            </a:r>
            <a:r>
              <a:rPr dirty="0" sz="1000" spc="-10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Risca</a:t>
            </a:r>
            <a:r>
              <a:rPr dirty="0" sz="1000" spc="-15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VI</a:t>
            </a:r>
            <a:r>
              <a:rPr dirty="0" sz="1000" spc="-10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 i="1">
                <a:solidFill>
                  <a:srgbClr val="1B1B1B"/>
                </a:solidFill>
                <a:latin typeface="Arial"/>
                <a:cs typeface="Arial"/>
              </a:rPr>
              <a:t>Nucleus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.</a:t>
            </a:r>
            <a:r>
              <a:rPr dirty="0" sz="1000" spc="-10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1B1B1B"/>
                </a:solidFill>
                <a:latin typeface="Arial"/>
                <a:cs typeface="Arial"/>
              </a:rPr>
              <a:t>2022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The</a:t>
            </a:r>
            <a:r>
              <a:rPr dirty="0" spc="-20"/>
              <a:t> </a:t>
            </a:r>
            <a:r>
              <a:rPr dirty="0"/>
              <a:t>eﬀect</a:t>
            </a:r>
            <a:r>
              <a:rPr dirty="0" spc="-20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/>
              <a:t>DNA</a:t>
            </a:r>
            <a:r>
              <a:rPr dirty="0" spc="-20"/>
              <a:t> </a:t>
            </a:r>
            <a:r>
              <a:rPr dirty="0"/>
              <a:t>sequence</a:t>
            </a:r>
            <a:r>
              <a:rPr dirty="0" spc="-15"/>
              <a:t> </a:t>
            </a:r>
            <a:r>
              <a:rPr dirty="0"/>
              <a:t>on</a:t>
            </a:r>
            <a:r>
              <a:rPr dirty="0" spc="-20"/>
              <a:t> </a:t>
            </a:r>
            <a:r>
              <a:rPr dirty="0"/>
              <a:t>Nucleosome</a:t>
            </a:r>
            <a:r>
              <a:rPr dirty="0" spc="-15"/>
              <a:t> </a:t>
            </a:r>
            <a:r>
              <a:rPr dirty="0" spc="-10"/>
              <a:t>Position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17165" y="1318122"/>
            <a:ext cx="4706065" cy="3310368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20873" y="1142953"/>
            <a:ext cx="3341370" cy="361442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43180">
              <a:lnSpc>
                <a:spcPct val="100699"/>
              </a:lnSpc>
              <a:spcBef>
                <a:spcPts val="85"/>
              </a:spcBef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sequence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highly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influences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Nucleosome</a:t>
            </a:r>
            <a:r>
              <a:rPr dirty="0" sz="1800" spc="-5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positioning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Arial"/>
              <a:cs typeface="Arial"/>
            </a:endParaRPr>
          </a:p>
          <a:p>
            <a:pPr marL="469265" marR="5080" indent="-304800">
              <a:lnSpc>
                <a:spcPct val="100699"/>
              </a:lnSpc>
              <a:buChar char="-"/>
              <a:tabLst>
                <a:tab pos="4692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Nucleosomes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need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rotate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14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~600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degrees</a:t>
            </a:r>
            <a:endParaRPr sz="1800">
              <a:latin typeface="Arial"/>
              <a:cs typeface="Arial"/>
            </a:endParaRPr>
          </a:p>
          <a:p>
            <a:pPr marL="469265" marR="875665" indent="-304800">
              <a:lnSpc>
                <a:spcPct val="100699"/>
              </a:lnSpc>
              <a:buChar char="-"/>
              <a:tabLst>
                <a:tab pos="4692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More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bendy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=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more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favorable</a:t>
            </a:r>
            <a:endParaRPr sz="1800">
              <a:latin typeface="Arial"/>
              <a:cs typeface="Arial"/>
            </a:endParaRPr>
          </a:p>
          <a:p>
            <a:pPr marL="469265" indent="-304165">
              <a:lnSpc>
                <a:spcPct val="100000"/>
              </a:lnSpc>
              <a:spcBef>
                <a:spcPts val="15"/>
              </a:spcBef>
              <a:buChar char="-"/>
              <a:tabLst>
                <a:tab pos="4692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601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sequence</a:t>
            </a:r>
            <a:endParaRPr sz="1800">
              <a:latin typeface="Arial"/>
              <a:cs typeface="Arial"/>
            </a:endParaRPr>
          </a:p>
          <a:p>
            <a:pPr marL="469265" marR="31750" indent="-304800">
              <a:lnSpc>
                <a:spcPct val="100699"/>
              </a:lnSpc>
              <a:buChar char="-"/>
              <a:tabLst>
                <a:tab pos="4692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Linker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14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length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DNA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breathing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are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both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highly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affected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by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where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nucleosomes</a:t>
            </a:r>
            <a:r>
              <a:rPr dirty="0" sz="18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naturally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position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and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how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6217011" y="4780688"/>
            <a:ext cx="1866264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Struhl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K,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Segal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E.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Mol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Biol.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2013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Structure</a:t>
            </a:r>
            <a:r>
              <a:rPr dirty="0" spc="-50"/>
              <a:t> </a:t>
            </a:r>
            <a:r>
              <a:rPr dirty="0"/>
              <a:t>Modulators</a:t>
            </a:r>
            <a:r>
              <a:rPr dirty="0" spc="-45"/>
              <a:t> </a:t>
            </a:r>
            <a:r>
              <a:rPr dirty="0"/>
              <a:t>-</a:t>
            </a:r>
            <a:r>
              <a:rPr dirty="0" spc="-50"/>
              <a:t> </a:t>
            </a:r>
            <a:r>
              <a:rPr dirty="0"/>
              <a:t>Electrostatic</a:t>
            </a:r>
            <a:r>
              <a:rPr dirty="0" spc="-45"/>
              <a:t> </a:t>
            </a:r>
            <a:r>
              <a:rPr dirty="0" spc="-10"/>
              <a:t>State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3207" y="1055703"/>
            <a:ext cx="4915504" cy="3801323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5757063" y="4772262"/>
            <a:ext cx="137350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Gebala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et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>
                <a:latin typeface="Arial"/>
                <a:cs typeface="Arial"/>
              </a:rPr>
              <a:t>al.</a:t>
            </a:r>
            <a:r>
              <a:rPr dirty="0" sz="1000" spc="-20">
                <a:latin typeface="Arial"/>
                <a:cs typeface="Arial"/>
              </a:rPr>
              <a:t> </a:t>
            </a:r>
            <a:r>
              <a:rPr dirty="0" sz="1000" i="1">
                <a:latin typeface="Arial"/>
                <a:cs typeface="Arial"/>
              </a:rPr>
              <a:t>eLife</a:t>
            </a:r>
            <a:r>
              <a:rPr dirty="0" sz="1000" spc="-15" i="1">
                <a:latin typeface="Arial"/>
                <a:cs typeface="Arial"/>
              </a:rPr>
              <a:t> </a:t>
            </a:r>
            <a:r>
              <a:rPr dirty="0" sz="1000" spc="-20">
                <a:latin typeface="Arial"/>
                <a:cs typeface="Arial"/>
              </a:rPr>
              <a:t>2019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73348" y="1447751"/>
            <a:ext cx="3188335" cy="278574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316865" marR="157480" indent="-304800">
              <a:lnSpc>
                <a:spcPct val="100699"/>
              </a:lnSpc>
              <a:spcBef>
                <a:spcPts val="85"/>
              </a:spcBef>
              <a:buChar char="-"/>
              <a:tabLst>
                <a:tab pos="3168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nucleosome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has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z="18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net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negative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charge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due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strong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negative</a:t>
            </a:r>
            <a:r>
              <a:rPr dirty="0" sz="18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charge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of DNA</a:t>
            </a:r>
            <a:endParaRPr sz="1800">
              <a:latin typeface="Arial"/>
              <a:cs typeface="Arial"/>
            </a:endParaRPr>
          </a:p>
          <a:p>
            <a:pPr marL="316865" marR="5080" indent="-304800">
              <a:lnSpc>
                <a:spcPct val="100699"/>
              </a:lnSpc>
              <a:buChar char="-"/>
              <a:tabLst>
                <a:tab pos="316865" algn="l"/>
              </a:tabLst>
            </a:pP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structure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nucleosome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creates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50">
                <a:solidFill>
                  <a:srgbClr val="585858"/>
                </a:solidFill>
                <a:latin typeface="Arial"/>
                <a:cs typeface="Arial"/>
              </a:rPr>
              <a:t>a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electrostatic</a:t>
            </a:r>
            <a:r>
              <a:rPr dirty="0" sz="18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field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around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the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DNA</a:t>
            </a:r>
            <a:r>
              <a:rPr dirty="0" sz="1800" spc="-1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limiting</a:t>
            </a:r>
            <a:r>
              <a:rPr dirty="0" sz="18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8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potential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orientations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8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800" spc="-10">
                <a:solidFill>
                  <a:srgbClr val="585858"/>
                </a:solidFill>
                <a:latin typeface="Arial"/>
                <a:cs typeface="Arial"/>
              </a:rPr>
              <a:t>nucleosome interactions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Structure</a:t>
            </a:r>
            <a:r>
              <a:rPr dirty="0" spc="-30"/>
              <a:t> </a:t>
            </a:r>
            <a:r>
              <a:rPr dirty="0"/>
              <a:t>Modulators</a:t>
            </a:r>
            <a:r>
              <a:rPr dirty="0" spc="-25"/>
              <a:t> </a:t>
            </a:r>
            <a:r>
              <a:rPr dirty="0"/>
              <a:t>-</a:t>
            </a:r>
            <a:r>
              <a:rPr dirty="0" spc="-30"/>
              <a:t> </a:t>
            </a:r>
            <a:r>
              <a:rPr dirty="0"/>
              <a:t>Cations</a:t>
            </a:r>
            <a:r>
              <a:rPr dirty="0" spc="-25"/>
              <a:t> </a:t>
            </a:r>
            <a:r>
              <a:rPr dirty="0"/>
              <a:t>Mg</a:t>
            </a:r>
            <a:r>
              <a:rPr dirty="0" baseline="31986" sz="2475"/>
              <a:t>2+</a:t>
            </a:r>
            <a:r>
              <a:rPr dirty="0" sz="2500"/>
              <a:t>,</a:t>
            </a:r>
            <a:r>
              <a:rPr dirty="0" sz="2500" spc="-30"/>
              <a:t> </a:t>
            </a:r>
            <a:r>
              <a:rPr dirty="0" sz="2500"/>
              <a:t>Ca</a:t>
            </a:r>
            <a:r>
              <a:rPr dirty="0" baseline="31986" sz="2475"/>
              <a:t>2+</a:t>
            </a:r>
            <a:r>
              <a:rPr dirty="0" sz="2500"/>
              <a:t>,</a:t>
            </a:r>
            <a:r>
              <a:rPr dirty="0" sz="2500" spc="-25"/>
              <a:t> </a:t>
            </a:r>
            <a:r>
              <a:rPr dirty="0" sz="2500"/>
              <a:t>Na</a:t>
            </a:r>
            <a:r>
              <a:rPr dirty="0" baseline="31986" sz="2475"/>
              <a:t>+</a:t>
            </a:r>
            <a:r>
              <a:rPr dirty="0" sz="2500"/>
              <a:t>,</a:t>
            </a:r>
            <a:r>
              <a:rPr dirty="0" sz="2500" spc="-30"/>
              <a:t> </a:t>
            </a:r>
            <a:r>
              <a:rPr dirty="0" sz="2500" spc="-25"/>
              <a:t>K</a:t>
            </a:r>
            <a:r>
              <a:rPr dirty="0" baseline="31986" sz="2475" spc="-37"/>
              <a:t>+</a:t>
            </a:r>
            <a:endParaRPr baseline="31986" sz="2475"/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481822" y="1143972"/>
            <a:ext cx="3968115" cy="1755139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L="308610" marR="5080" indent="-296545">
              <a:lnSpc>
                <a:spcPct val="101600"/>
              </a:lnSpc>
              <a:spcBef>
                <a:spcPts val="70"/>
              </a:spcBef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relative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electrostatic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negative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forces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nucleosome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can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be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neutralized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by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cations</a:t>
            </a:r>
            <a:endParaRPr sz="1600">
              <a:latin typeface="Arial"/>
              <a:cs typeface="Arial"/>
            </a:endParaRPr>
          </a:p>
          <a:p>
            <a:pPr marL="308610" marR="941069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Neutralization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leads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to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greater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chromatin</a:t>
            </a:r>
            <a:r>
              <a:rPr dirty="0" sz="1600" spc="-4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compaction</a:t>
            </a:r>
            <a:endParaRPr sz="1600">
              <a:latin typeface="Arial"/>
              <a:cs typeface="Arial"/>
            </a:endParaRPr>
          </a:p>
          <a:p>
            <a:pPr marL="308610" marR="647065" indent="-296545">
              <a:lnSpc>
                <a:spcPct val="101600"/>
              </a:lnSpc>
              <a:buChar char="-"/>
              <a:tabLst>
                <a:tab pos="308610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Cations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concentrations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are</a:t>
            </a:r>
            <a:r>
              <a:rPr dirty="0" sz="16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tightly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regulated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nucleus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9823" y="3099618"/>
            <a:ext cx="1893214" cy="1884246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2931280" y="4495789"/>
            <a:ext cx="133286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10">
                <a:solidFill>
                  <a:srgbClr val="1B1B1B"/>
                </a:solidFill>
                <a:latin typeface="Arial"/>
                <a:cs typeface="Arial"/>
              </a:rPr>
              <a:t>Matzke</a:t>
            </a:r>
            <a:r>
              <a:rPr dirty="0" sz="1000" spc="-60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AJ,</a:t>
            </a:r>
            <a:r>
              <a:rPr dirty="0" sz="1000" spc="-5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Weiger</a:t>
            </a:r>
            <a:r>
              <a:rPr dirty="0" sz="1000" spc="-15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 spc="-25">
                <a:solidFill>
                  <a:srgbClr val="1B1B1B"/>
                </a:solidFill>
                <a:latin typeface="Arial"/>
                <a:cs typeface="Arial"/>
              </a:rPr>
              <a:t>TM, 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Matzke</a:t>
            </a:r>
            <a:r>
              <a:rPr dirty="0" sz="1000" spc="-30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M.</a:t>
            </a:r>
            <a:r>
              <a:rPr dirty="0" sz="1000" spc="-15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 i="1">
                <a:solidFill>
                  <a:srgbClr val="1B1B1B"/>
                </a:solidFill>
                <a:latin typeface="Arial"/>
                <a:cs typeface="Arial"/>
              </a:rPr>
              <a:t>Mol</a:t>
            </a:r>
            <a:r>
              <a:rPr dirty="0" sz="1000" spc="-15" i="1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 spc="-10" i="1">
                <a:solidFill>
                  <a:srgbClr val="1B1B1B"/>
                </a:solidFill>
                <a:latin typeface="Arial"/>
                <a:cs typeface="Arial"/>
              </a:rPr>
              <a:t>Plant. </a:t>
            </a:r>
            <a:r>
              <a:rPr dirty="0" sz="1000" spc="-20">
                <a:solidFill>
                  <a:srgbClr val="1B1B1B"/>
                </a:solidFill>
                <a:latin typeface="Arial"/>
                <a:cs typeface="Arial"/>
              </a:rPr>
              <a:t>2010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4555964" y="977148"/>
            <a:ext cx="4352925" cy="4050029"/>
            <a:chOff x="4555964" y="977148"/>
            <a:chExt cx="4352925" cy="4050029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55964" y="977148"/>
              <a:ext cx="4352515" cy="1843954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24391" y="2821093"/>
              <a:ext cx="3156422" cy="2205708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7227296" y="4305889"/>
            <a:ext cx="127127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30">
                <a:solidFill>
                  <a:srgbClr val="1B1B1B"/>
                </a:solidFill>
                <a:latin typeface="Arial"/>
                <a:cs typeface="Arial"/>
              </a:rPr>
              <a:t>Van</a:t>
            </a:r>
            <a:r>
              <a:rPr dirty="0" sz="1000" spc="-60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 spc="-25">
                <a:solidFill>
                  <a:srgbClr val="1B1B1B"/>
                </a:solidFill>
                <a:latin typeface="Arial"/>
                <a:cs typeface="Arial"/>
              </a:rPr>
              <a:t>A.T.</a:t>
            </a:r>
            <a:r>
              <a:rPr dirty="0" sz="1000" spc="-35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Huynh,</a:t>
            </a:r>
            <a:r>
              <a:rPr dirty="0" sz="1000" spc="-15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1B1B1B"/>
                </a:solidFill>
                <a:latin typeface="Arial"/>
                <a:cs typeface="Arial"/>
              </a:rPr>
              <a:t>Philip 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J.J.,</a:t>
            </a:r>
            <a:r>
              <a:rPr dirty="0" sz="1000" spc="-30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Daniela</a:t>
            </a:r>
            <a:r>
              <a:rPr dirty="0" sz="1000" spc="-30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1B1B1B"/>
                </a:solidFill>
                <a:latin typeface="Arial"/>
                <a:cs typeface="Arial"/>
              </a:rPr>
              <a:t>Rhodes </a:t>
            </a:r>
            <a:r>
              <a:rPr dirty="0" sz="1000" i="1">
                <a:solidFill>
                  <a:srgbClr val="1B1B1B"/>
                </a:solidFill>
                <a:latin typeface="Arial"/>
                <a:cs typeface="Arial"/>
              </a:rPr>
              <a:t>JMB</a:t>
            </a:r>
            <a:r>
              <a:rPr dirty="0" sz="1000">
                <a:solidFill>
                  <a:srgbClr val="1B1B1B"/>
                </a:solidFill>
                <a:latin typeface="Arial"/>
                <a:cs typeface="Arial"/>
              </a:rPr>
              <a:t>,</a:t>
            </a:r>
            <a:r>
              <a:rPr dirty="0" sz="1000" spc="-15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1000" spc="-20">
                <a:solidFill>
                  <a:srgbClr val="1B1B1B"/>
                </a:solidFill>
                <a:latin typeface="Arial"/>
                <a:cs typeface="Arial"/>
              </a:rPr>
              <a:t>2005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/>
              <a:t>Modes</a:t>
            </a:r>
            <a:r>
              <a:rPr dirty="0" spc="-45"/>
              <a:t> </a:t>
            </a:r>
            <a:r>
              <a:rPr dirty="0"/>
              <a:t>of</a:t>
            </a:r>
            <a:r>
              <a:rPr dirty="0" spc="-35"/>
              <a:t> </a:t>
            </a:r>
            <a:r>
              <a:rPr dirty="0"/>
              <a:t>Internucleosomal</a:t>
            </a:r>
            <a:r>
              <a:rPr dirty="0" spc="-35"/>
              <a:t> </a:t>
            </a:r>
            <a:r>
              <a:rPr dirty="0" spc="-10"/>
              <a:t>Interaction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411648" y="959046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5" h="0">
                <a:moveTo>
                  <a:pt x="0" y="0"/>
                </a:moveTo>
                <a:lnTo>
                  <a:pt x="1084797" y="0"/>
                </a:lnTo>
              </a:path>
            </a:pathLst>
          </a:custGeom>
          <a:ln w="114299">
            <a:solidFill>
              <a:srgbClr val="6C496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12465" y="959048"/>
            <a:ext cx="4019816" cy="397336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20873" y="1143972"/>
            <a:ext cx="4265295" cy="373634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112395">
              <a:lnSpc>
                <a:spcPct val="101600"/>
              </a:lnSpc>
              <a:spcBef>
                <a:spcPts val="70"/>
              </a:spcBef>
            </a:pPr>
            <a:r>
              <a:rPr dirty="0" sz="1600" spc="-10" b="1">
                <a:solidFill>
                  <a:srgbClr val="585858"/>
                </a:solidFill>
                <a:latin typeface="Arial"/>
                <a:cs typeface="Arial"/>
              </a:rPr>
              <a:t>Type</a:t>
            </a:r>
            <a:r>
              <a:rPr dirty="0" sz="1600" spc="-6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1</a:t>
            </a:r>
            <a:r>
              <a:rPr dirty="0" sz="1600" spc="-6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Internucleosomal</a:t>
            </a:r>
            <a:r>
              <a:rPr dirty="0" sz="1600" spc="-6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Arial"/>
                <a:cs typeface="Arial"/>
              </a:rPr>
              <a:t>Interactions</a:t>
            </a:r>
            <a:r>
              <a:rPr dirty="0" sz="1600" spc="50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Faces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adjacent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nucleosomes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interact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mediated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by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H2B-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ɑ1/ɑC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1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with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adjacent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H2A-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ɑ2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50">
                <a:solidFill>
                  <a:srgbClr val="585858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Arial"/>
              <a:cs typeface="Arial"/>
            </a:endParaRPr>
          </a:p>
          <a:p>
            <a:pPr marL="12700" marR="328295">
              <a:lnSpc>
                <a:spcPct val="101600"/>
              </a:lnSpc>
            </a:pPr>
            <a:r>
              <a:rPr dirty="0" sz="1600" spc="-10" b="1">
                <a:solidFill>
                  <a:srgbClr val="585858"/>
                </a:solidFill>
                <a:latin typeface="Arial"/>
                <a:cs typeface="Arial"/>
              </a:rPr>
              <a:t>Type</a:t>
            </a:r>
            <a:r>
              <a:rPr dirty="0" sz="1600" spc="-6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2</a:t>
            </a:r>
            <a:r>
              <a:rPr dirty="0" sz="1600" spc="-6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585858"/>
                </a:solidFill>
                <a:latin typeface="Arial"/>
                <a:cs typeface="Arial"/>
              </a:rPr>
              <a:t>Internucleosomal</a:t>
            </a:r>
            <a:r>
              <a:rPr dirty="0" sz="1600" spc="-60" b="1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585858"/>
                </a:solidFill>
                <a:latin typeface="Arial"/>
                <a:cs typeface="Arial"/>
              </a:rPr>
              <a:t>Interactions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Angled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interaction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between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two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adjacent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nucleosomes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mediated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by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H4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tail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of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nucleosome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1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interacting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with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H2A/H2B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acidic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patch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nucleosome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50">
                <a:solidFill>
                  <a:srgbClr val="585858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Arial"/>
              <a:cs typeface="Arial"/>
            </a:endParaRPr>
          </a:p>
          <a:p>
            <a:pPr marL="469265" marR="231775" indent="-296545">
              <a:lnSpc>
                <a:spcPct val="101600"/>
              </a:lnSpc>
              <a:buChar char="-"/>
              <a:tabLst>
                <a:tab pos="469265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These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interactions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can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be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transient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and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dynamic</a:t>
            </a:r>
            <a:endParaRPr sz="1600">
              <a:latin typeface="Arial"/>
              <a:cs typeface="Arial"/>
            </a:endParaRPr>
          </a:p>
          <a:p>
            <a:pPr marL="469265" marR="5080" indent="-296545">
              <a:lnSpc>
                <a:spcPct val="101600"/>
              </a:lnSpc>
              <a:buChar char="-"/>
              <a:tabLst>
                <a:tab pos="469265" algn="l"/>
              </a:tabLst>
            </a:pP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Chromatin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associated</a:t>
            </a:r>
            <a:r>
              <a:rPr dirty="0" sz="1600" spc="-3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proteins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25">
                <a:solidFill>
                  <a:srgbClr val="585858"/>
                </a:solidFill>
                <a:latin typeface="Arial"/>
                <a:cs typeface="Arial"/>
              </a:rPr>
              <a:t>can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modulate</a:t>
            </a:r>
            <a:r>
              <a:rPr dirty="0" sz="1600" spc="-3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stability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of</a:t>
            </a:r>
            <a:r>
              <a:rPr dirty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>
                <a:solidFill>
                  <a:srgbClr val="585858"/>
                </a:solidFill>
                <a:latin typeface="Arial"/>
                <a:cs typeface="Arial"/>
              </a:rPr>
              <a:t>these</a:t>
            </a:r>
            <a:r>
              <a:rPr dirty="0" sz="1600" spc="-1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z="1600" spc="-10">
                <a:solidFill>
                  <a:srgbClr val="585858"/>
                </a:solidFill>
                <a:latin typeface="Arial"/>
                <a:cs typeface="Arial"/>
              </a:rPr>
              <a:t>interactions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DD_Al-Sady_ChromatinFiberDynamics_Workshop</dc:title>
  <dcterms:created xsi:type="dcterms:W3CDTF">2026-01-13T19:16:44Z</dcterms:created>
  <dcterms:modified xsi:type="dcterms:W3CDTF">2026-01-13T19:16:44Z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Google</vt:lpwstr>
  </property>
  <property fmtid="{D5CDD505-2E9C-101B-9397-08002B2CF9AE}" pid="4" name="LastSaved">
    <vt:filetime>2026-01-13T00:00:00Z</vt:filetime>
  </property>
</Properties>
</file>