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Default Extension="jpg" ContentType="image/jpg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x="9144000" cy="5143500"/>
  <p:notesSz cx="9144000" cy="51435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49261" y="1042808"/>
            <a:ext cx="7645476" cy="10610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285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5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5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45720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470916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5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84725" y="505248"/>
            <a:ext cx="8272780" cy="4095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93487" y="1175212"/>
            <a:ext cx="4281805" cy="32270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658368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0.jpg"/><Relationship Id="rId3" Type="http://schemas.openxmlformats.org/officeDocument/2006/relationships/image" Target="../media/image21.jpg"/></Relationships>
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2.jpg"/><Relationship Id="rId3" Type="http://schemas.openxmlformats.org/officeDocument/2006/relationships/image" Target="../media/image23.jpg"/><Relationship Id="rId4" Type="http://schemas.openxmlformats.org/officeDocument/2006/relationships/image" Target="../media/image24.jpg"/><Relationship Id="rId5" Type="http://schemas.openxmlformats.org/officeDocument/2006/relationships/image" Target="../media/image25.jpg"/></Relationships>
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jpg"/><Relationship Id="rId3" Type="http://schemas.openxmlformats.org/officeDocument/2006/relationships/image" Target="../media/image27.jpg"/><Relationship Id="rId4" Type="http://schemas.openxmlformats.org/officeDocument/2006/relationships/image" Target="../media/image28.jpg"/><Relationship Id="rId5" Type="http://schemas.openxmlformats.org/officeDocument/2006/relationships/image" Target="../media/image29.jpg"/></Relationships>
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0.jpg"/><Relationship Id="rId3" Type="http://schemas.openxmlformats.org/officeDocument/2006/relationships/image" Target="../media/image31.jpg"/></Relationships>
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2.jpg"/><Relationship Id="rId3" Type="http://schemas.openxmlformats.org/officeDocument/2006/relationships/image" Target="../media/image33.jpg"/><Relationship Id="rId4" Type="http://schemas.openxmlformats.org/officeDocument/2006/relationships/image" Target="../media/image34.jpg"/></Relationships>
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g"/><Relationship Id="rId3" Type="http://schemas.openxmlformats.org/officeDocument/2006/relationships/image" Target="../media/image5.jpg"/><Relationship Id="rId4" Type="http://schemas.openxmlformats.org/officeDocument/2006/relationships/image" Target="../media/image6.jpg"/><Relationship Id="rId5" Type="http://schemas.openxmlformats.org/officeDocument/2006/relationships/image" Target="../media/image7.jp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g"/><Relationship Id="rId3" Type="http://schemas.openxmlformats.org/officeDocument/2006/relationships/image" Target="../media/image9.jpg"/><Relationship Id="rId4" Type="http://schemas.openxmlformats.org/officeDocument/2006/relationships/image" Target="../media/image10.png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g"/><Relationship Id="rId3" Type="http://schemas.openxmlformats.org/officeDocument/2006/relationships/image" Target="../media/image12.jpg"/><Relationship Id="rId4" Type="http://schemas.openxmlformats.org/officeDocument/2006/relationships/image" Target="../media/image13.png"/><Relationship Id="rId5" Type="http://schemas.openxmlformats.org/officeDocument/2006/relationships/image" Target="../media/image14.png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jpg"/><Relationship Id="rId3" Type="http://schemas.openxmlformats.org/officeDocument/2006/relationships/image" Target="../media/image16.jpg"/><Relationship Id="rId4" Type="http://schemas.openxmlformats.org/officeDocument/2006/relationships/image" Target="../media/image17.jpg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jpg"/><Relationship Id="rId3" Type="http://schemas.openxmlformats.org/officeDocument/2006/relationships/image" Target="../media/image19.jp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/>
        </p:spPr>
        <p:txBody>
          <a:bodyPr wrap="square" lIns="0" tIns="17145" rIns="0" bIns="0" rtlCol="0" vert="horz">
            <a:spAutoFit/>
          </a:bodyPr>
          <a:lstStyle/>
          <a:p>
            <a:pPr algn="ctr">
              <a:lnSpc>
                <a:spcPts val="2795"/>
              </a:lnSpc>
              <a:spcBef>
                <a:spcPts val="135"/>
              </a:spcBef>
            </a:pPr>
            <a:r>
              <a:rPr dirty="0" sz="2350"/>
              <a:t>The</a:t>
            </a:r>
            <a:r>
              <a:rPr dirty="0" sz="2350" spc="50"/>
              <a:t> </a:t>
            </a:r>
            <a:r>
              <a:rPr dirty="0" sz="2350"/>
              <a:t>physics</a:t>
            </a:r>
            <a:r>
              <a:rPr dirty="0" sz="2350" spc="60"/>
              <a:t> </a:t>
            </a:r>
            <a:r>
              <a:rPr dirty="0" sz="2350" spc="-10"/>
              <a:t>behind</a:t>
            </a:r>
            <a:endParaRPr sz="2350"/>
          </a:p>
          <a:p>
            <a:pPr algn="ctr">
              <a:lnSpc>
                <a:spcPts val="5315"/>
              </a:lnSpc>
            </a:pPr>
            <a:r>
              <a:rPr dirty="0" sz="4450"/>
              <a:t>Single</a:t>
            </a:r>
            <a:r>
              <a:rPr dirty="0" sz="4450" spc="-40"/>
              <a:t> </a:t>
            </a:r>
            <a:r>
              <a:rPr dirty="0" sz="4450"/>
              <a:t>Molecule</a:t>
            </a:r>
            <a:r>
              <a:rPr dirty="0" sz="4450" spc="-30"/>
              <a:t> </a:t>
            </a:r>
            <a:r>
              <a:rPr dirty="0" sz="4450" spc="-10"/>
              <a:t>Spectroscopy</a:t>
            </a:r>
            <a:endParaRPr sz="4450"/>
          </a:p>
        </p:txBody>
      </p:sp>
      <p:sp>
        <p:nvSpPr>
          <p:cNvPr id="3" name="object 3" descr=""/>
          <p:cNvSpPr txBox="1"/>
          <p:nvPr/>
        </p:nvSpPr>
        <p:spPr>
          <a:xfrm>
            <a:off x="2260571" y="2142017"/>
            <a:ext cx="4622800" cy="774700"/>
          </a:xfrm>
          <a:prstGeom prst="rect">
            <a:avLst/>
          </a:prstGeom>
        </p:spPr>
        <p:txBody>
          <a:bodyPr wrap="square" lIns="0" tIns="7112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560"/>
              </a:spcBef>
            </a:pPr>
            <a:r>
              <a:rPr dirty="0" sz="1250">
                <a:solidFill>
                  <a:srgbClr val="595959"/>
                </a:solidFill>
                <a:latin typeface="Arial"/>
                <a:cs typeface="Arial"/>
              </a:rPr>
              <a:t>Adapted</a:t>
            </a:r>
            <a:r>
              <a:rPr dirty="0" sz="1250" spc="-15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dirty="0" sz="1250">
                <a:solidFill>
                  <a:srgbClr val="595959"/>
                </a:solidFill>
                <a:latin typeface="Arial"/>
                <a:cs typeface="Arial"/>
              </a:rPr>
              <a:t>from</a:t>
            </a:r>
            <a:r>
              <a:rPr dirty="0" sz="1250" spc="-15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dirty="0" sz="1250">
                <a:solidFill>
                  <a:srgbClr val="595959"/>
                </a:solidFill>
                <a:latin typeface="Arial"/>
                <a:cs typeface="Arial"/>
              </a:rPr>
              <a:t>Lakowicz</a:t>
            </a:r>
            <a:r>
              <a:rPr dirty="0" sz="1250" spc="-15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dirty="0" sz="1250" i="1">
                <a:solidFill>
                  <a:srgbClr val="595959"/>
                </a:solidFill>
                <a:latin typeface="Arial"/>
                <a:cs typeface="Arial"/>
              </a:rPr>
              <a:t>Principles</a:t>
            </a:r>
            <a:r>
              <a:rPr dirty="0" sz="1250" spc="-15" i="1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dirty="0" sz="1250" i="1">
                <a:solidFill>
                  <a:srgbClr val="595959"/>
                </a:solidFill>
                <a:latin typeface="Arial"/>
                <a:cs typeface="Arial"/>
              </a:rPr>
              <a:t>of</a:t>
            </a:r>
            <a:r>
              <a:rPr dirty="0" sz="1250" spc="-15" i="1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dirty="0" sz="1250" i="1">
                <a:solidFill>
                  <a:srgbClr val="595959"/>
                </a:solidFill>
                <a:latin typeface="Arial"/>
                <a:cs typeface="Arial"/>
              </a:rPr>
              <a:t>Fluorescence</a:t>
            </a:r>
            <a:r>
              <a:rPr dirty="0" sz="1250" spc="-15" i="1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dirty="0" sz="1250" spc="-10" i="1">
                <a:solidFill>
                  <a:srgbClr val="595959"/>
                </a:solidFill>
                <a:latin typeface="Arial"/>
                <a:cs typeface="Arial"/>
              </a:rPr>
              <a:t>Spectroscopy</a:t>
            </a:r>
            <a:endParaRPr sz="1250">
              <a:latin typeface="Arial"/>
              <a:cs typeface="Arial"/>
            </a:endParaRPr>
          </a:p>
          <a:p>
            <a:pPr algn="ctr" marL="1707514" marR="1699895" indent="-635">
              <a:lnSpc>
                <a:spcPct val="131000"/>
              </a:lnSpc>
              <a:spcBef>
                <a:spcPts val="5"/>
              </a:spcBef>
            </a:pPr>
            <a:r>
              <a:rPr dirty="0" sz="1250">
                <a:solidFill>
                  <a:srgbClr val="595959"/>
                </a:solidFill>
                <a:latin typeface="Arial"/>
                <a:cs typeface="Arial"/>
              </a:rPr>
              <a:t>Kif</a:t>
            </a:r>
            <a:r>
              <a:rPr dirty="0" sz="1250" spc="-10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dirty="0" sz="1250" spc="-25">
                <a:solidFill>
                  <a:srgbClr val="595959"/>
                </a:solidFill>
                <a:latin typeface="Arial"/>
                <a:cs typeface="Arial"/>
              </a:rPr>
              <a:t>Lim</a:t>
            </a:r>
            <a:r>
              <a:rPr dirty="0" sz="1250" spc="500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dirty="0" sz="1250">
                <a:solidFill>
                  <a:srgbClr val="595959"/>
                </a:solidFill>
                <a:latin typeface="Arial"/>
                <a:cs typeface="Arial"/>
              </a:rPr>
              <a:t>Workshop</a:t>
            </a:r>
            <a:r>
              <a:rPr dirty="0" sz="1250" spc="-55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dirty="0" sz="1250" spc="-10">
                <a:solidFill>
                  <a:srgbClr val="595959"/>
                </a:solidFill>
                <a:latin typeface="Arial"/>
                <a:cs typeface="Arial"/>
              </a:rPr>
              <a:t>3/2/23</a:t>
            </a:r>
            <a:endParaRPr sz="1250">
              <a:latin typeface="Arial"/>
              <a:cs typeface="Arial"/>
            </a:endParaRPr>
          </a:p>
        </p:txBody>
      </p:sp>
      <p:pic>
        <p:nvPicPr>
          <p:cNvPr id="4" name="object 4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46337" y="3010499"/>
            <a:ext cx="3251327" cy="182819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/>
              <a:t>Example</a:t>
            </a:r>
            <a:r>
              <a:rPr dirty="0" spc="-15"/>
              <a:t> </a:t>
            </a:r>
            <a:r>
              <a:rPr dirty="0"/>
              <a:t>1:</a:t>
            </a:r>
            <a:r>
              <a:rPr dirty="0" spc="-15"/>
              <a:t> </a:t>
            </a:r>
            <a:r>
              <a:rPr dirty="0" spc="-10"/>
              <a:t>Single-</a:t>
            </a:r>
            <a:r>
              <a:rPr dirty="0"/>
              <a:t>Molecule</a:t>
            </a:r>
            <a:r>
              <a:rPr dirty="0" spc="-15"/>
              <a:t> </a:t>
            </a:r>
            <a:r>
              <a:rPr dirty="0"/>
              <a:t>Enzyme</a:t>
            </a:r>
            <a:r>
              <a:rPr dirty="0" spc="-15"/>
              <a:t> </a:t>
            </a:r>
            <a:r>
              <a:rPr dirty="0" spc="-10"/>
              <a:t>Kinetics</a:t>
            </a: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6738" y="1237500"/>
            <a:ext cx="2485919" cy="2762128"/>
          </a:xfrm>
          <a:prstGeom prst="rect">
            <a:avLst/>
          </a:prstGeom>
        </p:spPr>
      </p:pic>
      <p:pic>
        <p:nvPicPr>
          <p:cNvPr id="4" name="object 4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983486" y="1160445"/>
            <a:ext cx="4300145" cy="2884243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2400"/>
              <a:t>Example</a:t>
            </a:r>
            <a:r>
              <a:rPr dirty="0" sz="2400" spc="-15"/>
              <a:t> </a:t>
            </a:r>
            <a:r>
              <a:rPr dirty="0" sz="2400"/>
              <a:t>2:</a:t>
            </a:r>
            <a:r>
              <a:rPr dirty="0" sz="2400" spc="-10"/>
              <a:t> Single-</a:t>
            </a:r>
            <a:r>
              <a:rPr dirty="0" sz="2400"/>
              <a:t>Molecule</a:t>
            </a:r>
            <a:r>
              <a:rPr dirty="0" sz="2400" spc="-15"/>
              <a:t> </a:t>
            </a:r>
            <a:r>
              <a:rPr dirty="0" sz="2400"/>
              <a:t>Studies</a:t>
            </a:r>
            <a:r>
              <a:rPr dirty="0" sz="2400" spc="-10"/>
              <a:t> </a:t>
            </a:r>
            <a:r>
              <a:rPr dirty="0" sz="2400"/>
              <a:t>of</a:t>
            </a:r>
            <a:r>
              <a:rPr dirty="0" sz="2400" spc="-15"/>
              <a:t> </a:t>
            </a:r>
            <a:r>
              <a:rPr dirty="0" sz="2400"/>
              <a:t>a</a:t>
            </a:r>
            <a:r>
              <a:rPr dirty="0" sz="2400" spc="-10"/>
              <a:t> </a:t>
            </a:r>
            <a:r>
              <a:rPr dirty="0" sz="2400"/>
              <a:t>Chaperonin</a:t>
            </a:r>
            <a:r>
              <a:rPr dirty="0" sz="2400" spc="-10"/>
              <a:t> Protein</a:t>
            </a:r>
            <a:endParaRPr sz="2400"/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5758" y="1486358"/>
            <a:ext cx="2394117" cy="2179716"/>
          </a:xfrm>
          <a:prstGeom prst="rect">
            <a:avLst/>
          </a:prstGeom>
        </p:spPr>
      </p:pic>
      <p:grpSp>
        <p:nvGrpSpPr>
          <p:cNvPr id="4" name="object 4" descr=""/>
          <p:cNvGrpSpPr/>
          <p:nvPr/>
        </p:nvGrpSpPr>
        <p:grpSpPr>
          <a:xfrm>
            <a:off x="3076301" y="1017724"/>
            <a:ext cx="2508250" cy="4126229"/>
            <a:chOff x="3076301" y="1017724"/>
            <a:chExt cx="2508250" cy="4126229"/>
          </a:xfrm>
        </p:grpSpPr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099738" y="1017724"/>
              <a:ext cx="2484415" cy="1907249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076301" y="2901250"/>
              <a:ext cx="2377491" cy="2242249"/>
            </a:xfrm>
            <a:prstGeom prst="rect">
              <a:avLst/>
            </a:prstGeom>
          </p:spPr>
        </p:pic>
      </p:grpSp>
      <p:pic>
        <p:nvPicPr>
          <p:cNvPr id="7" name="object 7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009161" y="1091161"/>
            <a:ext cx="2166369" cy="3818669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2400"/>
              <a:t>Forster</a:t>
            </a:r>
            <a:r>
              <a:rPr dirty="0" sz="2400" spc="-35"/>
              <a:t> </a:t>
            </a:r>
            <a:r>
              <a:rPr dirty="0" sz="2400"/>
              <a:t>Resonance</a:t>
            </a:r>
            <a:r>
              <a:rPr dirty="0" sz="2400" spc="-35"/>
              <a:t> </a:t>
            </a:r>
            <a:r>
              <a:rPr dirty="0" sz="2400"/>
              <a:t>Energy</a:t>
            </a:r>
            <a:r>
              <a:rPr dirty="0" sz="2400" spc="-75"/>
              <a:t> </a:t>
            </a:r>
            <a:r>
              <a:rPr dirty="0" sz="2400"/>
              <a:t>Transfer</a:t>
            </a:r>
            <a:r>
              <a:rPr dirty="0" sz="2400" spc="-30"/>
              <a:t> </a:t>
            </a:r>
            <a:r>
              <a:rPr dirty="0" sz="2400" spc="-10"/>
              <a:t>(FRET)</a:t>
            </a:r>
            <a:endParaRPr sz="2400"/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03474" y="1273525"/>
            <a:ext cx="1073611" cy="501028"/>
          </a:xfrm>
          <a:prstGeom prst="rect">
            <a:avLst/>
          </a:prstGeom>
        </p:spPr>
      </p:pic>
      <p:pic>
        <p:nvPicPr>
          <p:cNvPr id="4" name="object 4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48861" y="2039299"/>
            <a:ext cx="2749698" cy="1976349"/>
          </a:xfrm>
          <a:prstGeom prst="rect">
            <a:avLst/>
          </a:prstGeom>
        </p:spPr>
      </p:pic>
      <p:pic>
        <p:nvPicPr>
          <p:cNvPr id="5" name="object 5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069324" y="1562124"/>
            <a:ext cx="3159275" cy="2578060"/>
          </a:xfrm>
          <a:prstGeom prst="rect">
            <a:avLst/>
          </a:prstGeom>
        </p:spPr>
      </p:pic>
      <p:pic>
        <p:nvPicPr>
          <p:cNvPr id="6" name="object 6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340792" y="1665761"/>
            <a:ext cx="2617816" cy="2454217"/>
          </a:xfrm>
          <a:prstGeom prst="rect">
            <a:avLst/>
          </a:prstGeom>
        </p:spPr>
      </p:pic>
      <p:sp>
        <p:nvSpPr>
          <p:cNvPr id="7" name="object 7" descr=""/>
          <p:cNvSpPr txBox="1"/>
          <p:nvPr/>
        </p:nvSpPr>
        <p:spPr>
          <a:xfrm>
            <a:off x="589093" y="4287161"/>
            <a:ext cx="7915909" cy="6959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0520" indent="-312420">
              <a:lnSpc>
                <a:spcPct val="100000"/>
              </a:lnSpc>
              <a:spcBef>
                <a:spcPts val="100"/>
              </a:spcBef>
              <a:buChar char="●"/>
              <a:tabLst>
                <a:tab pos="350520" algn="l"/>
              </a:tabLst>
            </a:pPr>
            <a:r>
              <a:rPr dirty="0" sz="1100">
                <a:latin typeface="Arial"/>
                <a:cs typeface="Arial"/>
              </a:rPr>
              <a:t>FRET</a:t>
            </a:r>
            <a:r>
              <a:rPr dirty="0" sz="1100" spc="-4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involves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transfer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of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excitation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energy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from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donor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acceptor</a:t>
            </a:r>
            <a:r>
              <a:rPr dirty="0" sz="1100" spc="-10">
                <a:latin typeface="Arial"/>
                <a:cs typeface="Arial"/>
              </a:rPr>
              <a:t> fluorophore.</a:t>
            </a:r>
            <a:endParaRPr sz="1100">
              <a:latin typeface="Arial"/>
              <a:cs typeface="Arial"/>
            </a:endParaRPr>
          </a:p>
          <a:p>
            <a:pPr marL="350520" indent="-312420">
              <a:lnSpc>
                <a:spcPct val="100000"/>
              </a:lnSpc>
              <a:buChar char="●"/>
              <a:tabLst>
                <a:tab pos="350520" algn="l"/>
              </a:tabLst>
            </a:pPr>
            <a:r>
              <a:rPr dirty="0" sz="1100">
                <a:latin typeface="Arial"/>
                <a:cs typeface="Arial"/>
              </a:rPr>
              <a:t>FRET</a:t>
            </a:r>
            <a:r>
              <a:rPr dirty="0" sz="1100" spc="-5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requires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that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donor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and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acceptor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are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in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close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proximity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(&lt;80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Å),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with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distance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dependence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of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1/r</a:t>
            </a:r>
            <a:r>
              <a:rPr dirty="0" baseline="31746" sz="1050" spc="-15">
                <a:latin typeface="Arial"/>
                <a:cs typeface="Arial"/>
              </a:rPr>
              <a:t>6</a:t>
            </a:r>
            <a:r>
              <a:rPr dirty="0" sz="1100" spc="-10">
                <a:latin typeface="Arial"/>
                <a:cs typeface="Arial"/>
              </a:rPr>
              <a:t>.</a:t>
            </a:r>
            <a:endParaRPr sz="1100">
              <a:latin typeface="Arial"/>
              <a:cs typeface="Arial"/>
            </a:endParaRPr>
          </a:p>
          <a:p>
            <a:pPr marL="350520" marR="43180" indent="-313055">
              <a:lnSpc>
                <a:spcPct val="100000"/>
              </a:lnSpc>
              <a:buChar char="●"/>
              <a:tabLst>
                <a:tab pos="350520" algn="l"/>
              </a:tabLst>
            </a:pP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3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rate</a:t>
            </a:r>
            <a:r>
              <a:rPr dirty="0" sz="1100" spc="-2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of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energy</a:t>
            </a:r>
            <a:r>
              <a:rPr dirty="0" sz="1100" spc="-2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transfer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is</a:t>
            </a:r>
            <a:r>
              <a:rPr dirty="0" sz="1100" spc="-2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directly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proportional</a:t>
            </a:r>
            <a:r>
              <a:rPr dirty="0" sz="1100" spc="-2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between</a:t>
            </a:r>
            <a:r>
              <a:rPr dirty="0" sz="1100" spc="-2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spectral</a:t>
            </a:r>
            <a:r>
              <a:rPr dirty="0" sz="1100" spc="-2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overlap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between</a:t>
            </a:r>
            <a:r>
              <a:rPr dirty="0" sz="1100" spc="-2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donor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fluorescence</a:t>
            </a:r>
            <a:r>
              <a:rPr dirty="0" sz="1100" spc="-2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and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acceptor absorption.</a:t>
            </a:r>
            <a:endParaRPr sz="11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pc="-10"/>
              <a:t>Single-</a:t>
            </a:r>
            <a:r>
              <a:rPr dirty="0"/>
              <a:t>Molecule </a:t>
            </a:r>
            <a:r>
              <a:rPr dirty="0" spc="-20"/>
              <a:t>FRET</a:t>
            </a: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932844" y="1057200"/>
            <a:ext cx="2495145" cy="3396832"/>
          </a:xfrm>
          <a:prstGeom prst="rect">
            <a:avLst/>
          </a:prstGeom>
        </p:spPr>
      </p:pic>
      <p:pic>
        <p:nvPicPr>
          <p:cNvPr id="4" name="object 4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17661" y="1200737"/>
            <a:ext cx="3084242" cy="310177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2400"/>
              <a:t>Example</a:t>
            </a:r>
            <a:r>
              <a:rPr dirty="0" sz="2400" spc="-25"/>
              <a:t> </a:t>
            </a:r>
            <a:r>
              <a:rPr dirty="0" sz="2400"/>
              <a:t>3:</a:t>
            </a:r>
            <a:r>
              <a:rPr dirty="0" sz="2400" spc="-15"/>
              <a:t> </a:t>
            </a:r>
            <a:r>
              <a:rPr dirty="0" sz="2400"/>
              <a:t>Conformational</a:t>
            </a:r>
            <a:r>
              <a:rPr dirty="0" sz="2400" spc="-15"/>
              <a:t> </a:t>
            </a:r>
            <a:r>
              <a:rPr dirty="0" sz="2400"/>
              <a:t>Dynamics</a:t>
            </a:r>
            <a:r>
              <a:rPr dirty="0" sz="2400" spc="-15"/>
              <a:t> </a:t>
            </a:r>
            <a:r>
              <a:rPr dirty="0" sz="2400"/>
              <a:t>of</a:t>
            </a:r>
            <a:r>
              <a:rPr dirty="0" sz="2400" spc="-15"/>
              <a:t> </a:t>
            </a:r>
            <a:r>
              <a:rPr dirty="0" sz="2400"/>
              <a:t>a</a:t>
            </a:r>
            <a:r>
              <a:rPr dirty="0" sz="2400" spc="-15"/>
              <a:t> </a:t>
            </a:r>
            <a:r>
              <a:rPr dirty="0" sz="2400"/>
              <a:t>Holliday</a:t>
            </a:r>
            <a:r>
              <a:rPr dirty="0" sz="2400" spc="-15"/>
              <a:t> </a:t>
            </a:r>
            <a:r>
              <a:rPr dirty="0" sz="2400" spc="-10"/>
              <a:t>Junction</a:t>
            </a:r>
            <a:endParaRPr sz="2400"/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92126" y="1244900"/>
            <a:ext cx="2891689" cy="1426934"/>
          </a:xfrm>
          <a:prstGeom prst="rect">
            <a:avLst/>
          </a:prstGeom>
        </p:spPr>
      </p:pic>
      <p:pic>
        <p:nvPicPr>
          <p:cNvPr id="4" name="object 4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14999" y="2831150"/>
            <a:ext cx="2686750" cy="1467044"/>
          </a:xfrm>
          <a:prstGeom prst="rect">
            <a:avLst/>
          </a:prstGeom>
        </p:spPr>
      </p:pic>
      <p:pic>
        <p:nvPicPr>
          <p:cNvPr id="5" name="object 5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013521" y="1017724"/>
            <a:ext cx="2304445" cy="3820973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/>
              <a:t>The</a:t>
            </a:r>
            <a:r>
              <a:rPr dirty="0" spc="-5"/>
              <a:t> </a:t>
            </a:r>
            <a:r>
              <a:rPr dirty="0" spc="-10"/>
              <a:t>single-</a:t>
            </a:r>
            <a:r>
              <a:rPr dirty="0"/>
              <a:t>molecule</a:t>
            </a:r>
            <a:r>
              <a:rPr dirty="0" spc="-5"/>
              <a:t> </a:t>
            </a:r>
            <a:r>
              <a:rPr dirty="0" spc="-10"/>
              <a:t>toolkit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475249" y="1175208"/>
            <a:ext cx="7123430" cy="2479040"/>
          </a:xfrm>
          <a:prstGeom prst="rect">
            <a:avLst/>
          </a:prstGeom>
        </p:spPr>
        <p:txBody>
          <a:bodyPr wrap="square" lIns="0" tIns="53340" rIns="0" bIns="0" rtlCol="0" vert="horz">
            <a:spAutoFit/>
          </a:bodyPr>
          <a:lstStyle/>
          <a:p>
            <a:pPr marL="379095" indent="-366395">
              <a:lnSpc>
                <a:spcPct val="100000"/>
              </a:lnSpc>
              <a:spcBef>
                <a:spcPts val="420"/>
              </a:spcBef>
              <a:buChar char="●"/>
              <a:tabLst>
                <a:tab pos="379095" algn="l"/>
              </a:tabLst>
            </a:pPr>
            <a:r>
              <a:rPr dirty="0" sz="1800" spc="-10" b="1">
                <a:solidFill>
                  <a:srgbClr val="595959"/>
                </a:solidFill>
                <a:latin typeface="Arial"/>
                <a:cs typeface="Arial"/>
              </a:rPr>
              <a:t>Single-</a:t>
            </a:r>
            <a:r>
              <a:rPr dirty="0" sz="1800" b="1">
                <a:solidFill>
                  <a:srgbClr val="595959"/>
                </a:solidFill>
                <a:latin typeface="Arial"/>
                <a:cs typeface="Arial"/>
              </a:rPr>
              <a:t>molecule</a:t>
            </a:r>
            <a:r>
              <a:rPr dirty="0" sz="1800" spc="-5" b="1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dirty="0" sz="1800" spc="-10" b="1">
                <a:solidFill>
                  <a:srgbClr val="595959"/>
                </a:solidFill>
                <a:latin typeface="Arial"/>
                <a:cs typeface="Arial"/>
              </a:rPr>
              <a:t>imaging</a:t>
            </a:r>
            <a:endParaRPr sz="1800">
              <a:latin typeface="Arial"/>
              <a:cs typeface="Arial"/>
            </a:endParaRPr>
          </a:p>
          <a:p>
            <a:pPr marL="379095" indent="-366395">
              <a:lnSpc>
                <a:spcPct val="100000"/>
              </a:lnSpc>
              <a:spcBef>
                <a:spcPts val="325"/>
              </a:spcBef>
              <a:buChar char="●"/>
              <a:tabLst>
                <a:tab pos="379095" algn="l"/>
              </a:tabLst>
            </a:pPr>
            <a:r>
              <a:rPr dirty="0" sz="1800" spc="-10" b="1">
                <a:solidFill>
                  <a:srgbClr val="595959"/>
                </a:solidFill>
                <a:latin typeface="Arial"/>
                <a:cs typeface="Arial"/>
              </a:rPr>
              <a:t>Single-</a:t>
            </a:r>
            <a:r>
              <a:rPr dirty="0" sz="1800" b="1">
                <a:solidFill>
                  <a:srgbClr val="595959"/>
                </a:solidFill>
                <a:latin typeface="Arial"/>
                <a:cs typeface="Arial"/>
              </a:rPr>
              <a:t>molecule</a:t>
            </a:r>
            <a:r>
              <a:rPr dirty="0" sz="1800" spc="-5" b="1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dirty="0" sz="1800" spc="-20" b="1">
                <a:solidFill>
                  <a:srgbClr val="595959"/>
                </a:solidFill>
                <a:latin typeface="Arial"/>
                <a:cs typeface="Arial"/>
              </a:rPr>
              <a:t>FRET</a:t>
            </a:r>
            <a:endParaRPr sz="1800">
              <a:latin typeface="Arial"/>
              <a:cs typeface="Arial"/>
            </a:endParaRPr>
          </a:p>
          <a:p>
            <a:pPr marL="379095" indent="-366395">
              <a:lnSpc>
                <a:spcPct val="100000"/>
              </a:lnSpc>
              <a:spcBef>
                <a:spcPts val="325"/>
              </a:spcBef>
              <a:buChar char="●"/>
              <a:tabLst>
                <a:tab pos="379095" algn="l"/>
              </a:tabLst>
            </a:pPr>
            <a:r>
              <a:rPr dirty="0" sz="1800">
                <a:solidFill>
                  <a:srgbClr val="595959"/>
                </a:solidFill>
                <a:latin typeface="Arial"/>
                <a:cs typeface="Arial"/>
              </a:rPr>
              <a:t>Optical/Magnetic</a:t>
            </a:r>
            <a:r>
              <a:rPr dirty="0" sz="1800" spc="-45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595959"/>
                </a:solidFill>
                <a:latin typeface="Arial"/>
                <a:cs typeface="Arial"/>
              </a:rPr>
              <a:t>Tweezers</a:t>
            </a:r>
            <a:endParaRPr sz="1800">
              <a:latin typeface="Arial"/>
              <a:cs typeface="Arial"/>
            </a:endParaRPr>
          </a:p>
          <a:p>
            <a:pPr lvl="1" marL="836294" indent="-335915">
              <a:lnSpc>
                <a:spcPct val="100000"/>
              </a:lnSpc>
              <a:spcBef>
                <a:spcPts val="340"/>
              </a:spcBef>
              <a:buChar char="○"/>
              <a:tabLst>
                <a:tab pos="836294" algn="l"/>
              </a:tabLst>
            </a:pPr>
            <a:r>
              <a:rPr dirty="0" sz="1400">
                <a:solidFill>
                  <a:srgbClr val="595959"/>
                </a:solidFill>
                <a:latin typeface="Arial"/>
                <a:cs typeface="Arial"/>
              </a:rPr>
              <a:t>C-</a:t>
            </a:r>
            <a:r>
              <a:rPr dirty="0" sz="1400" spc="-10">
                <a:solidFill>
                  <a:srgbClr val="595959"/>
                </a:solidFill>
                <a:latin typeface="Arial"/>
                <a:cs typeface="Arial"/>
              </a:rPr>
              <a:t>traps</a:t>
            </a:r>
            <a:endParaRPr sz="1400">
              <a:latin typeface="Arial"/>
              <a:cs typeface="Arial"/>
            </a:endParaRPr>
          </a:p>
          <a:p>
            <a:pPr marL="379095" indent="-366395">
              <a:lnSpc>
                <a:spcPct val="100000"/>
              </a:lnSpc>
              <a:spcBef>
                <a:spcPts val="235"/>
              </a:spcBef>
              <a:buChar char="●"/>
              <a:tabLst>
                <a:tab pos="379095" algn="l"/>
              </a:tabLst>
            </a:pPr>
            <a:r>
              <a:rPr dirty="0" sz="1800">
                <a:solidFill>
                  <a:srgbClr val="595959"/>
                </a:solidFill>
                <a:latin typeface="Arial"/>
                <a:cs typeface="Arial"/>
              </a:rPr>
              <a:t>DNA</a:t>
            </a:r>
            <a:r>
              <a:rPr dirty="0" sz="1800" spc="-114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595959"/>
                </a:solidFill>
                <a:latin typeface="Arial"/>
                <a:cs typeface="Arial"/>
              </a:rPr>
              <a:t>Curtains</a:t>
            </a:r>
            <a:endParaRPr sz="1800">
              <a:latin typeface="Arial"/>
              <a:cs typeface="Arial"/>
            </a:endParaRPr>
          </a:p>
          <a:p>
            <a:pPr marL="379095" indent="-366395">
              <a:lnSpc>
                <a:spcPct val="100000"/>
              </a:lnSpc>
              <a:spcBef>
                <a:spcPts val="325"/>
              </a:spcBef>
              <a:buChar char="●"/>
              <a:tabLst>
                <a:tab pos="379095" algn="l"/>
              </a:tabLst>
            </a:pPr>
            <a:r>
              <a:rPr dirty="0" sz="1800" spc="-10">
                <a:solidFill>
                  <a:srgbClr val="595959"/>
                </a:solidFill>
                <a:latin typeface="Arial"/>
                <a:cs typeface="Arial"/>
              </a:rPr>
              <a:t>Single-</a:t>
            </a:r>
            <a:r>
              <a:rPr dirty="0" sz="1800">
                <a:solidFill>
                  <a:srgbClr val="595959"/>
                </a:solidFill>
                <a:latin typeface="Arial"/>
                <a:cs typeface="Arial"/>
              </a:rPr>
              <a:t>molecule</a:t>
            </a:r>
            <a:r>
              <a:rPr dirty="0" sz="1800" spc="-5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595959"/>
                </a:solidFill>
                <a:latin typeface="Arial"/>
                <a:cs typeface="Arial"/>
              </a:rPr>
              <a:t>sequencing</a:t>
            </a:r>
            <a:endParaRPr sz="1800">
              <a:latin typeface="Arial"/>
              <a:cs typeface="Arial"/>
            </a:endParaRPr>
          </a:p>
          <a:p>
            <a:pPr marL="379095" indent="-366395">
              <a:lnSpc>
                <a:spcPct val="100000"/>
              </a:lnSpc>
              <a:spcBef>
                <a:spcPts val="325"/>
              </a:spcBef>
              <a:buChar char="●"/>
              <a:tabLst>
                <a:tab pos="379095" algn="l"/>
              </a:tabLst>
            </a:pPr>
            <a:r>
              <a:rPr dirty="0" sz="1800" spc="-10">
                <a:solidFill>
                  <a:srgbClr val="595959"/>
                </a:solidFill>
                <a:latin typeface="Arial"/>
                <a:cs typeface="Arial"/>
              </a:rPr>
              <a:t>Single-</a:t>
            </a:r>
            <a:r>
              <a:rPr dirty="0" sz="1800">
                <a:solidFill>
                  <a:srgbClr val="595959"/>
                </a:solidFill>
                <a:latin typeface="Arial"/>
                <a:cs typeface="Arial"/>
              </a:rPr>
              <a:t>molecule</a:t>
            </a:r>
            <a:r>
              <a:rPr dirty="0" sz="1800" spc="-35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95959"/>
                </a:solidFill>
                <a:latin typeface="Arial"/>
                <a:cs typeface="Arial"/>
              </a:rPr>
              <a:t>polarization</a:t>
            </a:r>
            <a:r>
              <a:rPr dirty="0" sz="1800" spc="-30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595959"/>
                </a:solidFill>
                <a:latin typeface="Arial"/>
                <a:cs typeface="Arial"/>
              </a:rPr>
              <a:t>assay</a:t>
            </a:r>
            <a:endParaRPr sz="1800">
              <a:latin typeface="Arial"/>
              <a:cs typeface="Arial"/>
            </a:endParaRPr>
          </a:p>
          <a:p>
            <a:pPr marL="379095" indent="-366395">
              <a:lnSpc>
                <a:spcPct val="100000"/>
              </a:lnSpc>
              <a:spcBef>
                <a:spcPts val="325"/>
              </a:spcBef>
              <a:buChar char="●"/>
              <a:tabLst>
                <a:tab pos="379095" algn="l"/>
              </a:tabLst>
            </a:pPr>
            <a:r>
              <a:rPr dirty="0" sz="1800">
                <a:solidFill>
                  <a:srgbClr val="595959"/>
                </a:solidFill>
                <a:latin typeface="Arial"/>
                <a:cs typeface="Arial"/>
              </a:rPr>
              <a:t>Among</a:t>
            </a:r>
            <a:r>
              <a:rPr dirty="0" sz="1800" spc="-15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95959"/>
                </a:solidFill>
                <a:latin typeface="Arial"/>
                <a:cs typeface="Arial"/>
              </a:rPr>
              <a:t>many</a:t>
            </a:r>
            <a:r>
              <a:rPr dirty="0" sz="1800" spc="-15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95959"/>
                </a:solidFill>
                <a:latin typeface="Arial"/>
                <a:cs typeface="Arial"/>
              </a:rPr>
              <a:t>other</a:t>
            </a:r>
            <a:r>
              <a:rPr dirty="0" sz="1800" spc="-10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95959"/>
                </a:solidFill>
                <a:latin typeface="Arial"/>
                <a:cs typeface="Arial"/>
              </a:rPr>
              <a:t>variations…</a:t>
            </a:r>
            <a:r>
              <a:rPr dirty="0" sz="1800" spc="-15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95959"/>
                </a:solidFill>
                <a:latin typeface="Arial"/>
                <a:cs typeface="Arial"/>
              </a:rPr>
              <a:t>the</a:t>
            </a:r>
            <a:r>
              <a:rPr dirty="0" sz="1800" spc="-15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95959"/>
                </a:solidFill>
                <a:latin typeface="Arial"/>
                <a:cs typeface="Arial"/>
              </a:rPr>
              <a:t>question</a:t>
            </a:r>
            <a:r>
              <a:rPr dirty="0" sz="1800" spc="-10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95959"/>
                </a:solidFill>
                <a:latin typeface="Arial"/>
                <a:cs typeface="Arial"/>
              </a:rPr>
              <a:t>drives</a:t>
            </a:r>
            <a:r>
              <a:rPr dirty="0" sz="1800" spc="-15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95959"/>
                </a:solidFill>
                <a:latin typeface="Arial"/>
                <a:cs typeface="Arial"/>
              </a:rPr>
              <a:t>the</a:t>
            </a:r>
            <a:r>
              <a:rPr dirty="0" sz="1800" spc="-15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95959"/>
                </a:solidFill>
                <a:latin typeface="Arial"/>
                <a:cs typeface="Arial"/>
              </a:rPr>
              <a:t>tools</a:t>
            </a:r>
            <a:r>
              <a:rPr dirty="0" sz="1800" spc="-10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dirty="0" sz="1800" spc="-20">
                <a:solidFill>
                  <a:srgbClr val="595959"/>
                </a:solidFill>
                <a:latin typeface="Arial"/>
                <a:cs typeface="Arial"/>
              </a:rPr>
              <a:t>used.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/>
              <a:t>Review</a:t>
            </a:r>
            <a:r>
              <a:rPr dirty="0" spc="-30"/>
              <a:t> </a:t>
            </a:r>
            <a:r>
              <a:rPr dirty="0"/>
              <a:t>of</a:t>
            </a:r>
            <a:r>
              <a:rPr dirty="0" spc="-30"/>
              <a:t> </a:t>
            </a:r>
            <a:r>
              <a:rPr dirty="0"/>
              <a:t>Fluorescence</a:t>
            </a:r>
            <a:r>
              <a:rPr dirty="0" spc="-25"/>
              <a:t> </a:t>
            </a:r>
            <a:r>
              <a:rPr dirty="0" spc="-10"/>
              <a:t>Workshop</a:t>
            </a: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453385" y="1133448"/>
            <a:ext cx="3612136" cy="2627017"/>
          </a:xfrm>
          <a:prstGeom prst="rect">
            <a:avLst/>
          </a:prstGeom>
        </p:spPr>
      </p:pic>
      <p:sp>
        <p:nvSpPr>
          <p:cNvPr id="4" name="object 4" descr=""/>
          <p:cNvSpPr txBox="1"/>
          <p:nvPr/>
        </p:nvSpPr>
        <p:spPr>
          <a:xfrm>
            <a:off x="898450" y="3938295"/>
            <a:ext cx="7056755" cy="7874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latin typeface="Arial"/>
                <a:cs typeface="Arial"/>
              </a:rPr>
              <a:t>Divisions</a:t>
            </a:r>
            <a:r>
              <a:rPr dirty="0" sz="1000" spc="-1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of</a:t>
            </a:r>
            <a:r>
              <a:rPr dirty="0" sz="1000" spc="-5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energy</a:t>
            </a:r>
            <a:r>
              <a:rPr dirty="0" sz="1000" spc="-5">
                <a:latin typeface="Arial"/>
                <a:cs typeface="Arial"/>
              </a:rPr>
              <a:t> </a:t>
            </a:r>
            <a:r>
              <a:rPr dirty="0" sz="1000" spc="-10">
                <a:latin typeface="Arial"/>
                <a:cs typeface="Arial"/>
              </a:rPr>
              <a:t>transitions:</a:t>
            </a:r>
            <a:endParaRPr sz="1000">
              <a:latin typeface="Arial"/>
              <a:cs typeface="Arial"/>
            </a:endParaRPr>
          </a:p>
          <a:p>
            <a:pPr marL="469265" indent="-334010">
              <a:lnSpc>
                <a:spcPct val="100000"/>
              </a:lnSpc>
              <a:buAutoNum type="arabicPeriod"/>
              <a:tabLst>
                <a:tab pos="469265" algn="l"/>
              </a:tabLst>
            </a:pPr>
            <a:r>
              <a:rPr dirty="0" sz="1000">
                <a:latin typeface="Arial"/>
                <a:cs typeface="Arial"/>
              </a:rPr>
              <a:t>Electronic</a:t>
            </a:r>
            <a:r>
              <a:rPr dirty="0" sz="1000" spc="-35">
                <a:latin typeface="Arial"/>
                <a:cs typeface="Arial"/>
              </a:rPr>
              <a:t> </a:t>
            </a:r>
            <a:r>
              <a:rPr dirty="0" sz="1000" spc="-10">
                <a:latin typeface="Arial"/>
                <a:cs typeface="Arial"/>
              </a:rPr>
              <a:t>Transition </a:t>
            </a:r>
            <a:r>
              <a:rPr dirty="0" sz="1000">
                <a:latin typeface="Arial"/>
                <a:cs typeface="Arial"/>
              </a:rPr>
              <a:t>occur</a:t>
            </a:r>
            <a:r>
              <a:rPr dirty="0" sz="1000" spc="-1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when</a:t>
            </a:r>
            <a:r>
              <a:rPr dirty="0" sz="1000" spc="-1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electrons</a:t>
            </a:r>
            <a:r>
              <a:rPr dirty="0" sz="1000" spc="-1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move</a:t>
            </a:r>
            <a:r>
              <a:rPr dirty="0" sz="1000" spc="-5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from</a:t>
            </a:r>
            <a:r>
              <a:rPr dirty="0" sz="1000" spc="-1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one</a:t>
            </a:r>
            <a:r>
              <a:rPr dirty="0" sz="1000" spc="-1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energy</a:t>
            </a:r>
            <a:r>
              <a:rPr dirty="0" sz="1000" spc="-1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level</a:t>
            </a:r>
            <a:r>
              <a:rPr dirty="0" sz="1000" spc="-1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to</a:t>
            </a:r>
            <a:r>
              <a:rPr dirty="0" sz="1000" spc="-5">
                <a:latin typeface="Arial"/>
                <a:cs typeface="Arial"/>
              </a:rPr>
              <a:t> </a:t>
            </a:r>
            <a:r>
              <a:rPr dirty="0" sz="1000" spc="-10">
                <a:latin typeface="Arial"/>
                <a:cs typeface="Arial"/>
              </a:rPr>
              <a:t>another.</a:t>
            </a:r>
            <a:endParaRPr sz="1000">
              <a:latin typeface="Arial"/>
              <a:cs typeface="Arial"/>
            </a:endParaRPr>
          </a:p>
          <a:p>
            <a:pPr marL="469900" marR="46355" indent="-334645">
              <a:lnSpc>
                <a:spcPct val="100000"/>
              </a:lnSpc>
              <a:buAutoNum type="arabicPeriod"/>
              <a:tabLst>
                <a:tab pos="469900" algn="l"/>
              </a:tabLst>
            </a:pPr>
            <a:r>
              <a:rPr dirty="0" sz="1000" spc="-10">
                <a:latin typeface="Arial"/>
                <a:cs typeface="Arial"/>
              </a:rPr>
              <a:t>Vibrational</a:t>
            </a:r>
            <a:r>
              <a:rPr dirty="0" sz="1000" spc="-45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Transitions</a:t>
            </a:r>
            <a:r>
              <a:rPr dirty="0" sz="1000" spc="-15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are</a:t>
            </a:r>
            <a:r>
              <a:rPr dirty="0" sz="1000" spc="-2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due</a:t>
            </a:r>
            <a:r>
              <a:rPr dirty="0" sz="1000" spc="-15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to</a:t>
            </a:r>
            <a:r>
              <a:rPr dirty="0" sz="1000" spc="-15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the</a:t>
            </a:r>
            <a:r>
              <a:rPr dirty="0" sz="1000" spc="-2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elastic</a:t>
            </a:r>
            <a:r>
              <a:rPr dirty="0" sz="1000" spc="-15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movement</a:t>
            </a:r>
            <a:r>
              <a:rPr dirty="0" sz="1000" spc="-2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of</a:t>
            </a:r>
            <a:r>
              <a:rPr dirty="0" sz="1000" spc="-15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chemical</a:t>
            </a:r>
            <a:r>
              <a:rPr dirty="0" sz="1000" spc="-2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bonds.</a:t>
            </a:r>
            <a:r>
              <a:rPr dirty="0" sz="1000" spc="-3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These</a:t>
            </a:r>
            <a:r>
              <a:rPr dirty="0" sz="1000" spc="-15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transitions</a:t>
            </a:r>
            <a:r>
              <a:rPr dirty="0" sz="1000" spc="-2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occur</a:t>
            </a:r>
            <a:r>
              <a:rPr dirty="0" sz="1000" spc="-15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between</a:t>
            </a:r>
            <a:r>
              <a:rPr dirty="0" sz="1000" spc="-15">
                <a:latin typeface="Arial"/>
                <a:cs typeface="Arial"/>
              </a:rPr>
              <a:t> </a:t>
            </a:r>
            <a:r>
              <a:rPr dirty="0" sz="1000" spc="-10">
                <a:latin typeface="Arial"/>
                <a:cs typeface="Arial"/>
              </a:rPr>
              <a:t>different </a:t>
            </a:r>
            <a:r>
              <a:rPr dirty="0" sz="1000">
                <a:latin typeface="Arial"/>
                <a:cs typeface="Arial"/>
              </a:rPr>
              <a:t>vibrational</a:t>
            </a:r>
            <a:r>
              <a:rPr dirty="0" sz="1000" spc="-2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levels</a:t>
            </a:r>
            <a:r>
              <a:rPr dirty="0" sz="1000" spc="-2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of</a:t>
            </a:r>
            <a:r>
              <a:rPr dirty="0" sz="1000" spc="-15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the</a:t>
            </a:r>
            <a:r>
              <a:rPr dirty="0" sz="1000" spc="-2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same</a:t>
            </a:r>
            <a:r>
              <a:rPr dirty="0" sz="1000" spc="-2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electronic</a:t>
            </a:r>
            <a:r>
              <a:rPr dirty="0" sz="1000" spc="-15">
                <a:latin typeface="Arial"/>
                <a:cs typeface="Arial"/>
              </a:rPr>
              <a:t> </a:t>
            </a:r>
            <a:r>
              <a:rPr dirty="0" sz="1000" spc="-10">
                <a:latin typeface="Arial"/>
                <a:cs typeface="Arial"/>
              </a:rPr>
              <a:t>state.</a:t>
            </a:r>
            <a:endParaRPr sz="1000">
              <a:latin typeface="Arial"/>
              <a:cs typeface="Arial"/>
            </a:endParaRPr>
          </a:p>
          <a:p>
            <a:pPr marL="469265" indent="-334010">
              <a:lnSpc>
                <a:spcPct val="100000"/>
              </a:lnSpc>
              <a:buAutoNum type="arabicPeriod"/>
              <a:tabLst>
                <a:tab pos="469265" algn="l"/>
              </a:tabLst>
            </a:pPr>
            <a:r>
              <a:rPr dirty="0" sz="1000">
                <a:latin typeface="Arial"/>
                <a:cs typeface="Arial"/>
              </a:rPr>
              <a:t>Rotational</a:t>
            </a:r>
            <a:r>
              <a:rPr dirty="0" sz="1000" spc="-35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motions</a:t>
            </a:r>
            <a:r>
              <a:rPr dirty="0" sz="1000" spc="-2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involve</a:t>
            </a:r>
            <a:r>
              <a:rPr dirty="0" sz="1000" spc="-25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changes</a:t>
            </a:r>
            <a:r>
              <a:rPr dirty="0" sz="1000" spc="-2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in</a:t>
            </a:r>
            <a:r>
              <a:rPr dirty="0" sz="1000" spc="-25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the</a:t>
            </a:r>
            <a:r>
              <a:rPr dirty="0" sz="1000" spc="-2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molecule’s</a:t>
            </a:r>
            <a:r>
              <a:rPr dirty="0" sz="1000" spc="-25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angular</a:t>
            </a:r>
            <a:r>
              <a:rPr dirty="0" sz="1000" spc="-2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momentum</a:t>
            </a:r>
            <a:r>
              <a:rPr dirty="0" sz="1000" spc="-25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and</a:t>
            </a:r>
            <a:r>
              <a:rPr dirty="0" sz="1000" spc="-2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occur</a:t>
            </a:r>
            <a:r>
              <a:rPr dirty="0" sz="1000" spc="-25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within</a:t>
            </a:r>
            <a:r>
              <a:rPr dirty="0" sz="1000" spc="-2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the</a:t>
            </a:r>
            <a:r>
              <a:rPr dirty="0" sz="1000" spc="-25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same</a:t>
            </a:r>
            <a:r>
              <a:rPr dirty="0" sz="1000" spc="-2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vibrational</a:t>
            </a:r>
            <a:r>
              <a:rPr dirty="0" sz="1000" spc="-20">
                <a:latin typeface="Arial"/>
                <a:cs typeface="Arial"/>
              </a:rPr>
              <a:t> </a:t>
            </a:r>
            <a:r>
              <a:rPr dirty="0" sz="1000" spc="-10">
                <a:latin typeface="Arial"/>
                <a:cs typeface="Arial"/>
              </a:rPr>
              <a:t>state.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/>
              <a:t>Review</a:t>
            </a:r>
            <a:r>
              <a:rPr dirty="0" spc="-30"/>
              <a:t> </a:t>
            </a:r>
            <a:r>
              <a:rPr dirty="0"/>
              <a:t>of</a:t>
            </a:r>
            <a:r>
              <a:rPr dirty="0" spc="-30"/>
              <a:t> </a:t>
            </a:r>
            <a:r>
              <a:rPr dirty="0"/>
              <a:t>Fluorescence</a:t>
            </a:r>
            <a:r>
              <a:rPr dirty="0" spc="-25"/>
              <a:t> </a:t>
            </a:r>
            <a:r>
              <a:rPr dirty="0" spc="-10"/>
              <a:t>Workshop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775450" y="3873007"/>
            <a:ext cx="2775585" cy="574040"/>
          </a:xfrm>
          <a:prstGeom prst="rect">
            <a:avLst/>
          </a:prstGeom>
        </p:spPr>
        <p:txBody>
          <a:bodyPr wrap="square" lIns="0" tIns="3175" rIns="0" bIns="0" rtlCol="0" vert="horz">
            <a:spAutoFit/>
          </a:bodyPr>
          <a:lstStyle/>
          <a:p>
            <a:pPr marL="12700" marR="5080">
              <a:lnSpc>
                <a:spcPct val="105900"/>
              </a:lnSpc>
              <a:spcBef>
                <a:spcPts val="25"/>
              </a:spcBef>
            </a:pPr>
            <a:r>
              <a:rPr dirty="0" sz="1150">
                <a:solidFill>
                  <a:srgbClr val="595959"/>
                </a:solidFill>
                <a:latin typeface="Arial"/>
                <a:cs typeface="Arial"/>
              </a:rPr>
              <a:t>The</a:t>
            </a:r>
            <a:r>
              <a:rPr dirty="0" sz="1150" spc="-15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dirty="0" sz="1150">
                <a:solidFill>
                  <a:srgbClr val="595959"/>
                </a:solidFill>
                <a:latin typeface="Arial"/>
                <a:cs typeface="Arial"/>
              </a:rPr>
              <a:t>Jablonski</a:t>
            </a:r>
            <a:r>
              <a:rPr dirty="0" sz="1150" spc="-10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dirty="0" sz="1150">
                <a:solidFill>
                  <a:srgbClr val="595959"/>
                </a:solidFill>
                <a:latin typeface="Arial"/>
                <a:cs typeface="Arial"/>
              </a:rPr>
              <a:t>diagram</a:t>
            </a:r>
            <a:r>
              <a:rPr dirty="0" sz="1150" spc="-15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dirty="0" sz="1150">
                <a:solidFill>
                  <a:srgbClr val="595959"/>
                </a:solidFill>
                <a:latin typeface="Arial"/>
                <a:cs typeface="Arial"/>
              </a:rPr>
              <a:t>summarizes</a:t>
            </a:r>
            <a:r>
              <a:rPr dirty="0" sz="1150" spc="-10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dirty="0" sz="1150">
                <a:solidFill>
                  <a:srgbClr val="595959"/>
                </a:solidFill>
                <a:latin typeface="Arial"/>
                <a:cs typeface="Arial"/>
              </a:rPr>
              <a:t>all</a:t>
            </a:r>
            <a:r>
              <a:rPr dirty="0" sz="1150" spc="-10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dirty="0" sz="1150" spc="-25">
                <a:solidFill>
                  <a:srgbClr val="595959"/>
                </a:solidFill>
                <a:latin typeface="Arial"/>
                <a:cs typeface="Arial"/>
              </a:rPr>
              <a:t>the </a:t>
            </a:r>
            <a:r>
              <a:rPr dirty="0" sz="1150">
                <a:solidFill>
                  <a:srgbClr val="595959"/>
                </a:solidFill>
                <a:latin typeface="Arial"/>
                <a:cs typeface="Arial"/>
              </a:rPr>
              <a:t>possible</a:t>
            </a:r>
            <a:r>
              <a:rPr dirty="0" sz="1150" spc="-20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dirty="0" sz="1150">
                <a:solidFill>
                  <a:srgbClr val="595959"/>
                </a:solidFill>
                <a:latin typeface="Arial"/>
                <a:cs typeface="Arial"/>
              </a:rPr>
              <a:t>transitions</a:t>
            </a:r>
            <a:r>
              <a:rPr dirty="0" sz="1150" spc="-10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dirty="0" sz="1150">
                <a:solidFill>
                  <a:srgbClr val="595959"/>
                </a:solidFill>
                <a:latin typeface="Arial"/>
                <a:cs typeface="Arial"/>
              </a:rPr>
              <a:t>that</a:t>
            </a:r>
            <a:r>
              <a:rPr dirty="0" sz="1150" spc="-10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dirty="0" sz="1150">
                <a:solidFill>
                  <a:srgbClr val="595959"/>
                </a:solidFill>
                <a:latin typeface="Arial"/>
                <a:cs typeface="Arial"/>
              </a:rPr>
              <a:t>can</a:t>
            </a:r>
            <a:r>
              <a:rPr dirty="0" sz="1150" spc="-10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dirty="0" sz="1150">
                <a:solidFill>
                  <a:srgbClr val="595959"/>
                </a:solidFill>
                <a:latin typeface="Arial"/>
                <a:cs typeface="Arial"/>
              </a:rPr>
              <a:t>occur</a:t>
            </a:r>
            <a:r>
              <a:rPr dirty="0" sz="1150" spc="-10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dirty="0" sz="1150">
                <a:solidFill>
                  <a:srgbClr val="595959"/>
                </a:solidFill>
                <a:latin typeface="Arial"/>
                <a:cs typeface="Arial"/>
              </a:rPr>
              <a:t>after</a:t>
            </a:r>
            <a:r>
              <a:rPr dirty="0" sz="1150" spc="-10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dirty="0" sz="1150" spc="-50">
                <a:solidFill>
                  <a:srgbClr val="595959"/>
                </a:solidFill>
                <a:latin typeface="Arial"/>
                <a:cs typeface="Arial"/>
              </a:rPr>
              <a:t>a </a:t>
            </a:r>
            <a:r>
              <a:rPr dirty="0" sz="1150">
                <a:solidFill>
                  <a:srgbClr val="595959"/>
                </a:solidFill>
                <a:latin typeface="Arial"/>
                <a:cs typeface="Arial"/>
              </a:rPr>
              <a:t>molecule</a:t>
            </a:r>
            <a:r>
              <a:rPr dirty="0" sz="1150" spc="-20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dirty="0" sz="1150">
                <a:solidFill>
                  <a:srgbClr val="595959"/>
                </a:solidFill>
                <a:latin typeface="Arial"/>
                <a:cs typeface="Arial"/>
              </a:rPr>
              <a:t>is</a:t>
            </a:r>
            <a:r>
              <a:rPr dirty="0" sz="1150" spc="-15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dirty="0" sz="1150" spc="-10">
                <a:solidFill>
                  <a:srgbClr val="595959"/>
                </a:solidFill>
                <a:latin typeface="Arial"/>
                <a:cs typeface="Arial"/>
              </a:rPr>
              <a:t>photoexcited.</a:t>
            </a:r>
            <a:endParaRPr sz="1150">
              <a:latin typeface="Arial"/>
              <a:cs typeface="Arial"/>
            </a:endParaRPr>
          </a:p>
        </p:txBody>
      </p:sp>
      <p:pic>
        <p:nvPicPr>
          <p:cNvPr id="4" name="object 4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65137" y="1118425"/>
            <a:ext cx="3906864" cy="2621650"/>
          </a:xfrm>
          <a:prstGeom prst="rect">
            <a:avLst/>
          </a:prstGeom>
        </p:spPr>
      </p:pic>
      <p:graphicFrame>
        <p:nvGraphicFramePr>
          <p:cNvPr id="5" name="object 5" descr=""/>
          <p:cNvGraphicFramePr>
            <a:graphicFrameLocks noGrp="1"/>
          </p:cNvGraphicFramePr>
          <p:nvPr/>
        </p:nvGraphicFramePr>
        <p:xfrm>
          <a:off x="4631587" y="1175212"/>
          <a:ext cx="4281805" cy="32270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75994"/>
                <a:gridCol w="2571114"/>
                <a:gridCol w="647700"/>
              </a:tblGrid>
              <a:tr h="334645"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35"/>
                        </a:spcBef>
                      </a:pPr>
                      <a:r>
                        <a:rPr dirty="0" sz="1000" spc="-10">
                          <a:latin typeface="Arial"/>
                          <a:cs typeface="Arial"/>
                        </a:rPr>
                        <a:t>Absorption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B="0" marT="80645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35"/>
                        </a:spcBef>
                      </a:pPr>
                      <a:r>
                        <a:rPr dirty="0" sz="1000">
                          <a:latin typeface="Arial"/>
                          <a:cs typeface="Arial"/>
                        </a:rPr>
                        <a:t>Electron</a:t>
                      </a:r>
                      <a:r>
                        <a:rPr dirty="0" sz="1000" spc="-2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00">
                          <a:latin typeface="Arial"/>
                          <a:cs typeface="Arial"/>
                        </a:rPr>
                        <a:t>excited</a:t>
                      </a:r>
                      <a:r>
                        <a:rPr dirty="0" sz="1000" spc="-1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00">
                          <a:latin typeface="Arial"/>
                          <a:cs typeface="Arial"/>
                        </a:rPr>
                        <a:t>to</a:t>
                      </a:r>
                      <a:r>
                        <a:rPr dirty="0" sz="1000" spc="-1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00">
                          <a:latin typeface="Arial"/>
                          <a:cs typeface="Arial"/>
                        </a:rPr>
                        <a:t>a</a:t>
                      </a:r>
                      <a:r>
                        <a:rPr dirty="0" sz="1000" spc="-2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00">
                          <a:latin typeface="Arial"/>
                          <a:cs typeface="Arial"/>
                        </a:rPr>
                        <a:t>higher</a:t>
                      </a:r>
                      <a:r>
                        <a:rPr dirty="0" sz="1000" spc="-1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00">
                          <a:latin typeface="Arial"/>
                          <a:cs typeface="Arial"/>
                        </a:rPr>
                        <a:t>energy</a:t>
                      </a:r>
                      <a:r>
                        <a:rPr dirty="0" sz="1000" spc="-1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00" spc="-10">
                          <a:latin typeface="Arial"/>
                          <a:cs typeface="Arial"/>
                        </a:rPr>
                        <a:t>level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B="0" marT="80645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259"/>
                        </a:spcBef>
                      </a:pPr>
                      <a:r>
                        <a:rPr dirty="0" baseline="-22222" sz="1500" spc="-15">
                          <a:latin typeface="Arial"/>
                          <a:cs typeface="Arial"/>
                        </a:rPr>
                        <a:t>10</a:t>
                      </a:r>
                      <a:r>
                        <a:rPr dirty="0" sz="650" spc="-10">
                          <a:latin typeface="Arial"/>
                          <a:cs typeface="Arial"/>
                        </a:rPr>
                        <a:t>-</a:t>
                      </a:r>
                      <a:r>
                        <a:rPr dirty="0" sz="650">
                          <a:latin typeface="Arial"/>
                          <a:cs typeface="Arial"/>
                        </a:rPr>
                        <a:t>18</a:t>
                      </a:r>
                      <a:r>
                        <a:rPr dirty="0" sz="650" spc="114">
                          <a:latin typeface="Arial"/>
                          <a:cs typeface="Arial"/>
                        </a:rPr>
                        <a:t> </a:t>
                      </a:r>
                      <a:r>
                        <a:rPr dirty="0" baseline="-22222" sz="1500" spc="-75">
                          <a:latin typeface="Arial"/>
                          <a:cs typeface="Arial"/>
                        </a:rPr>
                        <a:t>s</a:t>
                      </a:r>
                      <a:endParaRPr baseline="-22222" sz="1500">
                        <a:latin typeface="Arial"/>
                        <a:cs typeface="Arial"/>
                      </a:endParaRPr>
                    </a:p>
                  </a:txBody>
                  <a:tcPr marL="0" marR="0" marB="0" marT="33019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</a:tr>
              <a:tr h="639445">
                <a:tc>
                  <a:txBody>
                    <a:bodyPr/>
                    <a:lstStyle/>
                    <a:p>
                      <a:pPr marL="85725" marR="282575">
                        <a:lnSpc>
                          <a:spcPct val="100000"/>
                        </a:lnSpc>
                        <a:spcBef>
                          <a:spcPts val="635"/>
                        </a:spcBef>
                      </a:pPr>
                      <a:r>
                        <a:rPr dirty="0" sz="1000" spc="-10">
                          <a:latin typeface="Arial"/>
                          <a:cs typeface="Arial"/>
                        </a:rPr>
                        <a:t>Vibrational Relaxation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B="0" marT="80645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725" marR="170815">
                        <a:lnSpc>
                          <a:spcPct val="100000"/>
                        </a:lnSpc>
                        <a:spcBef>
                          <a:spcPts val="635"/>
                        </a:spcBef>
                      </a:pPr>
                      <a:r>
                        <a:rPr dirty="0" sz="1000" spc="-10">
                          <a:latin typeface="Arial"/>
                          <a:cs typeface="Arial"/>
                        </a:rPr>
                        <a:t>Non-</a:t>
                      </a:r>
                      <a:r>
                        <a:rPr dirty="0" sz="1000">
                          <a:latin typeface="Arial"/>
                          <a:cs typeface="Arial"/>
                        </a:rPr>
                        <a:t>radiative</a:t>
                      </a:r>
                      <a:r>
                        <a:rPr dirty="0" sz="1000" spc="-3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00">
                          <a:latin typeface="Arial"/>
                          <a:cs typeface="Arial"/>
                        </a:rPr>
                        <a:t>transition</a:t>
                      </a:r>
                      <a:r>
                        <a:rPr dirty="0" sz="1000" spc="-3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00">
                          <a:latin typeface="Arial"/>
                          <a:cs typeface="Arial"/>
                        </a:rPr>
                        <a:t>to</a:t>
                      </a:r>
                      <a:r>
                        <a:rPr dirty="0" sz="1000" spc="-2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00" spc="-10">
                          <a:latin typeface="Arial"/>
                          <a:cs typeface="Arial"/>
                        </a:rPr>
                        <a:t>lowest </a:t>
                      </a:r>
                      <a:r>
                        <a:rPr dirty="0" sz="1000">
                          <a:latin typeface="Arial"/>
                          <a:cs typeface="Arial"/>
                        </a:rPr>
                        <a:t>vibrational</a:t>
                      </a:r>
                      <a:r>
                        <a:rPr dirty="0" sz="1000" spc="-3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00">
                          <a:latin typeface="Arial"/>
                          <a:cs typeface="Arial"/>
                        </a:rPr>
                        <a:t>state</a:t>
                      </a:r>
                      <a:r>
                        <a:rPr dirty="0" sz="1000" spc="-2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00">
                          <a:latin typeface="Arial"/>
                          <a:cs typeface="Arial"/>
                        </a:rPr>
                        <a:t>that</a:t>
                      </a:r>
                      <a:r>
                        <a:rPr dirty="0" sz="1000" spc="-2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00">
                          <a:latin typeface="Arial"/>
                          <a:cs typeface="Arial"/>
                        </a:rPr>
                        <a:t>involves</a:t>
                      </a:r>
                      <a:r>
                        <a:rPr dirty="0" sz="1000" spc="-2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00" spc="-10">
                          <a:latin typeface="Arial"/>
                          <a:cs typeface="Arial"/>
                        </a:rPr>
                        <a:t>transferring </a:t>
                      </a:r>
                      <a:r>
                        <a:rPr dirty="0" sz="1000">
                          <a:latin typeface="Arial"/>
                          <a:cs typeface="Arial"/>
                        </a:rPr>
                        <a:t>kinetic</a:t>
                      </a:r>
                      <a:r>
                        <a:rPr dirty="0" sz="1000" spc="-1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00">
                          <a:latin typeface="Arial"/>
                          <a:cs typeface="Arial"/>
                        </a:rPr>
                        <a:t>energy</a:t>
                      </a:r>
                      <a:r>
                        <a:rPr dirty="0" sz="1000" spc="-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00">
                          <a:latin typeface="Arial"/>
                          <a:cs typeface="Arial"/>
                        </a:rPr>
                        <a:t>to</a:t>
                      </a:r>
                      <a:r>
                        <a:rPr dirty="0" sz="1000" spc="-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00">
                          <a:latin typeface="Arial"/>
                          <a:cs typeface="Arial"/>
                        </a:rPr>
                        <a:t>other</a:t>
                      </a:r>
                      <a:r>
                        <a:rPr dirty="0" sz="1000" spc="-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00" spc="-10">
                          <a:latin typeface="Arial"/>
                          <a:cs typeface="Arial"/>
                        </a:rPr>
                        <a:t>molecules.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B="0" marT="80645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259"/>
                        </a:spcBef>
                      </a:pPr>
                      <a:r>
                        <a:rPr dirty="0" baseline="-22222" sz="1500" spc="-15">
                          <a:latin typeface="Arial"/>
                          <a:cs typeface="Arial"/>
                        </a:rPr>
                        <a:t>10</a:t>
                      </a:r>
                      <a:r>
                        <a:rPr dirty="0" sz="650" spc="-10">
                          <a:latin typeface="Arial"/>
                          <a:cs typeface="Arial"/>
                        </a:rPr>
                        <a:t>-</a:t>
                      </a:r>
                      <a:r>
                        <a:rPr dirty="0" sz="650">
                          <a:latin typeface="Arial"/>
                          <a:cs typeface="Arial"/>
                        </a:rPr>
                        <a:t>15</a:t>
                      </a:r>
                      <a:r>
                        <a:rPr dirty="0" sz="650" spc="114">
                          <a:latin typeface="Arial"/>
                          <a:cs typeface="Arial"/>
                        </a:rPr>
                        <a:t> </a:t>
                      </a:r>
                      <a:r>
                        <a:rPr dirty="0" baseline="-22222" sz="1500" spc="-75">
                          <a:latin typeface="Arial"/>
                          <a:cs typeface="Arial"/>
                        </a:rPr>
                        <a:t>s</a:t>
                      </a:r>
                      <a:endParaRPr baseline="-22222" sz="1500">
                        <a:latin typeface="Arial"/>
                        <a:cs typeface="Arial"/>
                      </a:endParaRPr>
                    </a:p>
                  </a:txBody>
                  <a:tcPr marL="0" marR="0" marB="0" marT="33019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</a:tr>
              <a:tr h="639445"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35"/>
                        </a:spcBef>
                      </a:pPr>
                      <a:r>
                        <a:rPr dirty="0" sz="1000" spc="-10">
                          <a:latin typeface="Arial"/>
                          <a:cs typeface="Arial"/>
                        </a:rPr>
                        <a:t>Fluorescence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B="0" marT="80645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725" marR="424180">
                        <a:lnSpc>
                          <a:spcPct val="100000"/>
                        </a:lnSpc>
                        <a:spcBef>
                          <a:spcPts val="635"/>
                        </a:spcBef>
                      </a:pPr>
                      <a:r>
                        <a:rPr dirty="0" sz="1000">
                          <a:latin typeface="Arial"/>
                          <a:cs typeface="Arial"/>
                        </a:rPr>
                        <a:t>Radiative</a:t>
                      </a:r>
                      <a:r>
                        <a:rPr dirty="0" sz="1000" spc="-3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00">
                          <a:latin typeface="Arial"/>
                          <a:cs typeface="Arial"/>
                        </a:rPr>
                        <a:t>emission</a:t>
                      </a:r>
                      <a:r>
                        <a:rPr dirty="0" sz="1000" spc="-3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00">
                          <a:latin typeface="Arial"/>
                          <a:cs typeface="Arial"/>
                        </a:rPr>
                        <a:t>of</a:t>
                      </a:r>
                      <a:r>
                        <a:rPr dirty="0" sz="1000" spc="-3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00">
                          <a:latin typeface="Arial"/>
                          <a:cs typeface="Arial"/>
                        </a:rPr>
                        <a:t>light</a:t>
                      </a:r>
                      <a:r>
                        <a:rPr dirty="0" sz="1000" spc="-3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00" spc="-20">
                          <a:latin typeface="Arial"/>
                          <a:cs typeface="Arial"/>
                        </a:rPr>
                        <a:t>from </a:t>
                      </a:r>
                      <a:r>
                        <a:rPr dirty="0" sz="1000">
                          <a:latin typeface="Arial"/>
                          <a:cs typeface="Arial"/>
                        </a:rPr>
                        <a:t>electronically</a:t>
                      </a:r>
                      <a:r>
                        <a:rPr dirty="0" sz="1000" spc="-2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00">
                          <a:latin typeface="Arial"/>
                          <a:cs typeface="Arial"/>
                        </a:rPr>
                        <a:t>excited</a:t>
                      </a:r>
                      <a:r>
                        <a:rPr dirty="0" sz="1000" spc="-2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00">
                          <a:latin typeface="Arial"/>
                          <a:cs typeface="Arial"/>
                        </a:rPr>
                        <a:t>state</a:t>
                      </a:r>
                      <a:r>
                        <a:rPr dirty="0" sz="1000" spc="-2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00">
                          <a:latin typeface="Arial"/>
                          <a:cs typeface="Arial"/>
                        </a:rPr>
                        <a:t>to</a:t>
                      </a:r>
                      <a:r>
                        <a:rPr dirty="0" sz="1000" spc="-1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00" spc="-10">
                          <a:latin typeface="Arial"/>
                          <a:cs typeface="Arial"/>
                        </a:rPr>
                        <a:t>ground </a:t>
                      </a:r>
                      <a:r>
                        <a:rPr dirty="0" sz="1000">
                          <a:latin typeface="Arial"/>
                          <a:cs typeface="Arial"/>
                        </a:rPr>
                        <a:t>electronic</a:t>
                      </a:r>
                      <a:r>
                        <a:rPr dirty="0" sz="1000" spc="-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00" spc="-10">
                          <a:latin typeface="Arial"/>
                          <a:cs typeface="Arial"/>
                        </a:rPr>
                        <a:t>state.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B="0" marT="80645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35"/>
                        </a:spcBef>
                      </a:pPr>
                      <a:r>
                        <a:rPr dirty="0" sz="1000" spc="-10">
                          <a:latin typeface="Arial"/>
                          <a:cs typeface="Arial"/>
                        </a:rPr>
                        <a:t>10</a:t>
                      </a:r>
                      <a:r>
                        <a:rPr dirty="0" baseline="29914" sz="975" spc="-15">
                          <a:latin typeface="Arial"/>
                          <a:cs typeface="Arial"/>
                        </a:rPr>
                        <a:t>-</a:t>
                      </a:r>
                      <a:r>
                        <a:rPr dirty="0" baseline="29914" sz="975">
                          <a:latin typeface="Arial"/>
                          <a:cs typeface="Arial"/>
                        </a:rPr>
                        <a:t>9</a:t>
                      </a:r>
                      <a:r>
                        <a:rPr dirty="0" baseline="29914" sz="975" spc="179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00" spc="-50">
                          <a:latin typeface="Arial"/>
                          <a:cs typeface="Arial"/>
                        </a:rPr>
                        <a:t>s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B="0" marT="80645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</a:tr>
              <a:tr h="487045">
                <a:tc>
                  <a:txBody>
                    <a:bodyPr/>
                    <a:lstStyle/>
                    <a:p>
                      <a:pPr marL="85725" marR="240029">
                        <a:lnSpc>
                          <a:spcPct val="100000"/>
                        </a:lnSpc>
                        <a:spcBef>
                          <a:spcPts val="635"/>
                        </a:spcBef>
                      </a:pPr>
                      <a:r>
                        <a:rPr dirty="0" sz="1000" spc="-10">
                          <a:latin typeface="Arial"/>
                          <a:cs typeface="Arial"/>
                        </a:rPr>
                        <a:t>Internal Conversion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B="0" marT="80645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725" marR="128270">
                        <a:lnSpc>
                          <a:spcPct val="100000"/>
                        </a:lnSpc>
                        <a:spcBef>
                          <a:spcPts val="635"/>
                        </a:spcBef>
                      </a:pPr>
                      <a:r>
                        <a:rPr dirty="0" sz="1000" spc="-10">
                          <a:latin typeface="Arial"/>
                          <a:cs typeface="Arial"/>
                        </a:rPr>
                        <a:t>Non-</a:t>
                      </a:r>
                      <a:r>
                        <a:rPr dirty="0" sz="1000">
                          <a:latin typeface="Arial"/>
                          <a:cs typeface="Arial"/>
                        </a:rPr>
                        <a:t>radiative</a:t>
                      </a:r>
                      <a:r>
                        <a:rPr dirty="0" sz="1000" spc="-2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00">
                          <a:latin typeface="Arial"/>
                          <a:cs typeface="Arial"/>
                        </a:rPr>
                        <a:t>emission</a:t>
                      </a:r>
                      <a:r>
                        <a:rPr dirty="0" sz="1000" spc="-2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00">
                          <a:latin typeface="Arial"/>
                          <a:cs typeface="Arial"/>
                        </a:rPr>
                        <a:t>from</a:t>
                      </a:r>
                      <a:r>
                        <a:rPr dirty="0" sz="1000" spc="-2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00" spc="-10">
                          <a:latin typeface="Arial"/>
                          <a:cs typeface="Arial"/>
                        </a:rPr>
                        <a:t>electronically </a:t>
                      </a:r>
                      <a:r>
                        <a:rPr dirty="0" sz="1000">
                          <a:latin typeface="Arial"/>
                          <a:cs typeface="Arial"/>
                        </a:rPr>
                        <a:t>excited</a:t>
                      </a:r>
                      <a:r>
                        <a:rPr dirty="0" sz="1000" spc="-2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00">
                          <a:latin typeface="Arial"/>
                          <a:cs typeface="Arial"/>
                        </a:rPr>
                        <a:t>state</a:t>
                      </a:r>
                      <a:r>
                        <a:rPr dirty="0" sz="1000" spc="-2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00">
                          <a:latin typeface="Arial"/>
                          <a:cs typeface="Arial"/>
                        </a:rPr>
                        <a:t>to</a:t>
                      </a:r>
                      <a:r>
                        <a:rPr dirty="0" sz="1000" spc="-2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00">
                          <a:latin typeface="Arial"/>
                          <a:cs typeface="Arial"/>
                        </a:rPr>
                        <a:t>ground</a:t>
                      </a:r>
                      <a:r>
                        <a:rPr dirty="0" sz="1000" spc="-2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00">
                          <a:latin typeface="Arial"/>
                          <a:cs typeface="Arial"/>
                        </a:rPr>
                        <a:t>electronic</a:t>
                      </a:r>
                      <a:r>
                        <a:rPr dirty="0" sz="1000" spc="-2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00" spc="-10">
                          <a:latin typeface="Arial"/>
                          <a:cs typeface="Arial"/>
                        </a:rPr>
                        <a:t>state.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B="0" marT="80645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35"/>
                        </a:spcBef>
                      </a:pPr>
                      <a:r>
                        <a:rPr dirty="0" sz="1000" spc="-10">
                          <a:latin typeface="Arial"/>
                          <a:cs typeface="Arial"/>
                        </a:rPr>
                        <a:t>10</a:t>
                      </a:r>
                      <a:r>
                        <a:rPr dirty="0" baseline="29914" sz="975" spc="-15">
                          <a:latin typeface="Arial"/>
                          <a:cs typeface="Arial"/>
                        </a:rPr>
                        <a:t>-</a:t>
                      </a:r>
                      <a:r>
                        <a:rPr dirty="0" baseline="29914" sz="975">
                          <a:latin typeface="Arial"/>
                          <a:cs typeface="Arial"/>
                        </a:rPr>
                        <a:t>7</a:t>
                      </a:r>
                      <a:r>
                        <a:rPr dirty="0" baseline="29914" sz="975" spc="179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00" spc="-50">
                          <a:latin typeface="Arial"/>
                          <a:cs typeface="Arial"/>
                        </a:rPr>
                        <a:t>s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B="0" marT="80645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</a:tr>
              <a:tr h="639445">
                <a:tc>
                  <a:txBody>
                    <a:bodyPr/>
                    <a:lstStyle/>
                    <a:p>
                      <a:pPr marL="85725" marR="226060">
                        <a:lnSpc>
                          <a:spcPct val="100000"/>
                        </a:lnSpc>
                        <a:spcBef>
                          <a:spcPts val="635"/>
                        </a:spcBef>
                      </a:pPr>
                      <a:r>
                        <a:rPr dirty="0" sz="1000" spc="-10">
                          <a:latin typeface="Arial"/>
                          <a:cs typeface="Arial"/>
                        </a:rPr>
                        <a:t>Intersystem Crossing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B="0" marT="80645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725" marR="255904">
                        <a:lnSpc>
                          <a:spcPct val="100000"/>
                        </a:lnSpc>
                        <a:spcBef>
                          <a:spcPts val="635"/>
                        </a:spcBef>
                      </a:pPr>
                      <a:r>
                        <a:rPr dirty="0" sz="1000" spc="-10">
                          <a:latin typeface="Arial"/>
                          <a:cs typeface="Arial"/>
                        </a:rPr>
                        <a:t>Transition</a:t>
                      </a:r>
                      <a:r>
                        <a:rPr dirty="0" sz="1000" spc="-2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00">
                          <a:latin typeface="Arial"/>
                          <a:cs typeface="Arial"/>
                        </a:rPr>
                        <a:t>from</a:t>
                      </a:r>
                      <a:r>
                        <a:rPr dirty="0" sz="1000" spc="-1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00">
                          <a:latin typeface="Arial"/>
                          <a:cs typeface="Arial"/>
                        </a:rPr>
                        <a:t>excited</a:t>
                      </a:r>
                      <a:r>
                        <a:rPr dirty="0" sz="1000" spc="-2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00">
                          <a:latin typeface="Arial"/>
                          <a:cs typeface="Arial"/>
                        </a:rPr>
                        <a:t>singlet</a:t>
                      </a:r>
                      <a:r>
                        <a:rPr dirty="0" sz="1000" spc="-1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00">
                          <a:latin typeface="Arial"/>
                          <a:cs typeface="Arial"/>
                        </a:rPr>
                        <a:t>state</a:t>
                      </a:r>
                      <a:r>
                        <a:rPr dirty="0" sz="1000" spc="-1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00" spc="-25">
                          <a:latin typeface="Arial"/>
                          <a:cs typeface="Arial"/>
                        </a:rPr>
                        <a:t>to </a:t>
                      </a:r>
                      <a:r>
                        <a:rPr dirty="0" sz="1000">
                          <a:latin typeface="Arial"/>
                          <a:cs typeface="Arial"/>
                        </a:rPr>
                        <a:t>triplet</a:t>
                      </a:r>
                      <a:r>
                        <a:rPr dirty="0" sz="1000" spc="-4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00">
                          <a:latin typeface="Arial"/>
                          <a:cs typeface="Arial"/>
                        </a:rPr>
                        <a:t>state</a:t>
                      </a:r>
                      <a:r>
                        <a:rPr dirty="0" sz="1000" spc="-3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00">
                          <a:latin typeface="Arial"/>
                          <a:cs typeface="Arial"/>
                        </a:rPr>
                        <a:t>requiring</a:t>
                      </a:r>
                      <a:r>
                        <a:rPr dirty="0" sz="1000" spc="-3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00">
                          <a:latin typeface="Arial"/>
                          <a:cs typeface="Arial"/>
                        </a:rPr>
                        <a:t>change</a:t>
                      </a:r>
                      <a:r>
                        <a:rPr dirty="0" sz="1000" spc="-3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00">
                          <a:latin typeface="Arial"/>
                          <a:cs typeface="Arial"/>
                        </a:rPr>
                        <a:t>in</a:t>
                      </a:r>
                      <a:r>
                        <a:rPr dirty="0" sz="1000" spc="-2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00" spc="-10">
                          <a:latin typeface="Arial"/>
                          <a:cs typeface="Arial"/>
                        </a:rPr>
                        <a:t>electron </a:t>
                      </a:r>
                      <a:r>
                        <a:rPr dirty="0" sz="1000">
                          <a:latin typeface="Arial"/>
                          <a:cs typeface="Arial"/>
                        </a:rPr>
                        <a:t>spin.</a:t>
                      </a:r>
                      <a:r>
                        <a:rPr dirty="0" sz="1000" spc="-1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00">
                          <a:latin typeface="Arial"/>
                          <a:cs typeface="Arial"/>
                        </a:rPr>
                        <a:t>No</a:t>
                      </a:r>
                      <a:r>
                        <a:rPr dirty="0" sz="1000" spc="-1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00">
                          <a:latin typeface="Arial"/>
                          <a:cs typeface="Arial"/>
                        </a:rPr>
                        <a:t>energy</a:t>
                      </a:r>
                      <a:r>
                        <a:rPr dirty="0" sz="1000" spc="-10">
                          <a:latin typeface="Arial"/>
                          <a:cs typeface="Arial"/>
                        </a:rPr>
                        <a:t> change.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B="0" marT="80645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35"/>
                        </a:spcBef>
                      </a:pPr>
                      <a:r>
                        <a:rPr dirty="0" sz="1000" spc="-10">
                          <a:latin typeface="Arial"/>
                          <a:cs typeface="Arial"/>
                        </a:rPr>
                        <a:t>10</a:t>
                      </a:r>
                      <a:r>
                        <a:rPr dirty="0" baseline="29914" sz="975" spc="-15">
                          <a:latin typeface="Arial"/>
                          <a:cs typeface="Arial"/>
                        </a:rPr>
                        <a:t>-</a:t>
                      </a:r>
                      <a:r>
                        <a:rPr dirty="0" baseline="29914" sz="975">
                          <a:latin typeface="Arial"/>
                          <a:cs typeface="Arial"/>
                        </a:rPr>
                        <a:t>6</a:t>
                      </a:r>
                      <a:r>
                        <a:rPr dirty="0" baseline="29914" sz="975" spc="179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00" spc="-50">
                          <a:latin typeface="Arial"/>
                          <a:cs typeface="Arial"/>
                        </a:rPr>
                        <a:t>s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B="0" marT="80645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</a:tr>
              <a:tr h="487045">
                <a:tc>
                  <a:txBody>
                    <a:bodyPr/>
                    <a:lstStyle/>
                    <a:p>
                      <a:pPr marL="85725" marR="140970">
                        <a:lnSpc>
                          <a:spcPct val="100000"/>
                        </a:lnSpc>
                        <a:spcBef>
                          <a:spcPts val="635"/>
                        </a:spcBef>
                      </a:pPr>
                      <a:r>
                        <a:rPr dirty="0" sz="1000" spc="-10">
                          <a:latin typeface="Arial"/>
                          <a:cs typeface="Arial"/>
                        </a:rPr>
                        <a:t>Phosphoresc </a:t>
                      </a:r>
                      <a:r>
                        <a:rPr dirty="0" sz="1000" spc="-20">
                          <a:latin typeface="Arial"/>
                          <a:cs typeface="Arial"/>
                        </a:rPr>
                        <a:t>ence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B="0" marT="80645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725" marR="291465">
                        <a:lnSpc>
                          <a:spcPct val="100000"/>
                        </a:lnSpc>
                        <a:spcBef>
                          <a:spcPts val="635"/>
                        </a:spcBef>
                      </a:pPr>
                      <a:r>
                        <a:rPr dirty="0" sz="1000">
                          <a:latin typeface="Arial"/>
                          <a:cs typeface="Arial"/>
                        </a:rPr>
                        <a:t>Radiative</a:t>
                      </a:r>
                      <a:r>
                        <a:rPr dirty="0" sz="1000" spc="-3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00">
                          <a:latin typeface="Arial"/>
                          <a:cs typeface="Arial"/>
                        </a:rPr>
                        <a:t>relaxation</a:t>
                      </a:r>
                      <a:r>
                        <a:rPr dirty="0" sz="1000" spc="-3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00">
                          <a:latin typeface="Arial"/>
                          <a:cs typeface="Arial"/>
                        </a:rPr>
                        <a:t>from</a:t>
                      </a:r>
                      <a:r>
                        <a:rPr dirty="0" sz="1000" spc="-3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00">
                          <a:latin typeface="Arial"/>
                          <a:cs typeface="Arial"/>
                        </a:rPr>
                        <a:t>excited</a:t>
                      </a:r>
                      <a:r>
                        <a:rPr dirty="0" sz="1000" spc="-3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00" spc="-10">
                          <a:latin typeface="Arial"/>
                          <a:cs typeface="Arial"/>
                        </a:rPr>
                        <a:t>triplet </a:t>
                      </a:r>
                      <a:r>
                        <a:rPr dirty="0" sz="1000">
                          <a:latin typeface="Arial"/>
                          <a:cs typeface="Arial"/>
                        </a:rPr>
                        <a:t>state</a:t>
                      </a:r>
                      <a:r>
                        <a:rPr dirty="0" sz="1000" spc="-2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00">
                          <a:latin typeface="Arial"/>
                          <a:cs typeface="Arial"/>
                        </a:rPr>
                        <a:t>to</a:t>
                      </a:r>
                      <a:r>
                        <a:rPr dirty="0" sz="1000" spc="-2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00">
                          <a:latin typeface="Arial"/>
                          <a:cs typeface="Arial"/>
                        </a:rPr>
                        <a:t>singlet</a:t>
                      </a:r>
                      <a:r>
                        <a:rPr dirty="0" sz="1000" spc="-2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00">
                          <a:latin typeface="Arial"/>
                          <a:cs typeface="Arial"/>
                        </a:rPr>
                        <a:t>ground</a:t>
                      </a:r>
                      <a:r>
                        <a:rPr dirty="0" sz="1000" spc="-2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00" spc="-10">
                          <a:latin typeface="Arial"/>
                          <a:cs typeface="Arial"/>
                        </a:rPr>
                        <a:t>state.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B="0" marT="80645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35"/>
                        </a:spcBef>
                      </a:pPr>
                      <a:r>
                        <a:rPr dirty="0" sz="1000" spc="-10">
                          <a:latin typeface="Arial"/>
                          <a:cs typeface="Arial"/>
                        </a:rPr>
                        <a:t>10</a:t>
                      </a:r>
                      <a:r>
                        <a:rPr dirty="0" baseline="29914" sz="975" spc="-15">
                          <a:latin typeface="Arial"/>
                          <a:cs typeface="Arial"/>
                        </a:rPr>
                        <a:t>-</a:t>
                      </a:r>
                      <a:r>
                        <a:rPr dirty="0" baseline="29914" sz="975">
                          <a:latin typeface="Arial"/>
                          <a:cs typeface="Arial"/>
                        </a:rPr>
                        <a:t>5</a:t>
                      </a:r>
                      <a:r>
                        <a:rPr dirty="0" baseline="29914" sz="975" spc="179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00" spc="-50">
                          <a:latin typeface="Arial"/>
                          <a:cs typeface="Arial"/>
                        </a:rPr>
                        <a:t>s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B="0" marT="80645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/>
              <a:t>Why</a:t>
            </a:r>
            <a:r>
              <a:rPr dirty="0" spc="35"/>
              <a:t> </a:t>
            </a:r>
            <a:r>
              <a:rPr dirty="0" spc="-10"/>
              <a:t>single-molecule?</a:t>
            </a: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42644" y="1183321"/>
            <a:ext cx="2373342" cy="2900761"/>
          </a:xfrm>
          <a:prstGeom prst="rect">
            <a:avLst/>
          </a:prstGeom>
        </p:spPr>
      </p:pic>
      <p:pic>
        <p:nvPicPr>
          <p:cNvPr id="4" name="object 4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63950" y="1135375"/>
            <a:ext cx="1601375" cy="1432100"/>
          </a:xfrm>
          <a:prstGeom prst="rect">
            <a:avLst/>
          </a:prstGeom>
        </p:spPr>
      </p:pic>
      <p:pic>
        <p:nvPicPr>
          <p:cNvPr id="5" name="object 5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193249" y="1159062"/>
            <a:ext cx="3397233" cy="2878194"/>
          </a:xfrm>
          <a:prstGeom prst="rect">
            <a:avLst/>
          </a:prstGeom>
        </p:spPr>
      </p:pic>
      <p:sp>
        <p:nvSpPr>
          <p:cNvPr id="6" name="object 6" descr=""/>
          <p:cNvSpPr txBox="1"/>
          <p:nvPr/>
        </p:nvSpPr>
        <p:spPr>
          <a:xfrm>
            <a:off x="631171" y="4447895"/>
            <a:ext cx="6214745" cy="482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17500" indent="-304800">
              <a:lnSpc>
                <a:spcPct val="100000"/>
              </a:lnSpc>
              <a:spcBef>
                <a:spcPts val="100"/>
              </a:spcBef>
              <a:buChar char="●"/>
              <a:tabLst>
                <a:tab pos="317500" algn="l"/>
              </a:tabLst>
            </a:pPr>
            <a:r>
              <a:rPr dirty="0" sz="1000" spc="-10">
                <a:latin typeface="Arial"/>
                <a:cs typeface="Arial"/>
              </a:rPr>
              <a:t>Single-</a:t>
            </a:r>
            <a:r>
              <a:rPr dirty="0" sz="1000">
                <a:latin typeface="Arial"/>
                <a:cs typeface="Arial"/>
              </a:rPr>
              <a:t>molecule</a:t>
            </a:r>
            <a:r>
              <a:rPr dirty="0" sz="1000" spc="-3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imaging</a:t>
            </a:r>
            <a:r>
              <a:rPr dirty="0" sz="1000" spc="-2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eliminates</a:t>
            </a:r>
            <a:r>
              <a:rPr dirty="0" sz="1000" spc="-2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ensemble</a:t>
            </a:r>
            <a:r>
              <a:rPr dirty="0" sz="1000" spc="-2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averaging,</a:t>
            </a:r>
            <a:r>
              <a:rPr dirty="0" sz="1000" spc="-2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allow</a:t>
            </a:r>
            <a:r>
              <a:rPr dirty="0" sz="1000" spc="-2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us</a:t>
            </a:r>
            <a:r>
              <a:rPr dirty="0" sz="1000" spc="-2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observe</a:t>
            </a:r>
            <a:r>
              <a:rPr dirty="0" sz="1000" spc="-2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heterogeneity</a:t>
            </a:r>
            <a:r>
              <a:rPr dirty="0" sz="1000" spc="-2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in</a:t>
            </a:r>
            <a:r>
              <a:rPr dirty="0" sz="1000" spc="-2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a</a:t>
            </a:r>
            <a:r>
              <a:rPr dirty="0" sz="1000" spc="-20">
                <a:latin typeface="Arial"/>
                <a:cs typeface="Arial"/>
              </a:rPr>
              <a:t> </a:t>
            </a:r>
            <a:r>
              <a:rPr dirty="0" sz="1000" spc="-10">
                <a:latin typeface="Arial"/>
                <a:cs typeface="Arial"/>
              </a:rPr>
              <a:t>population.</a:t>
            </a:r>
            <a:endParaRPr sz="1000">
              <a:latin typeface="Arial"/>
              <a:cs typeface="Arial"/>
            </a:endParaRPr>
          </a:p>
          <a:p>
            <a:pPr marL="317500" indent="-304800">
              <a:lnSpc>
                <a:spcPct val="100000"/>
              </a:lnSpc>
              <a:buChar char="●"/>
              <a:tabLst>
                <a:tab pos="317500" algn="l"/>
              </a:tabLst>
            </a:pPr>
            <a:r>
              <a:rPr dirty="0" sz="1000">
                <a:latin typeface="Arial"/>
                <a:cs typeface="Arial"/>
              </a:rPr>
              <a:t>For</a:t>
            </a:r>
            <a:r>
              <a:rPr dirty="0" sz="1000" spc="-3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instance,</a:t>
            </a:r>
            <a:r>
              <a:rPr dirty="0" sz="1000" spc="-20">
                <a:latin typeface="Arial"/>
                <a:cs typeface="Arial"/>
              </a:rPr>
              <a:t> </a:t>
            </a:r>
            <a:r>
              <a:rPr dirty="0" sz="1000" spc="-10">
                <a:latin typeface="Arial"/>
                <a:cs typeface="Arial"/>
              </a:rPr>
              <a:t>single-</a:t>
            </a:r>
            <a:r>
              <a:rPr dirty="0" sz="1000">
                <a:latin typeface="Arial"/>
                <a:cs typeface="Arial"/>
              </a:rPr>
              <a:t>molecule</a:t>
            </a:r>
            <a:r>
              <a:rPr dirty="0" sz="1000" spc="-2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measurements</a:t>
            </a:r>
            <a:r>
              <a:rPr dirty="0" sz="1000" spc="-2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can</a:t>
            </a:r>
            <a:r>
              <a:rPr dirty="0" sz="1000" spc="-15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capture</a:t>
            </a:r>
            <a:r>
              <a:rPr dirty="0" sz="1000" spc="-2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intermediate</a:t>
            </a:r>
            <a:r>
              <a:rPr dirty="0" sz="1000" spc="-2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states</a:t>
            </a:r>
            <a:r>
              <a:rPr dirty="0" sz="1000" spc="-2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of</a:t>
            </a:r>
            <a:r>
              <a:rPr dirty="0" sz="1000" spc="-2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a</a:t>
            </a:r>
            <a:r>
              <a:rPr dirty="0" sz="1000" spc="-15">
                <a:latin typeface="Arial"/>
                <a:cs typeface="Arial"/>
              </a:rPr>
              <a:t> </a:t>
            </a:r>
            <a:r>
              <a:rPr dirty="0" sz="1000" spc="-10">
                <a:latin typeface="Arial"/>
                <a:cs typeface="Arial"/>
              </a:rPr>
              <a:t>process.</a:t>
            </a:r>
            <a:endParaRPr sz="1000">
              <a:latin typeface="Arial"/>
              <a:cs typeface="Arial"/>
            </a:endParaRPr>
          </a:p>
          <a:p>
            <a:pPr marL="317500" indent="-304800">
              <a:lnSpc>
                <a:spcPct val="100000"/>
              </a:lnSpc>
              <a:buChar char="●"/>
              <a:tabLst>
                <a:tab pos="317500" algn="l"/>
              </a:tabLst>
            </a:pPr>
            <a:r>
              <a:rPr dirty="0" sz="1000" spc="-10">
                <a:latin typeface="Arial"/>
                <a:cs typeface="Arial"/>
              </a:rPr>
              <a:t>Single-</a:t>
            </a:r>
            <a:r>
              <a:rPr dirty="0" sz="1000">
                <a:latin typeface="Arial"/>
                <a:cs typeface="Arial"/>
              </a:rPr>
              <a:t>molecule</a:t>
            </a:r>
            <a:r>
              <a:rPr dirty="0" sz="1000" spc="-35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detection</a:t>
            </a:r>
            <a:r>
              <a:rPr dirty="0" sz="1000" spc="-25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is</a:t>
            </a:r>
            <a:r>
              <a:rPr dirty="0" sz="1000" spc="-2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also</a:t>
            </a:r>
            <a:r>
              <a:rPr dirty="0" sz="1000" spc="-25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useful</a:t>
            </a:r>
            <a:r>
              <a:rPr dirty="0" sz="1000" spc="-25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to</a:t>
            </a:r>
            <a:r>
              <a:rPr dirty="0" sz="1000" spc="-2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study</a:t>
            </a:r>
            <a:r>
              <a:rPr dirty="0" sz="1000" spc="-25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reaction</a:t>
            </a:r>
            <a:r>
              <a:rPr dirty="0" sz="1000" spc="-25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kinetics</a:t>
            </a:r>
            <a:r>
              <a:rPr dirty="0" sz="1000" spc="-2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without</a:t>
            </a:r>
            <a:r>
              <a:rPr dirty="0" sz="1000" spc="-25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synchronizing</a:t>
            </a:r>
            <a:r>
              <a:rPr dirty="0" sz="1000" spc="-25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the</a:t>
            </a:r>
            <a:r>
              <a:rPr dirty="0" sz="1000" spc="-20">
                <a:latin typeface="Arial"/>
                <a:cs typeface="Arial"/>
              </a:rPr>
              <a:t> </a:t>
            </a:r>
            <a:r>
              <a:rPr dirty="0" sz="1000" spc="-10">
                <a:latin typeface="Arial"/>
                <a:cs typeface="Arial"/>
              </a:rPr>
              <a:t>reaction.</a:t>
            </a:r>
            <a:endParaRPr sz="1000">
              <a:latin typeface="Arial"/>
              <a:cs typeface="Arial"/>
            </a:endParaRPr>
          </a:p>
        </p:txBody>
      </p:sp>
      <p:pic>
        <p:nvPicPr>
          <p:cNvPr id="7" name="object 7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86503" y="2814094"/>
            <a:ext cx="2169488" cy="11923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/>
              <a:t>Challenges</a:t>
            </a:r>
            <a:r>
              <a:rPr dirty="0" spc="-15"/>
              <a:t> </a:t>
            </a:r>
            <a:r>
              <a:rPr dirty="0"/>
              <a:t>with</a:t>
            </a:r>
            <a:r>
              <a:rPr dirty="0" spc="-15"/>
              <a:t> </a:t>
            </a:r>
            <a:r>
              <a:rPr dirty="0"/>
              <a:t>imaging</a:t>
            </a:r>
            <a:r>
              <a:rPr dirty="0" spc="-15"/>
              <a:t> </a:t>
            </a:r>
            <a:r>
              <a:rPr dirty="0"/>
              <a:t>single-</a:t>
            </a:r>
            <a:r>
              <a:rPr dirty="0" spc="-10"/>
              <a:t>molecules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1079974" y="1175208"/>
            <a:ext cx="7289165" cy="2409190"/>
          </a:xfrm>
          <a:prstGeom prst="rect">
            <a:avLst/>
          </a:prstGeom>
        </p:spPr>
        <p:txBody>
          <a:bodyPr wrap="square" lIns="0" tIns="53340" rIns="0" bIns="0" rtlCol="0" vert="horz">
            <a:spAutoFit/>
          </a:bodyPr>
          <a:lstStyle/>
          <a:p>
            <a:pPr marL="379095" indent="-366395">
              <a:lnSpc>
                <a:spcPct val="100000"/>
              </a:lnSpc>
              <a:spcBef>
                <a:spcPts val="420"/>
              </a:spcBef>
              <a:buChar char="●"/>
              <a:tabLst>
                <a:tab pos="379095" algn="l"/>
              </a:tabLst>
            </a:pPr>
            <a:r>
              <a:rPr dirty="0" sz="1800">
                <a:solidFill>
                  <a:srgbClr val="595959"/>
                </a:solidFill>
                <a:latin typeface="Arial"/>
                <a:cs typeface="Arial"/>
              </a:rPr>
              <a:t>Impurities</a:t>
            </a:r>
            <a:r>
              <a:rPr dirty="0" sz="1800" spc="-20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95959"/>
                </a:solidFill>
                <a:latin typeface="Arial"/>
                <a:cs typeface="Arial"/>
              </a:rPr>
              <a:t>in</a:t>
            </a:r>
            <a:r>
              <a:rPr dirty="0" sz="1800" spc="-10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95959"/>
                </a:solidFill>
                <a:latin typeface="Arial"/>
                <a:cs typeface="Arial"/>
              </a:rPr>
              <a:t>the</a:t>
            </a:r>
            <a:r>
              <a:rPr dirty="0" sz="1800" spc="-10">
                <a:solidFill>
                  <a:srgbClr val="595959"/>
                </a:solidFill>
                <a:latin typeface="Arial"/>
                <a:cs typeface="Arial"/>
              </a:rPr>
              <a:t> sample</a:t>
            </a:r>
            <a:endParaRPr sz="1800">
              <a:latin typeface="Arial"/>
              <a:cs typeface="Arial"/>
            </a:endParaRPr>
          </a:p>
          <a:p>
            <a:pPr marL="379095" indent="-366395">
              <a:lnSpc>
                <a:spcPct val="100000"/>
              </a:lnSpc>
              <a:spcBef>
                <a:spcPts val="325"/>
              </a:spcBef>
              <a:buChar char="●"/>
              <a:tabLst>
                <a:tab pos="379095" algn="l"/>
              </a:tabLst>
            </a:pPr>
            <a:r>
              <a:rPr dirty="0" sz="1800">
                <a:solidFill>
                  <a:srgbClr val="595959"/>
                </a:solidFill>
                <a:latin typeface="Arial"/>
                <a:cs typeface="Arial"/>
              </a:rPr>
              <a:t>Single-fluorophores</a:t>
            </a:r>
            <a:r>
              <a:rPr dirty="0" sz="1800" spc="-25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95959"/>
                </a:solidFill>
                <a:latin typeface="Arial"/>
                <a:cs typeface="Arial"/>
              </a:rPr>
              <a:t>can</a:t>
            </a:r>
            <a:r>
              <a:rPr dirty="0" sz="1800" spc="-10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95959"/>
                </a:solidFill>
                <a:latin typeface="Arial"/>
                <a:cs typeface="Arial"/>
              </a:rPr>
              <a:t>bleach</a:t>
            </a:r>
            <a:r>
              <a:rPr dirty="0" sz="1800" spc="-15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95959"/>
                </a:solidFill>
                <a:latin typeface="Arial"/>
                <a:cs typeface="Arial"/>
              </a:rPr>
              <a:t>or</a:t>
            </a:r>
            <a:r>
              <a:rPr dirty="0" sz="1800" spc="-10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95959"/>
                </a:solidFill>
                <a:latin typeface="Arial"/>
                <a:cs typeface="Arial"/>
              </a:rPr>
              <a:t>blink</a:t>
            </a:r>
            <a:r>
              <a:rPr dirty="0" sz="1800" spc="-10">
                <a:solidFill>
                  <a:srgbClr val="595959"/>
                </a:solidFill>
                <a:latin typeface="Arial"/>
                <a:cs typeface="Arial"/>
              </a:rPr>
              <a:t> easily.</a:t>
            </a:r>
            <a:endParaRPr sz="1800">
              <a:latin typeface="Arial"/>
              <a:cs typeface="Arial"/>
            </a:endParaRPr>
          </a:p>
          <a:p>
            <a:pPr lvl="1" marL="836294" marR="5080" indent="-336550">
              <a:lnSpc>
                <a:spcPct val="114999"/>
              </a:lnSpc>
              <a:spcBef>
                <a:spcPts val="90"/>
              </a:spcBef>
              <a:buChar char="○"/>
              <a:tabLst>
                <a:tab pos="836294" algn="l"/>
              </a:tabLst>
            </a:pPr>
            <a:r>
              <a:rPr dirty="0" sz="1400">
                <a:solidFill>
                  <a:srgbClr val="595959"/>
                </a:solidFill>
                <a:latin typeface="Arial"/>
                <a:cs typeface="Arial"/>
              </a:rPr>
              <a:t>Blinking</a:t>
            </a:r>
            <a:r>
              <a:rPr dirty="0" sz="1400" spc="-35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595959"/>
                </a:solidFill>
                <a:latin typeface="Arial"/>
                <a:cs typeface="Arial"/>
              </a:rPr>
              <a:t>occurs</a:t>
            </a:r>
            <a:r>
              <a:rPr dirty="0" sz="1400" spc="-20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595959"/>
                </a:solidFill>
                <a:latin typeface="Arial"/>
                <a:cs typeface="Arial"/>
              </a:rPr>
              <a:t>when</a:t>
            </a:r>
            <a:r>
              <a:rPr dirty="0" sz="1400" spc="-20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595959"/>
                </a:solidFill>
                <a:latin typeface="Arial"/>
                <a:cs typeface="Arial"/>
              </a:rPr>
              <a:t>molecules</a:t>
            </a:r>
            <a:r>
              <a:rPr dirty="0" sz="1400" spc="-20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595959"/>
                </a:solidFill>
                <a:latin typeface="Arial"/>
                <a:cs typeface="Arial"/>
              </a:rPr>
              <a:t>undergo</a:t>
            </a:r>
            <a:r>
              <a:rPr dirty="0" sz="1400" spc="-20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595959"/>
                </a:solidFill>
                <a:latin typeface="Arial"/>
                <a:cs typeface="Arial"/>
              </a:rPr>
              <a:t>intersystem</a:t>
            </a:r>
            <a:r>
              <a:rPr dirty="0" sz="1400" spc="-25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595959"/>
                </a:solidFill>
                <a:latin typeface="Arial"/>
                <a:cs typeface="Arial"/>
              </a:rPr>
              <a:t>crossing</a:t>
            </a:r>
            <a:r>
              <a:rPr dirty="0" sz="1400" spc="-20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595959"/>
                </a:solidFill>
                <a:latin typeface="Arial"/>
                <a:cs typeface="Arial"/>
              </a:rPr>
              <a:t>to</a:t>
            </a:r>
            <a:r>
              <a:rPr dirty="0" sz="1400" spc="-20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595959"/>
                </a:solidFill>
                <a:latin typeface="Arial"/>
                <a:cs typeface="Arial"/>
              </a:rPr>
              <a:t>the</a:t>
            </a:r>
            <a:r>
              <a:rPr dirty="0" sz="1400" spc="-20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595959"/>
                </a:solidFill>
                <a:latin typeface="Arial"/>
                <a:cs typeface="Arial"/>
              </a:rPr>
              <a:t>triplet</a:t>
            </a:r>
            <a:r>
              <a:rPr dirty="0" sz="1400" spc="-20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595959"/>
                </a:solidFill>
                <a:latin typeface="Arial"/>
                <a:cs typeface="Arial"/>
              </a:rPr>
              <a:t>state. </a:t>
            </a:r>
            <a:r>
              <a:rPr dirty="0" sz="1400">
                <a:solidFill>
                  <a:srgbClr val="595959"/>
                </a:solidFill>
                <a:latin typeface="Arial"/>
                <a:cs typeface="Arial"/>
              </a:rPr>
              <a:t>They</a:t>
            </a:r>
            <a:r>
              <a:rPr dirty="0" sz="1400" spc="-35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595959"/>
                </a:solidFill>
                <a:latin typeface="Arial"/>
                <a:cs typeface="Arial"/>
              </a:rPr>
              <a:t>remain</a:t>
            </a:r>
            <a:r>
              <a:rPr dirty="0" sz="1400" spc="-25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595959"/>
                </a:solidFill>
                <a:latin typeface="Arial"/>
                <a:cs typeface="Arial"/>
              </a:rPr>
              <a:t>dark</a:t>
            </a:r>
            <a:r>
              <a:rPr dirty="0" sz="1400" spc="-25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595959"/>
                </a:solidFill>
                <a:latin typeface="Arial"/>
                <a:cs typeface="Arial"/>
              </a:rPr>
              <a:t>until</a:t>
            </a:r>
            <a:r>
              <a:rPr dirty="0" sz="1400" spc="-25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595959"/>
                </a:solidFill>
                <a:latin typeface="Arial"/>
                <a:cs typeface="Arial"/>
              </a:rPr>
              <a:t>they</a:t>
            </a:r>
            <a:r>
              <a:rPr dirty="0" sz="1400" spc="-25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595959"/>
                </a:solidFill>
                <a:latin typeface="Arial"/>
                <a:cs typeface="Arial"/>
              </a:rPr>
              <a:t>undergo</a:t>
            </a:r>
            <a:r>
              <a:rPr dirty="0" sz="1400" spc="-25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595959"/>
                </a:solidFill>
                <a:latin typeface="Arial"/>
                <a:cs typeface="Arial"/>
              </a:rPr>
              <a:t>phosphorescence</a:t>
            </a:r>
            <a:r>
              <a:rPr dirty="0" sz="1400" spc="-25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595959"/>
                </a:solidFill>
                <a:latin typeface="Arial"/>
                <a:cs typeface="Arial"/>
              </a:rPr>
              <a:t>to</a:t>
            </a:r>
            <a:r>
              <a:rPr dirty="0" sz="1400" spc="-25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595959"/>
                </a:solidFill>
                <a:latin typeface="Arial"/>
                <a:cs typeface="Arial"/>
              </a:rPr>
              <a:t>the</a:t>
            </a:r>
            <a:r>
              <a:rPr dirty="0" sz="1400" spc="-25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595959"/>
                </a:solidFill>
                <a:latin typeface="Arial"/>
                <a:cs typeface="Arial"/>
              </a:rPr>
              <a:t>ground</a:t>
            </a:r>
            <a:r>
              <a:rPr dirty="0" sz="1400" spc="-25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595959"/>
                </a:solidFill>
                <a:latin typeface="Arial"/>
                <a:cs typeface="Arial"/>
              </a:rPr>
              <a:t>singlet</a:t>
            </a:r>
            <a:r>
              <a:rPr dirty="0" sz="1400" spc="-20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595959"/>
                </a:solidFill>
                <a:latin typeface="Arial"/>
                <a:cs typeface="Arial"/>
              </a:rPr>
              <a:t>state.</a:t>
            </a:r>
            <a:endParaRPr sz="1400">
              <a:latin typeface="Arial"/>
              <a:cs typeface="Arial"/>
            </a:endParaRPr>
          </a:p>
          <a:p>
            <a:pPr marL="379095" indent="-366395">
              <a:lnSpc>
                <a:spcPct val="100000"/>
              </a:lnSpc>
              <a:spcBef>
                <a:spcPts val="235"/>
              </a:spcBef>
              <a:buChar char="●"/>
              <a:tabLst>
                <a:tab pos="379095" algn="l"/>
              </a:tabLst>
            </a:pPr>
            <a:r>
              <a:rPr dirty="0" sz="1800">
                <a:solidFill>
                  <a:srgbClr val="595959"/>
                </a:solidFill>
                <a:latin typeface="Arial"/>
                <a:cs typeface="Arial"/>
              </a:rPr>
              <a:t>Emission</a:t>
            </a:r>
            <a:r>
              <a:rPr dirty="0" sz="1800" spc="-30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95959"/>
                </a:solidFill>
                <a:latin typeface="Arial"/>
                <a:cs typeface="Arial"/>
              </a:rPr>
              <a:t>by</a:t>
            </a:r>
            <a:r>
              <a:rPr dirty="0" sz="1800" spc="-25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95959"/>
                </a:solidFill>
                <a:latin typeface="Arial"/>
                <a:cs typeface="Arial"/>
              </a:rPr>
              <a:t>optical</a:t>
            </a:r>
            <a:r>
              <a:rPr dirty="0" sz="1800" spc="-25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595959"/>
                </a:solidFill>
                <a:latin typeface="Arial"/>
                <a:cs typeface="Arial"/>
              </a:rPr>
              <a:t>components</a:t>
            </a:r>
            <a:endParaRPr sz="1800">
              <a:latin typeface="Arial"/>
              <a:cs typeface="Arial"/>
            </a:endParaRPr>
          </a:p>
          <a:p>
            <a:pPr marL="379095" indent="-366395">
              <a:lnSpc>
                <a:spcPct val="100000"/>
              </a:lnSpc>
              <a:spcBef>
                <a:spcPts val="325"/>
              </a:spcBef>
              <a:buChar char="●"/>
              <a:tabLst>
                <a:tab pos="379095" algn="l"/>
              </a:tabLst>
            </a:pPr>
            <a:r>
              <a:rPr dirty="0" sz="1800">
                <a:solidFill>
                  <a:srgbClr val="595959"/>
                </a:solidFill>
                <a:latin typeface="Arial"/>
                <a:cs typeface="Arial"/>
              </a:rPr>
              <a:t>Scattered</a:t>
            </a:r>
            <a:r>
              <a:rPr dirty="0" sz="1800" spc="-45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595959"/>
                </a:solidFill>
                <a:latin typeface="Arial"/>
                <a:cs typeface="Arial"/>
              </a:rPr>
              <a:t>light</a:t>
            </a:r>
            <a:endParaRPr sz="1800">
              <a:latin typeface="Arial"/>
              <a:cs typeface="Arial"/>
            </a:endParaRPr>
          </a:p>
          <a:p>
            <a:pPr marL="379095" indent="-366395">
              <a:lnSpc>
                <a:spcPct val="100000"/>
              </a:lnSpc>
              <a:spcBef>
                <a:spcPts val="325"/>
              </a:spcBef>
              <a:buChar char="●"/>
              <a:tabLst>
                <a:tab pos="379095" algn="l"/>
              </a:tabLst>
            </a:pPr>
            <a:r>
              <a:rPr dirty="0" sz="1800">
                <a:solidFill>
                  <a:srgbClr val="595959"/>
                </a:solidFill>
                <a:latin typeface="Arial"/>
                <a:cs typeface="Arial"/>
              </a:rPr>
              <a:t>Non-specific</a:t>
            </a:r>
            <a:r>
              <a:rPr dirty="0" sz="1800" spc="-5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595959"/>
                </a:solidFill>
                <a:latin typeface="Arial"/>
                <a:cs typeface="Arial"/>
              </a:rPr>
              <a:t>binding</a:t>
            </a:r>
            <a:endParaRPr sz="1800">
              <a:latin typeface="Arial"/>
              <a:cs typeface="Arial"/>
            </a:endParaRPr>
          </a:p>
          <a:p>
            <a:pPr marL="379095" indent="-366395">
              <a:lnSpc>
                <a:spcPct val="100000"/>
              </a:lnSpc>
              <a:spcBef>
                <a:spcPts val="320"/>
              </a:spcBef>
              <a:buChar char="●"/>
              <a:tabLst>
                <a:tab pos="379095" algn="l"/>
              </a:tabLst>
            </a:pPr>
            <a:r>
              <a:rPr dirty="0" sz="1800" b="1">
                <a:solidFill>
                  <a:srgbClr val="595959"/>
                </a:solidFill>
                <a:latin typeface="Arial"/>
                <a:cs typeface="Arial"/>
              </a:rPr>
              <a:t>Collective</a:t>
            </a:r>
            <a:r>
              <a:rPr dirty="0" sz="1800" spc="-30" b="1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595959"/>
                </a:solidFill>
                <a:latin typeface="Arial"/>
                <a:cs typeface="Arial"/>
              </a:rPr>
              <a:t>Raman</a:t>
            </a:r>
            <a:r>
              <a:rPr dirty="0" sz="1800" spc="-25" b="1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595959"/>
                </a:solidFill>
                <a:latin typeface="Arial"/>
                <a:cs typeface="Arial"/>
              </a:rPr>
              <a:t>Scattering</a:t>
            </a:r>
            <a:r>
              <a:rPr dirty="0" sz="1800" spc="-30" b="1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595959"/>
                </a:solidFill>
                <a:latin typeface="Arial"/>
                <a:cs typeface="Arial"/>
              </a:rPr>
              <a:t>of</a:t>
            </a:r>
            <a:r>
              <a:rPr dirty="0" sz="1800" spc="-25" b="1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595959"/>
                </a:solidFill>
                <a:latin typeface="Arial"/>
                <a:cs typeface="Arial"/>
              </a:rPr>
              <a:t>solvent</a:t>
            </a:r>
            <a:r>
              <a:rPr dirty="0" sz="1800" spc="-25" b="1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dirty="0" sz="1800" spc="-10" b="1">
                <a:solidFill>
                  <a:srgbClr val="595959"/>
                </a:solidFill>
                <a:latin typeface="Arial"/>
                <a:cs typeface="Arial"/>
              </a:rPr>
              <a:t>molecules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/>
              <a:t>The</a:t>
            </a:r>
            <a:r>
              <a:rPr dirty="0" spc="-5"/>
              <a:t> </a:t>
            </a:r>
            <a:r>
              <a:rPr dirty="0"/>
              <a:t>detectability</a:t>
            </a:r>
            <a:r>
              <a:rPr dirty="0" spc="-5"/>
              <a:t> </a:t>
            </a:r>
            <a:r>
              <a:rPr dirty="0"/>
              <a:t>of</a:t>
            </a:r>
            <a:r>
              <a:rPr dirty="0" spc="-5"/>
              <a:t> </a:t>
            </a:r>
            <a:r>
              <a:rPr dirty="0"/>
              <a:t>single-</a:t>
            </a:r>
            <a:r>
              <a:rPr dirty="0" spc="-10"/>
              <a:t>molecules</a:t>
            </a: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98511" y="3029482"/>
            <a:ext cx="2392858" cy="1797323"/>
          </a:xfrm>
          <a:prstGeom prst="rect">
            <a:avLst/>
          </a:prstGeom>
        </p:spPr>
      </p:pic>
      <p:pic>
        <p:nvPicPr>
          <p:cNvPr id="4" name="object 4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556452" y="1983877"/>
            <a:ext cx="3499977" cy="2229827"/>
          </a:xfrm>
          <a:prstGeom prst="rect">
            <a:avLst/>
          </a:prstGeom>
        </p:spPr>
      </p:pic>
      <p:sp>
        <p:nvSpPr>
          <p:cNvPr id="5" name="object 5" descr=""/>
          <p:cNvSpPr txBox="1"/>
          <p:nvPr/>
        </p:nvSpPr>
        <p:spPr>
          <a:xfrm>
            <a:off x="3153580" y="1588987"/>
            <a:ext cx="2206625" cy="27076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75920" marR="160655" indent="-313055">
              <a:lnSpc>
                <a:spcPct val="100000"/>
              </a:lnSpc>
              <a:spcBef>
                <a:spcPts val="100"/>
              </a:spcBef>
              <a:buChar char="●"/>
              <a:tabLst>
                <a:tab pos="375920" algn="l"/>
              </a:tabLst>
            </a:pP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3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collective</a:t>
            </a:r>
            <a:r>
              <a:rPr dirty="0" sz="1100" spc="-3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Raman </a:t>
            </a:r>
            <a:r>
              <a:rPr dirty="0" sz="1100">
                <a:latin typeface="Arial"/>
                <a:cs typeface="Arial"/>
              </a:rPr>
              <a:t>scattering</a:t>
            </a:r>
            <a:r>
              <a:rPr dirty="0" sz="1100" spc="-3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of</a:t>
            </a:r>
            <a:r>
              <a:rPr dirty="0" sz="1100" spc="-3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solvent </a:t>
            </a:r>
            <a:r>
              <a:rPr dirty="0" sz="1100">
                <a:latin typeface="Arial"/>
                <a:cs typeface="Arial"/>
              </a:rPr>
              <a:t>molecules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can</a:t>
            </a:r>
            <a:r>
              <a:rPr dirty="0" sz="1100" spc="-10">
                <a:latin typeface="Arial"/>
                <a:cs typeface="Arial"/>
              </a:rPr>
              <a:t> outcompete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3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fluorescence</a:t>
            </a:r>
            <a:r>
              <a:rPr dirty="0" sz="1100" spc="-3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of</a:t>
            </a:r>
            <a:r>
              <a:rPr dirty="0" sz="1100" spc="-25">
                <a:latin typeface="Arial"/>
                <a:cs typeface="Arial"/>
              </a:rPr>
              <a:t> </a:t>
            </a:r>
            <a:r>
              <a:rPr dirty="0" sz="1100" spc="-50">
                <a:latin typeface="Arial"/>
                <a:cs typeface="Arial"/>
              </a:rPr>
              <a:t>a </a:t>
            </a:r>
            <a:r>
              <a:rPr dirty="0" sz="1100" spc="-10">
                <a:latin typeface="Arial"/>
                <a:cs typeface="Arial"/>
              </a:rPr>
              <a:t>single-molecule.</a:t>
            </a:r>
            <a:endParaRPr sz="1100">
              <a:latin typeface="Arial"/>
              <a:cs typeface="Arial"/>
            </a:endParaRPr>
          </a:p>
          <a:p>
            <a:pPr marL="375920" marR="68580" indent="-313055">
              <a:lnSpc>
                <a:spcPct val="100000"/>
              </a:lnSpc>
              <a:buChar char="●"/>
              <a:tabLst>
                <a:tab pos="375920" algn="l"/>
              </a:tabLst>
            </a:pPr>
            <a:r>
              <a:rPr dirty="0" sz="1100">
                <a:latin typeface="Arial"/>
                <a:cs typeface="Arial"/>
              </a:rPr>
              <a:t>This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requires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is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limit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25">
                <a:latin typeface="Arial"/>
                <a:cs typeface="Arial"/>
              </a:rPr>
              <a:t>the </a:t>
            </a:r>
            <a:r>
              <a:rPr dirty="0" sz="1100">
                <a:latin typeface="Arial"/>
                <a:cs typeface="Arial"/>
              </a:rPr>
              <a:t>observed</a:t>
            </a:r>
            <a:r>
              <a:rPr dirty="0" sz="1100" spc="-3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volume</a:t>
            </a:r>
            <a:r>
              <a:rPr dirty="0" sz="1100" spc="-35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when </a:t>
            </a:r>
            <a:r>
              <a:rPr dirty="0" sz="1100">
                <a:latin typeface="Arial"/>
                <a:cs typeface="Arial"/>
              </a:rPr>
              <a:t>imaging</a:t>
            </a:r>
            <a:r>
              <a:rPr dirty="0" sz="1100" spc="-3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fluorophores. Typical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single-molecule </a:t>
            </a:r>
            <a:r>
              <a:rPr dirty="0" sz="1100">
                <a:latin typeface="Arial"/>
                <a:cs typeface="Arial"/>
              </a:rPr>
              <a:t>experiments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are</a:t>
            </a:r>
            <a:r>
              <a:rPr dirty="0" sz="1100" spc="-10">
                <a:latin typeface="Arial"/>
                <a:cs typeface="Arial"/>
              </a:rPr>
              <a:t> designed</a:t>
            </a:r>
            <a:r>
              <a:rPr dirty="0" sz="1100" spc="50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so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that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volume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observed </a:t>
            </a:r>
            <a:r>
              <a:rPr dirty="0" sz="1100">
                <a:latin typeface="Arial"/>
                <a:cs typeface="Arial"/>
              </a:rPr>
              <a:t>is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less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than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1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femtoliter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or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50">
                <a:latin typeface="Arial"/>
                <a:cs typeface="Arial"/>
              </a:rPr>
              <a:t>1 </a:t>
            </a:r>
            <a:r>
              <a:rPr dirty="0" sz="1100" spc="-20">
                <a:latin typeface="Arial"/>
                <a:cs typeface="Arial"/>
              </a:rPr>
              <a:t>μm</a:t>
            </a:r>
            <a:r>
              <a:rPr dirty="0" baseline="31746" sz="1050" spc="-30">
                <a:latin typeface="Arial"/>
                <a:cs typeface="Arial"/>
              </a:rPr>
              <a:t>3</a:t>
            </a:r>
            <a:r>
              <a:rPr dirty="0" sz="1100" spc="-20">
                <a:latin typeface="Arial"/>
                <a:cs typeface="Arial"/>
              </a:rPr>
              <a:t>.</a:t>
            </a:r>
            <a:endParaRPr sz="1100">
              <a:latin typeface="Arial"/>
              <a:cs typeface="Arial"/>
            </a:endParaRPr>
          </a:p>
          <a:p>
            <a:pPr marL="375920" marR="200025" indent="-313055">
              <a:lnSpc>
                <a:spcPct val="100000"/>
              </a:lnSpc>
              <a:buChar char="●"/>
              <a:tabLst>
                <a:tab pos="375920" algn="l"/>
              </a:tabLst>
            </a:pPr>
            <a:r>
              <a:rPr dirty="0" sz="1100">
                <a:latin typeface="Arial"/>
                <a:cs typeface="Arial"/>
              </a:rPr>
              <a:t>TIRF</a:t>
            </a:r>
            <a:r>
              <a:rPr dirty="0" sz="1100" spc="-2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and</a:t>
            </a:r>
            <a:r>
              <a:rPr dirty="0" sz="1100" spc="-2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confocal</a:t>
            </a:r>
            <a:r>
              <a:rPr dirty="0" sz="1100" spc="-2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scopes </a:t>
            </a:r>
            <a:r>
              <a:rPr dirty="0" sz="1100">
                <a:latin typeface="Arial"/>
                <a:cs typeface="Arial"/>
              </a:rPr>
              <a:t>provide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way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limit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 spc="-25">
                <a:latin typeface="Arial"/>
                <a:cs typeface="Arial"/>
              </a:rPr>
              <a:t>the </a:t>
            </a:r>
            <a:r>
              <a:rPr dirty="0" sz="1100">
                <a:latin typeface="Arial"/>
                <a:cs typeface="Arial"/>
              </a:rPr>
              <a:t>observed</a:t>
            </a:r>
            <a:r>
              <a:rPr dirty="0" sz="1100" spc="-4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volumes.</a:t>
            </a:r>
            <a:endParaRPr sz="1100">
              <a:latin typeface="Arial"/>
              <a:cs typeface="Arial"/>
            </a:endParaRPr>
          </a:p>
        </p:txBody>
      </p:sp>
      <p:pic>
        <p:nvPicPr>
          <p:cNvPr id="6" name="object 6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30700" y="1150299"/>
            <a:ext cx="2394200" cy="183157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/>
              <a:t>Refraction</a:t>
            </a:r>
            <a:r>
              <a:rPr dirty="0" spc="-20"/>
              <a:t> </a:t>
            </a:r>
            <a:r>
              <a:rPr dirty="0"/>
              <a:t>is</a:t>
            </a:r>
            <a:r>
              <a:rPr dirty="0" spc="-15"/>
              <a:t> </a:t>
            </a:r>
            <a:r>
              <a:rPr dirty="0"/>
              <a:t>the</a:t>
            </a:r>
            <a:r>
              <a:rPr dirty="0" spc="-15"/>
              <a:t> </a:t>
            </a:r>
            <a:r>
              <a:rPr dirty="0"/>
              <a:t>physical</a:t>
            </a:r>
            <a:r>
              <a:rPr dirty="0" spc="-15"/>
              <a:t> </a:t>
            </a:r>
            <a:r>
              <a:rPr dirty="0"/>
              <a:t>basis</a:t>
            </a:r>
            <a:r>
              <a:rPr dirty="0" spc="-15"/>
              <a:t> </a:t>
            </a:r>
            <a:r>
              <a:rPr dirty="0"/>
              <a:t>of</a:t>
            </a:r>
            <a:r>
              <a:rPr dirty="0" spc="-60"/>
              <a:t> </a:t>
            </a:r>
            <a:r>
              <a:rPr dirty="0" spc="-20"/>
              <a:t>TIRF</a:t>
            </a: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68351" y="1062050"/>
            <a:ext cx="1093849" cy="1977049"/>
          </a:xfrm>
          <a:prstGeom prst="rect">
            <a:avLst/>
          </a:prstGeom>
        </p:spPr>
      </p:pic>
      <p:pic>
        <p:nvPicPr>
          <p:cNvPr id="4" name="object 4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30024" y="3188599"/>
            <a:ext cx="2170499" cy="1442574"/>
          </a:xfrm>
          <a:prstGeom prst="rect">
            <a:avLst/>
          </a:prstGeom>
        </p:spPr>
      </p:pic>
      <p:pic>
        <p:nvPicPr>
          <p:cNvPr id="5" name="object 5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452900" y="1394150"/>
            <a:ext cx="1682049" cy="2838097"/>
          </a:xfrm>
          <a:prstGeom prst="rect">
            <a:avLst/>
          </a:prstGeom>
        </p:spPr>
      </p:pic>
      <p:pic>
        <p:nvPicPr>
          <p:cNvPr id="6" name="object 6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452900" y="4483450"/>
            <a:ext cx="2126899" cy="324010"/>
          </a:xfrm>
          <a:prstGeom prst="rect">
            <a:avLst/>
          </a:prstGeom>
        </p:spPr>
      </p:pic>
      <p:sp>
        <p:nvSpPr>
          <p:cNvPr id="7" name="object 7" descr=""/>
          <p:cNvSpPr txBox="1"/>
          <p:nvPr/>
        </p:nvSpPr>
        <p:spPr>
          <a:xfrm>
            <a:off x="5946100" y="1875679"/>
            <a:ext cx="2702560" cy="1305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383540" marR="108585" indent="-320675">
              <a:lnSpc>
                <a:spcPct val="100000"/>
              </a:lnSpc>
              <a:spcBef>
                <a:spcPts val="100"/>
              </a:spcBef>
              <a:buChar char="●"/>
              <a:tabLst>
                <a:tab pos="383540" algn="l"/>
              </a:tabLst>
            </a:pPr>
            <a:r>
              <a:rPr dirty="0" sz="1200">
                <a:latin typeface="Arial"/>
                <a:cs typeface="Arial"/>
              </a:rPr>
              <a:t>Refraction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is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the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bending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of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light </a:t>
            </a:r>
            <a:r>
              <a:rPr dirty="0" sz="1200">
                <a:latin typeface="Arial"/>
                <a:cs typeface="Arial"/>
              </a:rPr>
              <a:t>as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it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passes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from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one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medium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to </a:t>
            </a:r>
            <a:r>
              <a:rPr dirty="0" sz="1200" spc="-10">
                <a:latin typeface="Arial"/>
                <a:cs typeface="Arial"/>
              </a:rPr>
              <a:t>another.</a:t>
            </a:r>
            <a:endParaRPr sz="1200">
              <a:latin typeface="Arial"/>
              <a:cs typeface="Arial"/>
            </a:endParaRPr>
          </a:p>
          <a:p>
            <a:pPr algn="just" marL="383540" marR="68580" indent="-320675">
              <a:lnSpc>
                <a:spcPct val="100000"/>
              </a:lnSpc>
              <a:buChar char="●"/>
              <a:tabLst>
                <a:tab pos="383540" algn="l"/>
              </a:tabLst>
            </a:pPr>
            <a:r>
              <a:rPr dirty="0" sz="1200">
                <a:latin typeface="Arial"/>
                <a:cs typeface="Arial"/>
              </a:rPr>
              <a:t>If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</a:t>
            </a:r>
            <a:r>
              <a:rPr dirty="0" baseline="-31250" sz="1200">
                <a:latin typeface="Arial"/>
                <a:cs typeface="Arial"/>
              </a:rPr>
              <a:t>2</a:t>
            </a:r>
            <a:r>
              <a:rPr dirty="0" sz="1200">
                <a:latin typeface="Arial"/>
                <a:cs typeface="Arial"/>
              </a:rPr>
              <a:t>&gt;n</a:t>
            </a:r>
            <a:r>
              <a:rPr dirty="0" baseline="-31250" sz="1200">
                <a:latin typeface="Arial"/>
                <a:cs typeface="Arial"/>
              </a:rPr>
              <a:t>1</a:t>
            </a:r>
            <a:r>
              <a:rPr dirty="0" sz="1200">
                <a:latin typeface="Arial"/>
                <a:cs typeface="Arial"/>
              </a:rPr>
              <a:t>,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then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θ</a:t>
            </a:r>
            <a:r>
              <a:rPr dirty="0" baseline="-31250" sz="1200">
                <a:latin typeface="Arial"/>
                <a:cs typeface="Arial"/>
              </a:rPr>
              <a:t>2</a:t>
            </a:r>
            <a:r>
              <a:rPr dirty="0" sz="1200">
                <a:latin typeface="Arial"/>
                <a:cs typeface="Arial"/>
              </a:rPr>
              <a:t>&lt;θ</a:t>
            </a:r>
            <a:r>
              <a:rPr dirty="0" baseline="-31250" sz="1200">
                <a:latin typeface="Arial"/>
                <a:cs typeface="Arial"/>
              </a:rPr>
              <a:t>1</a:t>
            </a:r>
            <a:r>
              <a:rPr dirty="0" baseline="-31250" sz="1200" spc="142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(the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refracted </a:t>
            </a:r>
            <a:r>
              <a:rPr dirty="0" sz="1200">
                <a:latin typeface="Arial"/>
                <a:cs typeface="Arial"/>
              </a:rPr>
              <a:t>angle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decreases).</a:t>
            </a:r>
            <a:endParaRPr sz="1200">
              <a:latin typeface="Arial"/>
              <a:cs typeface="Arial"/>
            </a:endParaRPr>
          </a:p>
          <a:p>
            <a:pPr algn="just" marL="383540" marR="68580" indent="-320675">
              <a:lnSpc>
                <a:spcPct val="100000"/>
              </a:lnSpc>
              <a:buChar char="●"/>
              <a:tabLst>
                <a:tab pos="383540" algn="l"/>
              </a:tabLst>
            </a:pPr>
            <a:r>
              <a:rPr dirty="0" sz="1200">
                <a:latin typeface="Arial"/>
                <a:cs typeface="Arial"/>
              </a:rPr>
              <a:t>If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</a:t>
            </a:r>
            <a:r>
              <a:rPr dirty="0" baseline="-31250" sz="1200">
                <a:latin typeface="Arial"/>
                <a:cs typeface="Arial"/>
              </a:rPr>
              <a:t>2</a:t>
            </a:r>
            <a:r>
              <a:rPr dirty="0" sz="1200">
                <a:latin typeface="Arial"/>
                <a:cs typeface="Arial"/>
              </a:rPr>
              <a:t>&lt;n</a:t>
            </a:r>
            <a:r>
              <a:rPr dirty="0" baseline="-31250" sz="1200">
                <a:latin typeface="Arial"/>
                <a:cs typeface="Arial"/>
              </a:rPr>
              <a:t>1</a:t>
            </a:r>
            <a:r>
              <a:rPr dirty="0" sz="1200">
                <a:latin typeface="Arial"/>
                <a:cs typeface="Arial"/>
              </a:rPr>
              <a:t>,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then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θ</a:t>
            </a:r>
            <a:r>
              <a:rPr dirty="0" baseline="-31250" sz="1200">
                <a:latin typeface="Arial"/>
                <a:cs typeface="Arial"/>
              </a:rPr>
              <a:t>2</a:t>
            </a:r>
            <a:r>
              <a:rPr dirty="0" sz="1200">
                <a:latin typeface="Arial"/>
                <a:cs typeface="Arial"/>
              </a:rPr>
              <a:t>&gt;θ</a:t>
            </a:r>
            <a:r>
              <a:rPr dirty="0" baseline="-31250" sz="1200">
                <a:latin typeface="Arial"/>
                <a:cs typeface="Arial"/>
              </a:rPr>
              <a:t>1</a:t>
            </a:r>
            <a:r>
              <a:rPr dirty="0" baseline="-31250" sz="1200" spc="142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(the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refracted </a:t>
            </a:r>
            <a:r>
              <a:rPr dirty="0" sz="1200">
                <a:latin typeface="Arial"/>
                <a:cs typeface="Arial"/>
              </a:rPr>
              <a:t>angle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increases).</a:t>
            </a:r>
            <a:endParaRPr sz="1200">
              <a:latin typeface="Arial"/>
              <a:cs typeface="Arial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5971500" y="3155838"/>
            <a:ext cx="271272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8140" indent="-320040">
              <a:lnSpc>
                <a:spcPct val="100000"/>
              </a:lnSpc>
              <a:spcBef>
                <a:spcPts val="100"/>
              </a:spcBef>
              <a:buChar char="●"/>
              <a:tabLst>
                <a:tab pos="358140" algn="l"/>
              </a:tabLst>
            </a:pPr>
            <a:r>
              <a:rPr dirty="0" sz="1200">
                <a:latin typeface="Arial"/>
                <a:cs typeface="Arial"/>
              </a:rPr>
              <a:t>The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incident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angle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when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θ</a:t>
            </a:r>
            <a:r>
              <a:rPr dirty="0" sz="1200" spc="1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=90</a:t>
            </a:r>
            <a:r>
              <a:rPr dirty="0" baseline="31250" sz="1200">
                <a:latin typeface="Arial"/>
                <a:cs typeface="Arial"/>
              </a:rPr>
              <a:t>o</a:t>
            </a:r>
            <a:r>
              <a:rPr dirty="0" baseline="31250" sz="1200" spc="142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is</a:t>
            </a:r>
            <a:endParaRPr sz="1200">
              <a:latin typeface="Arial"/>
              <a:cs typeface="Arial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5996900" y="3263788"/>
            <a:ext cx="2513330" cy="64897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r" marR="335915">
              <a:lnSpc>
                <a:spcPts val="775"/>
              </a:lnSpc>
              <a:spcBef>
                <a:spcPts val="100"/>
              </a:spcBef>
            </a:pPr>
            <a:r>
              <a:rPr dirty="0" sz="800">
                <a:latin typeface="Arial"/>
                <a:cs typeface="Arial"/>
              </a:rPr>
              <a:t>2</a:t>
            </a:r>
            <a:endParaRPr sz="800">
              <a:latin typeface="Arial"/>
              <a:cs typeface="Arial"/>
            </a:endParaRPr>
          </a:p>
          <a:p>
            <a:pPr marL="332740">
              <a:lnSpc>
                <a:spcPts val="1255"/>
              </a:lnSpc>
            </a:pPr>
            <a:r>
              <a:rPr dirty="0" sz="1200">
                <a:latin typeface="Arial"/>
                <a:cs typeface="Arial"/>
              </a:rPr>
              <a:t>known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as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the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critical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angle.</a:t>
            </a:r>
            <a:endParaRPr sz="1200">
              <a:latin typeface="Arial"/>
              <a:cs typeface="Arial"/>
            </a:endParaRPr>
          </a:p>
          <a:p>
            <a:pPr marL="332740" marR="5080" indent="-320675">
              <a:lnSpc>
                <a:spcPct val="100000"/>
              </a:lnSpc>
              <a:buChar char="●"/>
              <a:tabLst>
                <a:tab pos="332740" algn="l"/>
              </a:tabLst>
            </a:pPr>
            <a:r>
              <a:rPr dirty="0" sz="1200">
                <a:latin typeface="Arial"/>
                <a:cs typeface="Arial"/>
              </a:rPr>
              <a:t>TIR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occurs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when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the</a:t>
            </a:r>
            <a:r>
              <a:rPr dirty="0" sz="1200" spc="-10">
                <a:latin typeface="Arial"/>
                <a:cs typeface="Arial"/>
              </a:rPr>
              <a:t> incident </a:t>
            </a:r>
            <a:r>
              <a:rPr dirty="0" sz="1200">
                <a:latin typeface="Arial"/>
                <a:cs typeface="Arial"/>
              </a:rPr>
              <a:t>angle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exceeds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the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critical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angle.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pc="-40"/>
              <a:t>Total</a:t>
            </a:r>
            <a:r>
              <a:rPr dirty="0" spc="-55"/>
              <a:t> </a:t>
            </a:r>
            <a:r>
              <a:rPr dirty="0"/>
              <a:t>Internal</a:t>
            </a:r>
            <a:r>
              <a:rPr dirty="0" spc="-45"/>
              <a:t> </a:t>
            </a:r>
            <a:r>
              <a:rPr dirty="0"/>
              <a:t>Reflection</a:t>
            </a:r>
            <a:r>
              <a:rPr dirty="0" spc="-45"/>
              <a:t> </a:t>
            </a:r>
            <a:r>
              <a:rPr dirty="0"/>
              <a:t>(TIRF)</a:t>
            </a:r>
            <a:r>
              <a:rPr dirty="0" spc="-40"/>
              <a:t> </a:t>
            </a:r>
            <a:r>
              <a:rPr dirty="0" spc="-10"/>
              <a:t>Optics</a:t>
            </a: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31835" y="1376331"/>
            <a:ext cx="3142538" cy="1960506"/>
          </a:xfrm>
          <a:prstGeom prst="rect">
            <a:avLst/>
          </a:prstGeom>
        </p:spPr>
      </p:pic>
      <p:pic>
        <p:nvPicPr>
          <p:cNvPr id="4" name="object 4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276065" y="1743483"/>
            <a:ext cx="1440590" cy="527051"/>
          </a:xfrm>
          <a:prstGeom prst="rect">
            <a:avLst/>
          </a:prstGeom>
        </p:spPr>
      </p:pic>
      <p:pic>
        <p:nvPicPr>
          <p:cNvPr id="5" name="object 5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931298" y="2509599"/>
            <a:ext cx="2166396" cy="213088"/>
          </a:xfrm>
          <a:prstGeom prst="rect">
            <a:avLst/>
          </a:prstGeom>
        </p:spPr>
      </p:pic>
      <p:sp>
        <p:nvSpPr>
          <p:cNvPr id="6" name="object 6" descr=""/>
          <p:cNvSpPr txBox="1"/>
          <p:nvPr/>
        </p:nvSpPr>
        <p:spPr>
          <a:xfrm>
            <a:off x="922374" y="3627954"/>
            <a:ext cx="7214234" cy="7569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32740" indent="-320040">
              <a:lnSpc>
                <a:spcPct val="100000"/>
              </a:lnSpc>
              <a:spcBef>
                <a:spcPts val="100"/>
              </a:spcBef>
              <a:buChar char="●"/>
              <a:tabLst>
                <a:tab pos="332740" algn="l"/>
              </a:tabLst>
            </a:pPr>
            <a:r>
              <a:rPr dirty="0" sz="1200">
                <a:latin typeface="Arial"/>
                <a:cs typeface="Arial"/>
              </a:rPr>
              <a:t>Reflection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occurs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at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the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interface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between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the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glass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coverslip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and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the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small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film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of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aqueous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medium.</a:t>
            </a:r>
            <a:endParaRPr sz="1200">
              <a:latin typeface="Arial"/>
              <a:cs typeface="Arial"/>
            </a:endParaRPr>
          </a:p>
          <a:p>
            <a:pPr marL="332740" marR="5080" indent="-320675">
              <a:lnSpc>
                <a:spcPct val="100000"/>
              </a:lnSpc>
              <a:buChar char="●"/>
              <a:tabLst>
                <a:tab pos="332740" algn="l"/>
              </a:tabLst>
            </a:pPr>
            <a:r>
              <a:rPr dirty="0" sz="1200">
                <a:latin typeface="Arial"/>
                <a:cs typeface="Arial"/>
              </a:rPr>
              <a:t>While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the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incident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light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is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reflected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off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the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interface,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the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intensity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of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light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can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penetrate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short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distance </a:t>
            </a:r>
            <a:r>
              <a:rPr dirty="0" sz="1200">
                <a:latin typeface="Arial"/>
                <a:cs typeface="Arial"/>
              </a:rPr>
              <a:t>into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the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sample.</a:t>
            </a:r>
            <a:endParaRPr sz="1200">
              <a:latin typeface="Arial"/>
              <a:cs typeface="Arial"/>
            </a:endParaRPr>
          </a:p>
          <a:p>
            <a:pPr marL="332740" indent="-320040">
              <a:lnSpc>
                <a:spcPct val="100000"/>
              </a:lnSpc>
              <a:buChar char="●"/>
              <a:tabLst>
                <a:tab pos="332740" algn="l"/>
              </a:tabLst>
            </a:pPr>
            <a:r>
              <a:rPr dirty="0" sz="1200">
                <a:latin typeface="Arial"/>
                <a:cs typeface="Arial"/>
              </a:rPr>
              <a:t>TIRF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reduces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the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illuminated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distance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in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the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z-</a:t>
            </a:r>
            <a:r>
              <a:rPr dirty="0" sz="1200">
                <a:latin typeface="Arial"/>
                <a:cs typeface="Arial"/>
              </a:rPr>
              <a:t>axis,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thereby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reducing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the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effective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observed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volume.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/>
              <a:t>Confocal</a:t>
            </a:r>
            <a:r>
              <a:rPr dirty="0" spc="-45"/>
              <a:t> </a:t>
            </a:r>
            <a:r>
              <a:rPr dirty="0" spc="-10"/>
              <a:t>Optics</a:t>
            </a: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392646" y="972850"/>
            <a:ext cx="3448081" cy="3007050"/>
          </a:xfrm>
          <a:prstGeom prst="rect">
            <a:avLst/>
          </a:prstGeom>
        </p:spPr>
      </p:pic>
      <p:pic>
        <p:nvPicPr>
          <p:cNvPr id="4" name="object 4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80084" y="1061697"/>
            <a:ext cx="2665396" cy="2798633"/>
          </a:xfrm>
          <a:prstGeom prst="rect">
            <a:avLst/>
          </a:prstGeom>
        </p:spPr>
      </p:pic>
      <p:sp>
        <p:nvSpPr>
          <p:cNvPr id="5" name="object 5" descr=""/>
          <p:cNvSpPr txBox="1"/>
          <p:nvPr/>
        </p:nvSpPr>
        <p:spPr>
          <a:xfrm>
            <a:off x="675105" y="4174111"/>
            <a:ext cx="8065770" cy="6959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25120" marR="5080" indent="-313055">
              <a:lnSpc>
                <a:spcPct val="100000"/>
              </a:lnSpc>
              <a:spcBef>
                <a:spcPts val="100"/>
              </a:spcBef>
              <a:buChar char="●"/>
              <a:tabLst>
                <a:tab pos="325120" algn="l"/>
              </a:tabLst>
            </a:pPr>
            <a:r>
              <a:rPr dirty="0" sz="1100">
                <a:latin typeface="Arial"/>
                <a:cs typeface="Arial"/>
              </a:rPr>
              <a:t>In</a:t>
            </a:r>
            <a:r>
              <a:rPr dirty="0" sz="1100" spc="-4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confocal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optics,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pinhole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placed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at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focal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point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of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light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blocks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out-of-focus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light.</a:t>
            </a:r>
            <a:r>
              <a:rPr dirty="0" sz="1100" spc="-6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Any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light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above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or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below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focal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plane </a:t>
            </a:r>
            <a:r>
              <a:rPr dirty="0" sz="1100">
                <a:latin typeface="Arial"/>
                <a:cs typeface="Arial"/>
              </a:rPr>
              <a:t>is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blocked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because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it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either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converges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too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early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or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too</a:t>
            </a:r>
            <a:r>
              <a:rPr dirty="0" sz="1100" spc="-10">
                <a:latin typeface="Arial"/>
                <a:cs typeface="Arial"/>
              </a:rPr>
              <a:t> late.</a:t>
            </a:r>
            <a:endParaRPr sz="1100">
              <a:latin typeface="Arial"/>
              <a:cs typeface="Arial"/>
            </a:endParaRPr>
          </a:p>
          <a:p>
            <a:pPr marL="325120" marR="184785" indent="-313055">
              <a:lnSpc>
                <a:spcPct val="100000"/>
              </a:lnSpc>
              <a:buChar char="●"/>
              <a:tabLst>
                <a:tab pos="325120" algn="l"/>
              </a:tabLst>
            </a:pPr>
            <a:r>
              <a:rPr dirty="0" sz="1100">
                <a:latin typeface="Arial"/>
                <a:cs typeface="Arial"/>
              </a:rPr>
              <a:t>Therefore,</a:t>
            </a:r>
            <a:r>
              <a:rPr dirty="0" sz="1100" spc="-3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confocal</a:t>
            </a:r>
            <a:r>
              <a:rPr dirty="0" sz="1100" spc="-2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optics</a:t>
            </a:r>
            <a:r>
              <a:rPr dirty="0" sz="1100" spc="-2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also</a:t>
            </a:r>
            <a:r>
              <a:rPr dirty="0" sz="1100" spc="-2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reduce</a:t>
            </a:r>
            <a:r>
              <a:rPr dirty="0" sz="1100" spc="-2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2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observed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volume.</a:t>
            </a:r>
            <a:r>
              <a:rPr dirty="0" sz="1100" spc="-4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2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signal</a:t>
            </a:r>
            <a:r>
              <a:rPr dirty="0" sz="1100" spc="-2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from</a:t>
            </a:r>
            <a:r>
              <a:rPr dirty="0" sz="1100" spc="-2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single</a:t>
            </a:r>
            <a:r>
              <a:rPr dirty="0" sz="1100" spc="-2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fluorophore</a:t>
            </a:r>
            <a:r>
              <a:rPr dirty="0" sz="1100" spc="-2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can</a:t>
            </a:r>
            <a:r>
              <a:rPr dirty="0" sz="1100" spc="-2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be</a:t>
            </a:r>
            <a:r>
              <a:rPr dirty="0" sz="1100" spc="-2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500X</a:t>
            </a:r>
            <a:r>
              <a:rPr dirty="0" sz="1100" spc="-2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Raman </a:t>
            </a:r>
            <a:r>
              <a:rPr dirty="0" sz="1100">
                <a:latin typeface="Arial"/>
                <a:cs typeface="Arial"/>
              </a:rPr>
              <a:t>scatter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of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solvent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molecules.</a:t>
            </a:r>
            <a:endParaRPr sz="11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Workshop 3/2/23</dc:title>
  <dcterms:created xsi:type="dcterms:W3CDTF">2026-01-13T19:23:11Z</dcterms:created>
  <dcterms:modified xsi:type="dcterms:W3CDTF">2026-01-13T19:23:11Z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2025-12-17T00:00:00Z</vt:filetime>
  </property>
  <property fmtid="{D5CDD505-2E9C-101B-9397-08002B2CF9AE}" pid="3" name="Creator">
    <vt:lpwstr>Google</vt:lpwstr>
  </property>
  <property fmtid="{D5CDD505-2E9C-101B-9397-08002B2CF9AE}" pid="4" name="LastSaved">
    <vt:filetime>2026-01-13T00:00:00Z</vt:filetime>
  </property>
</Properties>
</file>