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9261" y="1042808"/>
            <a:ext cx="7645476" cy="1061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5" y="505248"/>
            <a:ext cx="8272780" cy="40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3487" y="1175212"/>
            <a:ext cx="4281805" cy="322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ts val="2795"/>
              </a:lnSpc>
              <a:spcBef>
                <a:spcPts val="135"/>
              </a:spcBef>
            </a:pPr>
            <a:r>
              <a:rPr dirty="0" sz="2350"/>
              <a:t>The</a:t>
            </a:r>
            <a:r>
              <a:rPr dirty="0" sz="2350" spc="50"/>
              <a:t> </a:t>
            </a:r>
            <a:r>
              <a:rPr dirty="0" sz="2350"/>
              <a:t>physics</a:t>
            </a:r>
            <a:r>
              <a:rPr dirty="0" sz="2350" spc="60"/>
              <a:t> </a:t>
            </a:r>
            <a:r>
              <a:rPr dirty="0" sz="2350" spc="-10"/>
              <a:t>behind</a:t>
            </a:r>
            <a:endParaRPr sz="2350"/>
          </a:p>
          <a:p>
            <a:pPr algn="ctr">
              <a:lnSpc>
                <a:spcPts val="5315"/>
              </a:lnSpc>
            </a:pPr>
            <a:r>
              <a:rPr dirty="0" sz="4450"/>
              <a:t>Single</a:t>
            </a:r>
            <a:r>
              <a:rPr dirty="0" sz="4450" spc="-40"/>
              <a:t> </a:t>
            </a:r>
            <a:r>
              <a:rPr dirty="0" sz="4450"/>
              <a:t>Molecule</a:t>
            </a:r>
            <a:r>
              <a:rPr dirty="0" sz="4450" spc="-30"/>
              <a:t> </a:t>
            </a:r>
            <a:r>
              <a:rPr dirty="0" sz="4450" spc="-10"/>
              <a:t>Spectroscopy</a:t>
            </a:r>
            <a:endParaRPr sz="4450"/>
          </a:p>
        </p:txBody>
      </p:sp>
      <p:sp>
        <p:nvSpPr>
          <p:cNvPr id="3" name="object 3" descr=""/>
          <p:cNvSpPr txBox="1"/>
          <p:nvPr/>
        </p:nvSpPr>
        <p:spPr>
          <a:xfrm>
            <a:off x="2260571" y="2142017"/>
            <a:ext cx="4622800" cy="77470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dirty="0" sz="1250">
                <a:solidFill>
                  <a:srgbClr val="595959"/>
                </a:solidFill>
                <a:latin typeface="Arial"/>
                <a:cs typeface="Arial"/>
              </a:rPr>
              <a:t>Adapted</a:t>
            </a:r>
            <a:r>
              <a:rPr dirty="0" sz="125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dirty="0" sz="125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95959"/>
                </a:solidFill>
                <a:latin typeface="Arial"/>
                <a:cs typeface="Arial"/>
              </a:rPr>
              <a:t>Lakowicz</a:t>
            </a:r>
            <a:r>
              <a:rPr dirty="0" sz="125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250" i="1">
                <a:solidFill>
                  <a:srgbClr val="595959"/>
                </a:solidFill>
                <a:latin typeface="Arial"/>
                <a:cs typeface="Arial"/>
              </a:rPr>
              <a:t>Principles</a:t>
            </a:r>
            <a:r>
              <a:rPr dirty="0" sz="1250" spc="-15" i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250" i="1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dirty="0" sz="1250" spc="-15" i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250" i="1">
                <a:solidFill>
                  <a:srgbClr val="595959"/>
                </a:solidFill>
                <a:latin typeface="Arial"/>
                <a:cs typeface="Arial"/>
              </a:rPr>
              <a:t>Fluorescence</a:t>
            </a:r>
            <a:r>
              <a:rPr dirty="0" sz="1250" spc="-15" i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250" spc="-10" i="1">
                <a:solidFill>
                  <a:srgbClr val="595959"/>
                </a:solidFill>
                <a:latin typeface="Arial"/>
                <a:cs typeface="Arial"/>
              </a:rPr>
              <a:t>Spectroscopy</a:t>
            </a:r>
            <a:endParaRPr sz="1250">
              <a:latin typeface="Arial"/>
              <a:cs typeface="Arial"/>
            </a:endParaRPr>
          </a:p>
          <a:p>
            <a:pPr algn="ctr" marL="1707514" marR="1699895" indent="-635">
              <a:lnSpc>
                <a:spcPct val="131000"/>
              </a:lnSpc>
              <a:spcBef>
                <a:spcPts val="5"/>
              </a:spcBef>
            </a:pPr>
            <a:r>
              <a:rPr dirty="0" sz="1250">
                <a:solidFill>
                  <a:srgbClr val="595959"/>
                </a:solidFill>
                <a:latin typeface="Arial"/>
                <a:cs typeface="Arial"/>
              </a:rPr>
              <a:t>Kif</a:t>
            </a:r>
            <a:r>
              <a:rPr dirty="0" sz="125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250" spc="-25">
                <a:solidFill>
                  <a:srgbClr val="595959"/>
                </a:solidFill>
                <a:latin typeface="Arial"/>
                <a:cs typeface="Arial"/>
              </a:rPr>
              <a:t>Lim</a:t>
            </a:r>
            <a:r>
              <a:rPr dirty="0" sz="1250" spc="50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95959"/>
                </a:solidFill>
                <a:latin typeface="Arial"/>
                <a:cs typeface="Arial"/>
              </a:rPr>
              <a:t>Workshop</a:t>
            </a:r>
            <a:r>
              <a:rPr dirty="0" sz="1250" spc="-5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595959"/>
                </a:solidFill>
                <a:latin typeface="Arial"/>
                <a:cs typeface="Arial"/>
              </a:rPr>
              <a:t>3/2/23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6337" y="3010499"/>
            <a:ext cx="3251327" cy="18281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Example</a:t>
            </a:r>
            <a:r>
              <a:rPr dirty="0" spc="-15"/>
              <a:t> </a:t>
            </a:r>
            <a:r>
              <a:rPr dirty="0"/>
              <a:t>1:</a:t>
            </a:r>
            <a:r>
              <a:rPr dirty="0" spc="-15"/>
              <a:t> </a:t>
            </a:r>
            <a:r>
              <a:rPr dirty="0" spc="-10"/>
              <a:t>Single-</a:t>
            </a:r>
            <a:r>
              <a:rPr dirty="0"/>
              <a:t>Molecule</a:t>
            </a:r>
            <a:r>
              <a:rPr dirty="0" spc="-15"/>
              <a:t> </a:t>
            </a:r>
            <a:r>
              <a:rPr dirty="0"/>
              <a:t>Enzyme</a:t>
            </a:r>
            <a:r>
              <a:rPr dirty="0" spc="-15"/>
              <a:t> </a:t>
            </a:r>
            <a:r>
              <a:rPr dirty="0" spc="-10"/>
              <a:t>Kinetics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738" y="1237500"/>
            <a:ext cx="2485919" cy="276212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83486" y="1160445"/>
            <a:ext cx="4300145" cy="28842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00"/>
              <a:t>Example</a:t>
            </a:r>
            <a:r>
              <a:rPr dirty="0" sz="2400" spc="-15"/>
              <a:t> </a:t>
            </a:r>
            <a:r>
              <a:rPr dirty="0" sz="2400"/>
              <a:t>2:</a:t>
            </a:r>
            <a:r>
              <a:rPr dirty="0" sz="2400" spc="-10"/>
              <a:t> Single-</a:t>
            </a:r>
            <a:r>
              <a:rPr dirty="0" sz="2400"/>
              <a:t>Molecule</a:t>
            </a:r>
            <a:r>
              <a:rPr dirty="0" sz="2400" spc="-15"/>
              <a:t> </a:t>
            </a:r>
            <a:r>
              <a:rPr dirty="0" sz="2400"/>
              <a:t>Studies</a:t>
            </a:r>
            <a:r>
              <a:rPr dirty="0" sz="2400" spc="-10"/>
              <a:t> </a:t>
            </a:r>
            <a:r>
              <a:rPr dirty="0" sz="2400"/>
              <a:t>of</a:t>
            </a:r>
            <a:r>
              <a:rPr dirty="0" sz="2400" spc="-15"/>
              <a:t> </a:t>
            </a:r>
            <a:r>
              <a:rPr dirty="0" sz="2400"/>
              <a:t>a</a:t>
            </a:r>
            <a:r>
              <a:rPr dirty="0" sz="2400" spc="-10"/>
              <a:t> </a:t>
            </a:r>
            <a:r>
              <a:rPr dirty="0" sz="2400"/>
              <a:t>Chaperonin</a:t>
            </a:r>
            <a:r>
              <a:rPr dirty="0" sz="2400" spc="-10"/>
              <a:t> Protein</a:t>
            </a:r>
            <a:endParaRPr sz="2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758" y="1486358"/>
            <a:ext cx="2394117" cy="217971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076301" y="1017724"/>
            <a:ext cx="2508250" cy="4126229"/>
            <a:chOff x="3076301" y="1017724"/>
            <a:chExt cx="2508250" cy="4126229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9738" y="1017724"/>
              <a:ext cx="2484415" cy="190724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6301" y="2901250"/>
              <a:ext cx="2377491" cy="2242249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09161" y="1091161"/>
            <a:ext cx="2166369" cy="38186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00"/>
              <a:t>Forster</a:t>
            </a:r>
            <a:r>
              <a:rPr dirty="0" sz="2400" spc="-35"/>
              <a:t> </a:t>
            </a:r>
            <a:r>
              <a:rPr dirty="0" sz="2400"/>
              <a:t>Resonance</a:t>
            </a:r>
            <a:r>
              <a:rPr dirty="0" sz="2400" spc="-35"/>
              <a:t> </a:t>
            </a:r>
            <a:r>
              <a:rPr dirty="0" sz="2400"/>
              <a:t>Energy</a:t>
            </a:r>
            <a:r>
              <a:rPr dirty="0" sz="2400" spc="-75"/>
              <a:t> </a:t>
            </a:r>
            <a:r>
              <a:rPr dirty="0" sz="2400"/>
              <a:t>Transfer</a:t>
            </a:r>
            <a:r>
              <a:rPr dirty="0" sz="2400" spc="-30"/>
              <a:t> </a:t>
            </a:r>
            <a:r>
              <a:rPr dirty="0" sz="2400" spc="-10"/>
              <a:t>(FRET)</a:t>
            </a:r>
            <a:endParaRPr sz="2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474" y="1273525"/>
            <a:ext cx="1073611" cy="50102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861" y="2039299"/>
            <a:ext cx="2749698" cy="197634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9324" y="1562124"/>
            <a:ext cx="3159275" cy="257806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0792" y="1665761"/>
            <a:ext cx="2617816" cy="245421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89093" y="4287161"/>
            <a:ext cx="7915909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0520" indent="-312420">
              <a:lnSpc>
                <a:spcPct val="100000"/>
              </a:lnSpc>
              <a:spcBef>
                <a:spcPts val="100"/>
              </a:spcBef>
              <a:buChar char="●"/>
              <a:tabLst>
                <a:tab pos="350520" algn="l"/>
              </a:tabLst>
            </a:pPr>
            <a:r>
              <a:rPr dirty="0" sz="1100">
                <a:latin typeface="Arial"/>
                <a:cs typeface="Arial"/>
              </a:rPr>
              <a:t>FRET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involves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transfer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excitation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energy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donor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acceptor</a:t>
            </a:r>
            <a:r>
              <a:rPr dirty="0" sz="1100" spc="-10">
                <a:latin typeface="Arial"/>
                <a:cs typeface="Arial"/>
              </a:rPr>
              <a:t> fluorophore.</a:t>
            </a:r>
            <a:endParaRPr sz="1100">
              <a:latin typeface="Arial"/>
              <a:cs typeface="Arial"/>
            </a:endParaRPr>
          </a:p>
          <a:p>
            <a:pPr marL="350520" indent="-312420">
              <a:lnSpc>
                <a:spcPct val="100000"/>
              </a:lnSpc>
              <a:buChar char="●"/>
              <a:tabLst>
                <a:tab pos="350520" algn="l"/>
              </a:tabLst>
            </a:pPr>
            <a:r>
              <a:rPr dirty="0" sz="1100">
                <a:latin typeface="Arial"/>
                <a:cs typeface="Arial"/>
              </a:rPr>
              <a:t>FRET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donor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acceptor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close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proximity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(&lt;80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Å),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distance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dependence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1/r</a:t>
            </a:r>
            <a:r>
              <a:rPr dirty="0" baseline="31746" sz="1050" spc="-15">
                <a:latin typeface="Arial"/>
                <a:cs typeface="Arial"/>
              </a:rPr>
              <a:t>6</a:t>
            </a:r>
            <a:r>
              <a:rPr dirty="0" sz="1100" spc="-1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350520" marR="43180" indent="-313055">
              <a:lnSpc>
                <a:spcPct val="100000"/>
              </a:lnSpc>
              <a:buChar char="●"/>
              <a:tabLst>
                <a:tab pos="350520" algn="l"/>
              </a:tabLst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energy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transfer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proportional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between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spectral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overlap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between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donor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fluorescence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acceptor absorption.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10"/>
              <a:t>Single-</a:t>
            </a:r>
            <a:r>
              <a:rPr dirty="0"/>
              <a:t>Molecule </a:t>
            </a:r>
            <a:r>
              <a:rPr dirty="0" spc="-20"/>
              <a:t>FRET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2844" y="1057200"/>
            <a:ext cx="2495145" cy="339683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7661" y="1200737"/>
            <a:ext cx="3084242" cy="31017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00"/>
              <a:t>Example</a:t>
            </a:r>
            <a:r>
              <a:rPr dirty="0" sz="2400" spc="-25"/>
              <a:t> </a:t>
            </a:r>
            <a:r>
              <a:rPr dirty="0" sz="2400"/>
              <a:t>3:</a:t>
            </a:r>
            <a:r>
              <a:rPr dirty="0" sz="2400" spc="-15"/>
              <a:t> </a:t>
            </a:r>
            <a:r>
              <a:rPr dirty="0" sz="2400"/>
              <a:t>Conformational</a:t>
            </a:r>
            <a:r>
              <a:rPr dirty="0" sz="2400" spc="-15"/>
              <a:t> </a:t>
            </a:r>
            <a:r>
              <a:rPr dirty="0" sz="2400"/>
              <a:t>Dynamics</a:t>
            </a:r>
            <a:r>
              <a:rPr dirty="0" sz="2400" spc="-15"/>
              <a:t> </a:t>
            </a:r>
            <a:r>
              <a:rPr dirty="0" sz="2400"/>
              <a:t>of</a:t>
            </a:r>
            <a:r>
              <a:rPr dirty="0" sz="2400" spc="-15"/>
              <a:t> </a:t>
            </a:r>
            <a:r>
              <a:rPr dirty="0" sz="2400"/>
              <a:t>a</a:t>
            </a:r>
            <a:r>
              <a:rPr dirty="0" sz="2400" spc="-15"/>
              <a:t> </a:t>
            </a:r>
            <a:r>
              <a:rPr dirty="0" sz="2400"/>
              <a:t>Holliday</a:t>
            </a:r>
            <a:r>
              <a:rPr dirty="0" sz="2400" spc="-15"/>
              <a:t> </a:t>
            </a:r>
            <a:r>
              <a:rPr dirty="0" sz="2400" spc="-10"/>
              <a:t>Junction</a:t>
            </a:r>
            <a:endParaRPr sz="2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2126" y="1244900"/>
            <a:ext cx="2891689" cy="142693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4999" y="2831150"/>
            <a:ext cx="2686750" cy="146704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13521" y="1017724"/>
            <a:ext cx="2304445" cy="38209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The</a:t>
            </a:r>
            <a:r>
              <a:rPr dirty="0" spc="-5"/>
              <a:t> </a:t>
            </a:r>
            <a:r>
              <a:rPr dirty="0" spc="-10"/>
              <a:t>single-</a:t>
            </a:r>
            <a:r>
              <a:rPr dirty="0"/>
              <a:t>molecule</a:t>
            </a:r>
            <a:r>
              <a:rPr dirty="0" spc="-5"/>
              <a:t> </a:t>
            </a:r>
            <a:r>
              <a:rPr dirty="0" spc="-10"/>
              <a:t>toolkit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5249" y="1175208"/>
            <a:ext cx="7123430" cy="247904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20"/>
              </a:spcBef>
              <a:buChar char="●"/>
              <a:tabLst>
                <a:tab pos="379095" algn="l"/>
              </a:tabLst>
            </a:pPr>
            <a:r>
              <a:rPr dirty="0" sz="1800" spc="-10" b="1">
                <a:solidFill>
                  <a:srgbClr val="595959"/>
                </a:solidFill>
                <a:latin typeface="Arial"/>
                <a:cs typeface="Arial"/>
              </a:rPr>
              <a:t>Single-</a:t>
            </a:r>
            <a:r>
              <a:rPr dirty="0" sz="1800" b="1">
                <a:solidFill>
                  <a:srgbClr val="595959"/>
                </a:solidFill>
                <a:latin typeface="Arial"/>
                <a:cs typeface="Arial"/>
              </a:rPr>
              <a:t>molecule</a:t>
            </a:r>
            <a:r>
              <a:rPr dirty="0" sz="1800" spc="-5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95959"/>
                </a:solidFill>
                <a:latin typeface="Arial"/>
                <a:cs typeface="Arial"/>
              </a:rPr>
              <a:t>imaging</a:t>
            </a:r>
            <a:endParaRPr sz="18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379095" algn="l"/>
              </a:tabLst>
            </a:pPr>
            <a:r>
              <a:rPr dirty="0" sz="1800" spc="-10" b="1">
                <a:solidFill>
                  <a:srgbClr val="595959"/>
                </a:solidFill>
                <a:latin typeface="Arial"/>
                <a:cs typeface="Arial"/>
              </a:rPr>
              <a:t>Single-</a:t>
            </a:r>
            <a:r>
              <a:rPr dirty="0" sz="1800" b="1">
                <a:solidFill>
                  <a:srgbClr val="595959"/>
                </a:solidFill>
                <a:latin typeface="Arial"/>
                <a:cs typeface="Arial"/>
              </a:rPr>
              <a:t>molecule</a:t>
            </a:r>
            <a:r>
              <a:rPr dirty="0" sz="1800" spc="-5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95959"/>
                </a:solidFill>
                <a:latin typeface="Arial"/>
                <a:cs typeface="Arial"/>
              </a:rPr>
              <a:t>FRET</a:t>
            </a:r>
            <a:endParaRPr sz="18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379095" algn="l"/>
              </a:tabLst>
            </a:pP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Optical/Magnetic</a:t>
            </a:r>
            <a:r>
              <a:rPr dirty="0" sz="1800" spc="-4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Tweezers</a:t>
            </a:r>
            <a:endParaRPr sz="1800">
              <a:latin typeface="Arial"/>
              <a:cs typeface="Arial"/>
            </a:endParaRPr>
          </a:p>
          <a:p>
            <a:pPr lvl="1" marL="836294" indent="-335915">
              <a:lnSpc>
                <a:spcPct val="100000"/>
              </a:lnSpc>
              <a:spcBef>
                <a:spcPts val="340"/>
              </a:spcBef>
              <a:buChar char="○"/>
              <a:tabLst>
                <a:tab pos="836294" algn="l"/>
              </a:tabLst>
            </a:pP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C-</a:t>
            </a:r>
            <a:r>
              <a:rPr dirty="0" sz="1400" spc="-10">
                <a:solidFill>
                  <a:srgbClr val="595959"/>
                </a:solidFill>
                <a:latin typeface="Arial"/>
                <a:cs typeface="Arial"/>
              </a:rPr>
              <a:t>traps</a:t>
            </a:r>
            <a:endParaRPr sz="14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235"/>
              </a:spcBef>
              <a:buChar char="●"/>
              <a:tabLst>
                <a:tab pos="379095" algn="l"/>
              </a:tabLst>
            </a:pP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DNA</a:t>
            </a:r>
            <a:r>
              <a:rPr dirty="0" sz="1800" spc="-114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Curtains</a:t>
            </a:r>
            <a:endParaRPr sz="18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379095" algn="l"/>
              </a:tabLst>
            </a:pP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Single-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molecule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sequencing</a:t>
            </a:r>
            <a:endParaRPr sz="18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379095" algn="l"/>
              </a:tabLst>
            </a:pP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Single-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molecule</a:t>
            </a:r>
            <a:r>
              <a:rPr dirty="0" sz="1800" spc="-3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polarization</a:t>
            </a:r>
            <a:r>
              <a:rPr dirty="0" sz="1800" spc="-3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assay</a:t>
            </a:r>
            <a:endParaRPr sz="18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379095" algn="l"/>
              </a:tabLst>
            </a:pP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Among</a:t>
            </a:r>
            <a:r>
              <a:rPr dirty="0" sz="18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many</a:t>
            </a:r>
            <a:r>
              <a:rPr dirty="0" sz="18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other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variations…</a:t>
            </a:r>
            <a:r>
              <a:rPr dirty="0" sz="18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question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drives</a:t>
            </a:r>
            <a:r>
              <a:rPr dirty="0" sz="18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tools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95959"/>
                </a:solidFill>
                <a:latin typeface="Arial"/>
                <a:cs typeface="Arial"/>
              </a:rPr>
              <a:t>used.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Review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Fluorescence</a:t>
            </a:r>
            <a:r>
              <a:rPr dirty="0" spc="-25"/>
              <a:t> </a:t>
            </a:r>
            <a:r>
              <a:rPr dirty="0" spc="-10"/>
              <a:t>Workshop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385" y="1133448"/>
            <a:ext cx="3612136" cy="262701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98450" y="3938295"/>
            <a:ext cx="705675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Divisions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energy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transitions:</a:t>
            </a:r>
            <a:endParaRPr sz="1000">
              <a:latin typeface="Arial"/>
              <a:cs typeface="Arial"/>
            </a:endParaRPr>
          </a:p>
          <a:p>
            <a:pPr marL="469265" indent="-33401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000">
                <a:latin typeface="Arial"/>
                <a:cs typeface="Arial"/>
              </a:rPr>
              <a:t>Electronic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Transition </a:t>
            </a:r>
            <a:r>
              <a:rPr dirty="0" sz="1000">
                <a:latin typeface="Arial"/>
                <a:cs typeface="Arial"/>
              </a:rPr>
              <a:t>occur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electrons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move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energy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level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another.</a:t>
            </a:r>
            <a:endParaRPr sz="1000">
              <a:latin typeface="Arial"/>
              <a:cs typeface="Arial"/>
            </a:endParaRPr>
          </a:p>
          <a:p>
            <a:pPr marL="469900" marR="46355" indent="-334645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dirty="0" sz="1000" spc="-10">
                <a:latin typeface="Arial"/>
                <a:cs typeface="Arial"/>
              </a:rPr>
              <a:t>Vibrational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Transitions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elastic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movement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chemical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bonds.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transitions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occur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between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different </a:t>
            </a:r>
            <a:r>
              <a:rPr dirty="0" sz="1000">
                <a:latin typeface="Arial"/>
                <a:cs typeface="Arial"/>
              </a:rPr>
              <a:t>vibrational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levels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same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electronic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state.</a:t>
            </a:r>
            <a:endParaRPr sz="1000">
              <a:latin typeface="Arial"/>
              <a:cs typeface="Arial"/>
            </a:endParaRPr>
          </a:p>
          <a:p>
            <a:pPr marL="469265" indent="-33401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000">
                <a:latin typeface="Arial"/>
                <a:cs typeface="Arial"/>
              </a:rPr>
              <a:t>Rotational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motions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involve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changes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molecule’s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angular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momentum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occur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same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vibrational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state.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Review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Fluorescence</a:t>
            </a:r>
            <a:r>
              <a:rPr dirty="0" spc="-25"/>
              <a:t> </a:t>
            </a:r>
            <a:r>
              <a:rPr dirty="0" spc="-10"/>
              <a:t>Workshop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75450" y="3873007"/>
            <a:ext cx="2775585" cy="57404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25"/>
              </a:spcBef>
            </a:pPr>
            <a:r>
              <a:rPr dirty="0" sz="115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115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595959"/>
                </a:solidFill>
                <a:latin typeface="Arial"/>
                <a:cs typeface="Arial"/>
              </a:rPr>
              <a:t>Jablonski</a:t>
            </a:r>
            <a:r>
              <a:rPr dirty="0" sz="115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595959"/>
                </a:solidFill>
                <a:latin typeface="Arial"/>
                <a:cs typeface="Arial"/>
              </a:rPr>
              <a:t>diagram</a:t>
            </a:r>
            <a:r>
              <a:rPr dirty="0" sz="115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595959"/>
                </a:solidFill>
                <a:latin typeface="Arial"/>
                <a:cs typeface="Arial"/>
              </a:rPr>
              <a:t>summarizes</a:t>
            </a:r>
            <a:r>
              <a:rPr dirty="0" sz="115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595959"/>
                </a:solidFill>
                <a:latin typeface="Arial"/>
                <a:cs typeface="Arial"/>
              </a:rPr>
              <a:t>all</a:t>
            </a:r>
            <a:r>
              <a:rPr dirty="0" sz="115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50" spc="-25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dirty="0" sz="1150">
                <a:solidFill>
                  <a:srgbClr val="595959"/>
                </a:solidFill>
                <a:latin typeface="Arial"/>
                <a:cs typeface="Arial"/>
              </a:rPr>
              <a:t>possible</a:t>
            </a:r>
            <a:r>
              <a:rPr dirty="0" sz="115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595959"/>
                </a:solidFill>
                <a:latin typeface="Arial"/>
                <a:cs typeface="Arial"/>
              </a:rPr>
              <a:t>transitions</a:t>
            </a:r>
            <a:r>
              <a:rPr dirty="0" sz="115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595959"/>
                </a:solidFill>
                <a:latin typeface="Arial"/>
                <a:cs typeface="Arial"/>
              </a:rPr>
              <a:t>that</a:t>
            </a:r>
            <a:r>
              <a:rPr dirty="0" sz="115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dirty="0" sz="115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595959"/>
                </a:solidFill>
                <a:latin typeface="Arial"/>
                <a:cs typeface="Arial"/>
              </a:rPr>
              <a:t>occur</a:t>
            </a:r>
            <a:r>
              <a:rPr dirty="0" sz="115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595959"/>
                </a:solidFill>
                <a:latin typeface="Arial"/>
                <a:cs typeface="Arial"/>
              </a:rPr>
              <a:t>after</a:t>
            </a:r>
            <a:r>
              <a:rPr dirty="0" sz="115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50" spc="-5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dirty="0" sz="1150">
                <a:solidFill>
                  <a:srgbClr val="595959"/>
                </a:solidFill>
                <a:latin typeface="Arial"/>
                <a:cs typeface="Arial"/>
              </a:rPr>
              <a:t>molecule</a:t>
            </a:r>
            <a:r>
              <a:rPr dirty="0" sz="115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dirty="0" sz="115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595959"/>
                </a:solidFill>
                <a:latin typeface="Arial"/>
                <a:cs typeface="Arial"/>
              </a:rPr>
              <a:t>photoexcited.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137" y="1118425"/>
            <a:ext cx="3906864" cy="2621650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4631587" y="1175212"/>
          <a:ext cx="4281805" cy="3227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994"/>
                <a:gridCol w="2571114"/>
                <a:gridCol w="647700"/>
              </a:tblGrid>
              <a:tr h="33464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Absorption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Electron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excited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higher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level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baseline="-22222" sz="1500" spc="-15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65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2222" sz="1500" spc="-75">
                          <a:latin typeface="Arial"/>
                          <a:cs typeface="Arial"/>
                        </a:rPr>
                        <a:t>s</a:t>
                      </a:r>
                      <a:endParaRPr baseline="-22222" sz="15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85725" marR="28257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Vibrational Relaxation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708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radiative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transition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lowest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vibrational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involves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transferring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kinetic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molecules.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baseline="-22222" sz="1500" spc="-15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15</a:t>
                      </a:r>
                      <a:r>
                        <a:rPr dirty="0" sz="65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2222" sz="1500" spc="-75">
                          <a:latin typeface="Arial"/>
                          <a:cs typeface="Arial"/>
                        </a:rPr>
                        <a:t>s</a:t>
                      </a:r>
                      <a:endParaRPr baseline="-22222" sz="15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Fluorescence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4241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Radiative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emission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light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electronically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excited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ground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electronic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state.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</a:t>
                      </a:r>
                      <a:r>
                        <a:rPr dirty="0" baseline="29914" sz="975" spc="-15">
                          <a:latin typeface="Arial"/>
                          <a:cs typeface="Arial"/>
                        </a:rPr>
                        <a:t>-</a:t>
                      </a:r>
                      <a:r>
                        <a:rPr dirty="0" baseline="29914" sz="975">
                          <a:latin typeface="Arial"/>
                          <a:cs typeface="Arial"/>
                        </a:rPr>
                        <a:t>9</a:t>
                      </a:r>
                      <a:r>
                        <a:rPr dirty="0" baseline="29914" sz="975" spc="17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487045">
                <a:tc>
                  <a:txBody>
                    <a:bodyPr/>
                    <a:lstStyle/>
                    <a:p>
                      <a:pPr marL="85725" marR="240029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Internal Conversion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2827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radiative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emission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electronically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excited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ground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electronic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state.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</a:t>
                      </a:r>
                      <a:r>
                        <a:rPr dirty="0" baseline="29914" sz="975" spc="-15">
                          <a:latin typeface="Arial"/>
                          <a:cs typeface="Arial"/>
                        </a:rPr>
                        <a:t>-</a:t>
                      </a:r>
                      <a:r>
                        <a:rPr dirty="0" baseline="29914" sz="975">
                          <a:latin typeface="Arial"/>
                          <a:cs typeface="Arial"/>
                        </a:rPr>
                        <a:t>7</a:t>
                      </a:r>
                      <a:r>
                        <a:rPr dirty="0" baseline="29914" sz="975" spc="17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85725" marR="2260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Intersystem Crossing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255904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Transition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excited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singlet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triplet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requiring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electron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spin.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change.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</a:t>
                      </a:r>
                      <a:r>
                        <a:rPr dirty="0" baseline="29914" sz="975" spc="-15">
                          <a:latin typeface="Arial"/>
                          <a:cs typeface="Arial"/>
                        </a:rPr>
                        <a:t>-</a:t>
                      </a:r>
                      <a:r>
                        <a:rPr dirty="0" baseline="29914" sz="975">
                          <a:latin typeface="Arial"/>
                          <a:cs typeface="Arial"/>
                        </a:rPr>
                        <a:t>6</a:t>
                      </a:r>
                      <a:r>
                        <a:rPr dirty="0" baseline="29914" sz="975" spc="17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487045">
                <a:tc>
                  <a:txBody>
                    <a:bodyPr/>
                    <a:lstStyle/>
                    <a:p>
                      <a:pPr marL="85725" marR="14097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Phosphoresc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ence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29146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Radiative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relaxation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excited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triplet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singlet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ground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state.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</a:t>
                      </a:r>
                      <a:r>
                        <a:rPr dirty="0" baseline="29914" sz="975" spc="-15">
                          <a:latin typeface="Arial"/>
                          <a:cs typeface="Arial"/>
                        </a:rPr>
                        <a:t>-</a:t>
                      </a:r>
                      <a:r>
                        <a:rPr dirty="0" baseline="29914" sz="975">
                          <a:latin typeface="Arial"/>
                          <a:cs typeface="Arial"/>
                        </a:rPr>
                        <a:t>5</a:t>
                      </a:r>
                      <a:r>
                        <a:rPr dirty="0" baseline="29914" sz="975" spc="17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Why</a:t>
            </a:r>
            <a:r>
              <a:rPr dirty="0" spc="35"/>
              <a:t> </a:t>
            </a:r>
            <a:r>
              <a:rPr dirty="0" spc="-10"/>
              <a:t>single-molecule?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2644" y="1183321"/>
            <a:ext cx="2373342" cy="290076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950" y="1135375"/>
            <a:ext cx="1601375" cy="14321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3249" y="1159062"/>
            <a:ext cx="3397233" cy="287819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31171" y="4447895"/>
            <a:ext cx="621474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0"/>
              </a:spcBef>
              <a:buChar char="●"/>
              <a:tabLst>
                <a:tab pos="317500" algn="l"/>
              </a:tabLst>
            </a:pPr>
            <a:r>
              <a:rPr dirty="0" sz="1000" spc="-10">
                <a:latin typeface="Arial"/>
                <a:cs typeface="Arial"/>
              </a:rPr>
              <a:t>Single-</a:t>
            </a:r>
            <a:r>
              <a:rPr dirty="0" sz="1000">
                <a:latin typeface="Arial"/>
                <a:cs typeface="Arial"/>
              </a:rPr>
              <a:t>molecule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imaging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eliminates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ensemble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averaging,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allow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observe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heterogeneity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population.</a:t>
            </a:r>
            <a:endParaRPr sz="10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buChar char="●"/>
              <a:tabLst>
                <a:tab pos="317500" algn="l"/>
              </a:tabLst>
            </a:pP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instance,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single-</a:t>
            </a:r>
            <a:r>
              <a:rPr dirty="0" sz="1000">
                <a:latin typeface="Arial"/>
                <a:cs typeface="Arial"/>
              </a:rPr>
              <a:t>molecule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measurements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capture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intermediate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states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process.</a:t>
            </a:r>
            <a:endParaRPr sz="10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buChar char="●"/>
              <a:tabLst>
                <a:tab pos="317500" algn="l"/>
              </a:tabLst>
            </a:pPr>
            <a:r>
              <a:rPr dirty="0" sz="1000" spc="-10">
                <a:latin typeface="Arial"/>
                <a:cs typeface="Arial"/>
              </a:rPr>
              <a:t>Single-</a:t>
            </a:r>
            <a:r>
              <a:rPr dirty="0" sz="1000">
                <a:latin typeface="Arial"/>
                <a:cs typeface="Arial"/>
              </a:rPr>
              <a:t>molecule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detection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also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useful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reaction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kinetics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without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synchronizing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reaction.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6503" y="2814094"/>
            <a:ext cx="2169488" cy="1192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Challenges</a:t>
            </a:r>
            <a:r>
              <a:rPr dirty="0" spc="-15"/>
              <a:t> </a:t>
            </a:r>
            <a:r>
              <a:rPr dirty="0"/>
              <a:t>with</a:t>
            </a:r>
            <a:r>
              <a:rPr dirty="0" spc="-15"/>
              <a:t> </a:t>
            </a:r>
            <a:r>
              <a:rPr dirty="0"/>
              <a:t>imaging</a:t>
            </a:r>
            <a:r>
              <a:rPr dirty="0" spc="-15"/>
              <a:t> </a:t>
            </a:r>
            <a:r>
              <a:rPr dirty="0"/>
              <a:t>single-</a:t>
            </a:r>
            <a:r>
              <a:rPr dirty="0" spc="-10"/>
              <a:t>molecules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79974" y="1175208"/>
            <a:ext cx="7289165" cy="240919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20"/>
              </a:spcBef>
              <a:buChar char="●"/>
              <a:tabLst>
                <a:tab pos="379095" algn="l"/>
              </a:tabLst>
            </a:pP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Impurities</a:t>
            </a:r>
            <a:r>
              <a:rPr dirty="0" sz="18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 sample</a:t>
            </a:r>
            <a:endParaRPr sz="18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379095" algn="l"/>
              </a:tabLst>
            </a:pP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Single-fluorophores</a:t>
            </a:r>
            <a:r>
              <a:rPr dirty="0" sz="1800" spc="-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bleach</a:t>
            </a:r>
            <a:r>
              <a:rPr dirty="0" sz="18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or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blink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 easily.</a:t>
            </a:r>
            <a:endParaRPr sz="1800">
              <a:latin typeface="Arial"/>
              <a:cs typeface="Arial"/>
            </a:endParaRPr>
          </a:p>
          <a:p>
            <a:pPr lvl="1" marL="836294" marR="5080" indent="-336550">
              <a:lnSpc>
                <a:spcPct val="114999"/>
              </a:lnSpc>
              <a:spcBef>
                <a:spcPts val="90"/>
              </a:spcBef>
              <a:buChar char="○"/>
              <a:tabLst>
                <a:tab pos="836294" algn="l"/>
              </a:tabLst>
            </a:pP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Blinking</a:t>
            </a:r>
            <a:r>
              <a:rPr dirty="0" sz="1400" spc="-3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occurs</a:t>
            </a:r>
            <a:r>
              <a:rPr dirty="0" sz="1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when</a:t>
            </a:r>
            <a:r>
              <a:rPr dirty="0" sz="1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molecules</a:t>
            </a:r>
            <a:r>
              <a:rPr dirty="0" sz="1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undergo</a:t>
            </a:r>
            <a:r>
              <a:rPr dirty="0" sz="1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intersystem</a:t>
            </a:r>
            <a:r>
              <a:rPr dirty="0" sz="1400" spc="-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crossing</a:t>
            </a:r>
            <a:r>
              <a:rPr dirty="0" sz="1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dirty="0" sz="1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triplet</a:t>
            </a:r>
            <a:r>
              <a:rPr dirty="0" sz="1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95959"/>
                </a:solidFill>
                <a:latin typeface="Arial"/>
                <a:cs typeface="Arial"/>
              </a:rPr>
              <a:t>state.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They</a:t>
            </a:r>
            <a:r>
              <a:rPr dirty="0" sz="1400" spc="-3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remain</a:t>
            </a:r>
            <a:r>
              <a:rPr dirty="0" sz="1400" spc="-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dark</a:t>
            </a:r>
            <a:r>
              <a:rPr dirty="0" sz="1400" spc="-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until</a:t>
            </a:r>
            <a:r>
              <a:rPr dirty="0" sz="1400" spc="-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they</a:t>
            </a:r>
            <a:r>
              <a:rPr dirty="0" sz="1400" spc="-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undergo</a:t>
            </a:r>
            <a:r>
              <a:rPr dirty="0" sz="1400" spc="-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phosphorescence</a:t>
            </a:r>
            <a:r>
              <a:rPr dirty="0" sz="1400" spc="-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dirty="0" sz="1400" spc="-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1400" spc="-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ground</a:t>
            </a:r>
            <a:r>
              <a:rPr dirty="0" sz="1400" spc="-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singlet</a:t>
            </a:r>
            <a:r>
              <a:rPr dirty="0" sz="1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95959"/>
                </a:solidFill>
                <a:latin typeface="Arial"/>
                <a:cs typeface="Arial"/>
              </a:rPr>
              <a:t>state.</a:t>
            </a:r>
            <a:endParaRPr sz="14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235"/>
              </a:spcBef>
              <a:buChar char="●"/>
              <a:tabLst>
                <a:tab pos="379095" algn="l"/>
              </a:tabLst>
            </a:pP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Emission</a:t>
            </a:r>
            <a:r>
              <a:rPr dirty="0" sz="1800" spc="-3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by</a:t>
            </a:r>
            <a:r>
              <a:rPr dirty="0" sz="1800" spc="-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optical</a:t>
            </a:r>
            <a:r>
              <a:rPr dirty="0" sz="1800" spc="-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components</a:t>
            </a:r>
            <a:endParaRPr sz="18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379095" algn="l"/>
              </a:tabLst>
            </a:pP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Scattered</a:t>
            </a:r>
            <a:r>
              <a:rPr dirty="0" sz="1800" spc="-4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light</a:t>
            </a:r>
            <a:endParaRPr sz="18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379095" algn="l"/>
              </a:tabLst>
            </a:pP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Non-specific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binding</a:t>
            </a:r>
            <a:endParaRPr sz="18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320"/>
              </a:spcBef>
              <a:buChar char="●"/>
              <a:tabLst>
                <a:tab pos="379095" algn="l"/>
              </a:tabLst>
            </a:pPr>
            <a:r>
              <a:rPr dirty="0" sz="1800" b="1">
                <a:solidFill>
                  <a:srgbClr val="595959"/>
                </a:solidFill>
                <a:latin typeface="Arial"/>
                <a:cs typeface="Arial"/>
              </a:rPr>
              <a:t>Collective</a:t>
            </a:r>
            <a:r>
              <a:rPr dirty="0" sz="1800" spc="-30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95959"/>
                </a:solidFill>
                <a:latin typeface="Arial"/>
                <a:cs typeface="Arial"/>
              </a:rPr>
              <a:t>Raman</a:t>
            </a:r>
            <a:r>
              <a:rPr dirty="0" sz="1800" spc="-25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95959"/>
                </a:solidFill>
                <a:latin typeface="Arial"/>
                <a:cs typeface="Arial"/>
              </a:rPr>
              <a:t>Scattering</a:t>
            </a:r>
            <a:r>
              <a:rPr dirty="0" sz="1800" spc="-30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dirty="0" sz="1800" spc="-25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95959"/>
                </a:solidFill>
                <a:latin typeface="Arial"/>
                <a:cs typeface="Arial"/>
              </a:rPr>
              <a:t>solvent</a:t>
            </a:r>
            <a:r>
              <a:rPr dirty="0" sz="1800" spc="-25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95959"/>
                </a:solidFill>
                <a:latin typeface="Arial"/>
                <a:cs typeface="Arial"/>
              </a:rPr>
              <a:t>molecules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The</a:t>
            </a:r>
            <a:r>
              <a:rPr dirty="0" spc="-5"/>
              <a:t> </a:t>
            </a:r>
            <a:r>
              <a:rPr dirty="0"/>
              <a:t>detectability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single-</a:t>
            </a:r>
            <a:r>
              <a:rPr dirty="0" spc="-10"/>
              <a:t>molecules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511" y="3029482"/>
            <a:ext cx="2392858" cy="179732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6452" y="1983877"/>
            <a:ext cx="3499977" cy="222982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153580" y="1588987"/>
            <a:ext cx="2206625" cy="2707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5920" marR="160655" indent="-313055">
              <a:lnSpc>
                <a:spcPct val="100000"/>
              </a:lnSpc>
              <a:spcBef>
                <a:spcPts val="100"/>
              </a:spcBef>
              <a:buChar char="●"/>
              <a:tabLst>
                <a:tab pos="375920" algn="l"/>
              </a:tabLst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collective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Raman </a:t>
            </a:r>
            <a:r>
              <a:rPr dirty="0" sz="1100">
                <a:latin typeface="Arial"/>
                <a:cs typeface="Arial"/>
              </a:rPr>
              <a:t>scattering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solvent </a:t>
            </a:r>
            <a:r>
              <a:rPr dirty="0" sz="1100">
                <a:latin typeface="Arial"/>
                <a:cs typeface="Arial"/>
              </a:rPr>
              <a:t>molecules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10">
                <a:latin typeface="Arial"/>
                <a:cs typeface="Arial"/>
              </a:rPr>
              <a:t> outcompete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fluorescence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 spc="-10">
                <a:latin typeface="Arial"/>
                <a:cs typeface="Arial"/>
              </a:rPr>
              <a:t>single-molecule.</a:t>
            </a:r>
            <a:endParaRPr sz="1100">
              <a:latin typeface="Arial"/>
              <a:cs typeface="Arial"/>
            </a:endParaRPr>
          </a:p>
          <a:p>
            <a:pPr marL="375920" marR="68580" indent="-313055">
              <a:lnSpc>
                <a:spcPct val="100000"/>
              </a:lnSpc>
              <a:buChar char="●"/>
              <a:tabLst>
                <a:tab pos="375920" algn="l"/>
              </a:tabLst>
            </a:pP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limit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observed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volume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when </a:t>
            </a:r>
            <a:r>
              <a:rPr dirty="0" sz="1100">
                <a:latin typeface="Arial"/>
                <a:cs typeface="Arial"/>
              </a:rPr>
              <a:t>imaging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fluorophores. Typical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single-molecule </a:t>
            </a:r>
            <a:r>
              <a:rPr dirty="0" sz="1100">
                <a:latin typeface="Arial"/>
                <a:cs typeface="Arial"/>
              </a:rPr>
              <a:t>experiments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10">
                <a:latin typeface="Arial"/>
                <a:cs typeface="Arial"/>
              </a:rPr>
              <a:t> designed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volume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observed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less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femtoliter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1 </a:t>
            </a:r>
            <a:r>
              <a:rPr dirty="0" sz="1100" spc="-20">
                <a:latin typeface="Arial"/>
                <a:cs typeface="Arial"/>
              </a:rPr>
              <a:t>μm</a:t>
            </a:r>
            <a:r>
              <a:rPr dirty="0" baseline="31746" sz="1050" spc="-30">
                <a:latin typeface="Arial"/>
                <a:cs typeface="Arial"/>
              </a:rPr>
              <a:t>3</a:t>
            </a:r>
            <a:r>
              <a:rPr dirty="0" sz="1100" spc="-2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375920" marR="200025" indent="-313055">
              <a:lnSpc>
                <a:spcPct val="100000"/>
              </a:lnSpc>
              <a:buChar char="●"/>
              <a:tabLst>
                <a:tab pos="375920" algn="l"/>
              </a:tabLst>
            </a:pPr>
            <a:r>
              <a:rPr dirty="0" sz="1100">
                <a:latin typeface="Arial"/>
                <a:cs typeface="Arial"/>
              </a:rPr>
              <a:t>TIRF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confocal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scopes </a:t>
            </a:r>
            <a:r>
              <a:rPr dirty="0" sz="1100">
                <a:latin typeface="Arial"/>
                <a:cs typeface="Arial"/>
              </a:rPr>
              <a:t>provide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limit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observed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volumes.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0700" y="1150299"/>
            <a:ext cx="2394200" cy="1831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Refraction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physical</a:t>
            </a:r>
            <a:r>
              <a:rPr dirty="0" spc="-15"/>
              <a:t> </a:t>
            </a:r>
            <a:r>
              <a:rPr dirty="0"/>
              <a:t>basis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 spc="-20"/>
              <a:t>TIRF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8351" y="1062050"/>
            <a:ext cx="1093849" cy="197704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24" y="3188599"/>
            <a:ext cx="2170499" cy="14425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2900" y="1394150"/>
            <a:ext cx="1682049" cy="283809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52900" y="4483450"/>
            <a:ext cx="2126899" cy="32401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946100" y="1875679"/>
            <a:ext cx="2702560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3540" marR="108585" indent="-320675">
              <a:lnSpc>
                <a:spcPct val="100000"/>
              </a:lnSpc>
              <a:spcBef>
                <a:spcPts val="100"/>
              </a:spcBef>
              <a:buChar char="●"/>
              <a:tabLst>
                <a:tab pos="383540" algn="l"/>
              </a:tabLst>
            </a:pPr>
            <a:r>
              <a:rPr dirty="0" sz="1200">
                <a:latin typeface="Arial"/>
                <a:cs typeface="Arial"/>
              </a:rPr>
              <a:t>Refraction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bending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light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passes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medium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to </a:t>
            </a:r>
            <a:r>
              <a:rPr dirty="0" sz="1200" spc="-10">
                <a:latin typeface="Arial"/>
                <a:cs typeface="Arial"/>
              </a:rPr>
              <a:t>another.</a:t>
            </a:r>
            <a:endParaRPr sz="1200">
              <a:latin typeface="Arial"/>
              <a:cs typeface="Arial"/>
            </a:endParaRPr>
          </a:p>
          <a:p>
            <a:pPr algn="just" marL="383540" marR="68580" indent="-320675">
              <a:lnSpc>
                <a:spcPct val="100000"/>
              </a:lnSpc>
              <a:buChar char="●"/>
              <a:tabLst>
                <a:tab pos="383540" algn="l"/>
              </a:tabLst>
            </a:pP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baseline="-31250" sz="1200">
                <a:latin typeface="Arial"/>
                <a:cs typeface="Arial"/>
              </a:rPr>
              <a:t>2</a:t>
            </a:r>
            <a:r>
              <a:rPr dirty="0" sz="1200">
                <a:latin typeface="Arial"/>
                <a:cs typeface="Arial"/>
              </a:rPr>
              <a:t>&gt;n</a:t>
            </a:r>
            <a:r>
              <a:rPr dirty="0" baseline="-31250" sz="1200">
                <a:latin typeface="Arial"/>
                <a:cs typeface="Arial"/>
              </a:rPr>
              <a:t>1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θ</a:t>
            </a:r>
            <a:r>
              <a:rPr dirty="0" baseline="-31250" sz="1200">
                <a:latin typeface="Arial"/>
                <a:cs typeface="Arial"/>
              </a:rPr>
              <a:t>2</a:t>
            </a:r>
            <a:r>
              <a:rPr dirty="0" sz="1200">
                <a:latin typeface="Arial"/>
                <a:cs typeface="Arial"/>
              </a:rPr>
              <a:t>&lt;θ</a:t>
            </a:r>
            <a:r>
              <a:rPr dirty="0" baseline="-31250" sz="1200">
                <a:latin typeface="Arial"/>
                <a:cs typeface="Arial"/>
              </a:rPr>
              <a:t>1</a:t>
            </a:r>
            <a:r>
              <a:rPr dirty="0" baseline="-31250" sz="1200" spc="142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refracted </a:t>
            </a:r>
            <a:r>
              <a:rPr dirty="0" sz="1200">
                <a:latin typeface="Arial"/>
                <a:cs typeface="Arial"/>
              </a:rPr>
              <a:t>angle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decreases).</a:t>
            </a:r>
            <a:endParaRPr sz="1200">
              <a:latin typeface="Arial"/>
              <a:cs typeface="Arial"/>
            </a:endParaRPr>
          </a:p>
          <a:p>
            <a:pPr algn="just" marL="383540" marR="68580" indent="-320675">
              <a:lnSpc>
                <a:spcPct val="100000"/>
              </a:lnSpc>
              <a:buChar char="●"/>
              <a:tabLst>
                <a:tab pos="383540" algn="l"/>
              </a:tabLst>
            </a:pP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baseline="-31250" sz="1200">
                <a:latin typeface="Arial"/>
                <a:cs typeface="Arial"/>
              </a:rPr>
              <a:t>2</a:t>
            </a:r>
            <a:r>
              <a:rPr dirty="0" sz="1200">
                <a:latin typeface="Arial"/>
                <a:cs typeface="Arial"/>
              </a:rPr>
              <a:t>&lt;n</a:t>
            </a:r>
            <a:r>
              <a:rPr dirty="0" baseline="-31250" sz="1200">
                <a:latin typeface="Arial"/>
                <a:cs typeface="Arial"/>
              </a:rPr>
              <a:t>1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θ</a:t>
            </a:r>
            <a:r>
              <a:rPr dirty="0" baseline="-31250" sz="1200">
                <a:latin typeface="Arial"/>
                <a:cs typeface="Arial"/>
              </a:rPr>
              <a:t>2</a:t>
            </a:r>
            <a:r>
              <a:rPr dirty="0" sz="1200">
                <a:latin typeface="Arial"/>
                <a:cs typeface="Arial"/>
              </a:rPr>
              <a:t>&gt;θ</a:t>
            </a:r>
            <a:r>
              <a:rPr dirty="0" baseline="-31250" sz="1200">
                <a:latin typeface="Arial"/>
                <a:cs typeface="Arial"/>
              </a:rPr>
              <a:t>1</a:t>
            </a:r>
            <a:r>
              <a:rPr dirty="0" baseline="-31250" sz="1200" spc="142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refracted </a:t>
            </a:r>
            <a:r>
              <a:rPr dirty="0" sz="1200">
                <a:latin typeface="Arial"/>
                <a:cs typeface="Arial"/>
              </a:rPr>
              <a:t>angle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increases).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971500" y="3155838"/>
            <a:ext cx="2712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8140" indent="-320040">
              <a:lnSpc>
                <a:spcPct val="100000"/>
              </a:lnSpc>
              <a:spcBef>
                <a:spcPts val="100"/>
              </a:spcBef>
              <a:buChar char="●"/>
              <a:tabLst>
                <a:tab pos="358140" algn="l"/>
              </a:tabLst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incident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angle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θ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=90</a:t>
            </a:r>
            <a:r>
              <a:rPr dirty="0" baseline="31250" sz="1200">
                <a:latin typeface="Arial"/>
                <a:cs typeface="Arial"/>
              </a:rPr>
              <a:t>o</a:t>
            </a:r>
            <a:r>
              <a:rPr dirty="0" baseline="31250" sz="1200" spc="142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996900" y="3263788"/>
            <a:ext cx="2513330" cy="648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335915">
              <a:lnSpc>
                <a:spcPts val="775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332740">
              <a:lnSpc>
                <a:spcPts val="1255"/>
              </a:lnSpc>
            </a:pPr>
            <a:r>
              <a:rPr dirty="0" sz="1200">
                <a:latin typeface="Arial"/>
                <a:cs typeface="Arial"/>
              </a:rPr>
              <a:t>known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critical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angle.</a:t>
            </a:r>
            <a:endParaRPr sz="1200">
              <a:latin typeface="Arial"/>
              <a:cs typeface="Arial"/>
            </a:endParaRPr>
          </a:p>
          <a:p>
            <a:pPr marL="332740" marR="5080" indent="-320675">
              <a:lnSpc>
                <a:spcPct val="100000"/>
              </a:lnSpc>
              <a:buChar char="●"/>
              <a:tabLst>
                <a:tab pos="332740" algn="l"/>
              </a:tabLst>
            </a:pPr>
            <a:r>
              <a:rPr dirty="0" sz="1200">
                <a:latin typeface="Arial"/>
                <a:cs typeface="Arial"/>
              </a:rPr>
              <a:t>TIR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occurs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incident </a:t>
            </a:r>
            <a:r>
              <a:rPr dirty="0" sz="1200">
                <a:latin typeface="Arial"/>
                <a:cs typeface="Arial"/>
              </a:rPr>
              <a:t>angle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exceeds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critical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angle.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40"/>
              <a:t>Total</a:t>
            </a:r>
            <a:r>
              <a:rPr dirty="0" spc="-55"/>
              <a:t> </a:t>
            </a:r>
            <a:r>
              <a:rPr dirty="0"/>
              <a:t>Internal</a:t>
            </a:r>
            <a:r>
              <a:rPr dirty="0" spc="-45"/>
              <a:t> </a:t>
            </a:r>
            <a:r>
              <a:rPr dirty="0"/>
              <a:t>Reflection</a:t>
            </a:r>
            <a:r>
              <a:rPr dirty="0" spc="-45"/>
              <a:t> </a:t>
            </a:r>
            <a:r>
              <a:rPr dirty="0"/>
              <a:t>(TIRF)</a:t>
            </a:r>
            <a:r>
              <a:rPr dirty="0" spc="-40"/>
              <a:t> </a:t>
            </a:r>
            <a:r>
              <a:rPr dirty="0" spc="-10"/>
              <a:t>Optics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1835" y="1376331"/>
            <a:ext cx="3142538" cy="196050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6065" y="1743483"/>
            <a:ext cx="1440590" cy="52705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1298" y="2509599"/>
            <a:ext cx="2166396" cy="21308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922374" y="3627954"/>
            <a:ext cx="721423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Char char="●"/>
              <a:tabLst>
                <a:tab pos="332740" algn="l"/>
              </a:tabLst>
            </a:pPr>
            <a:r>
              <a:rPr dirty="0" sz="1200">
                <a:latin typeface="Arial"/>
                <a:cs typeface="Arial"/>
              </a:rPr>
              <a:t>Reflection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occurs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interface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between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glass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coverslip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small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film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aqueous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medium.</a:t>
            </a:r>
            <a:endParaRPr sz="1200">
              <a:latin typeface="Arial"/>
              <a:cs typeface="Arial"/>
            </a:endParaRPr>
          </a:p>
          <a:p>
            <a:pPr marL="332740" marR="5080" indent="-320675">
              <a:lnSpc>
                <a:spcPct val="100000"/>
              </a:lnSpc>
              <a:buChar char="●"/>
              <a:tabLst>
                <a:tab pos="332740" algn="l"/>
              </a:tabLst>
            </a:pPr>
            <a:r>
              <a:rPr dirty="0" sz="1200">
                <a:latin typeface="Arial"/>
                <a:cs typeface="Arial"/>
              </a:rPr>
              <a:t>While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incident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light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reflected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off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interface,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intensity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light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penetrate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short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distance </a:t>
            </a:r>
            <a:r>
              <a:rPr dirty="0" sz="1200">
                <a:latin typeface="Arial"/>
                <a:cs typeface="Arial"/>
              </a:rPr>
              <a:t>into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sample.</a:t>
            </a:r>
            <a:endParaRPr sz="1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har char="●"/>
              <a:tabLst>
                <a:tab pos="332740" algn="l"/>
              </a:tabLst>
            </a:pPr>
            <a:r>
              <a:rPr dirty="0" sz="1200">
                <a:latin typeface="Arial"/>
                <a:cs typeface="Arial"/>
              </a:rPr>
              <a:t>TIRF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reduces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illuminated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distance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z-</a:t>
            </a:r>
            <a:r>
              <a:rPr dirty="0" sz="1200">
                <a:latin typeface="Arial"/>
                <a:cs typeface="Arial"/>
              </a:rPr>
              <a:t>axis,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thereby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reducing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effective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observed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volume.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Confocal</a:t>
            </a:r>
            <a:r>
              <a:rPr dirty="0" spc="-45"/>
              <a:t> </a:t>
            </a:r>
            <a:r>
              <a:rPr dirty="0" spc="-10"/>
              <a:t>Optics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2646" y="972850"/>
            <a:ext cx="3448081" cy="300705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0084" y="1061697"/>
            <a:ext cx="2665396" cy="279863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75105" y="4174111"/>
            <a:ext cx="806577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5120" marR="5080" indent="-313055">
              <a:lnSpc>
                <a:spcPct val="100000"/>
              </a:lnSpc>
              <a:spcBef>
                <a:spcPts val="100"/>
              </a:spcBef>
              <a:buChar char="●"/>
              <a:tabLst>
                <a:tab pos="325120" algn="l"/>
              </a:tabLst>
            </a:pP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confocal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optics,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pinhole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placed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point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light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blocks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out-of-focus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light.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light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above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below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plane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blocked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because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either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converges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early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too</a:t>
            </a:r>
            <a:r>
              <a:rPr dirty="0" sz="1100" spc="-10">
                <a:latin typeface="Arial"/>
                <a:cs typeface="Arial"/>
              </a:rPr>
              <a:t> late.</a:t>
            </a:r>
            <a:endParaRPr sz="1100">
              <a:latin typeface="Arial"/>
              <a:cs typeface="Arial"/>
            </a:endParaRPr>
          </a:p>
          <a:p>
            <a:pPr marL="325120" marR="184785" indent="-313055">
              <a:lnSpc>
                <a:spcPct val="100000"/>
              </a:lnSpc>
              <a:buChar char="●"/>
              <a:tabLst>
                <a:tab pos="325120" algn="l"/>
              </a:tabLst>
            </a:pPr>
            <a:r>
              <a:rPr dirty="0" sz="1100">
                <a:latin typeface="Arial"/>
                <a:cs typeface="Arial"/>
              </a:rPr>
              <a:t>Therefore,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confocal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optics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also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reduce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observed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volume.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signal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single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fluorophore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500X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Raman </a:t>
            </a:r>
            <a:r>
              <a:rPr dirty="0" sz="1100">
                <a:latin typeface="Arial"/>
                <a:cs typeface="Arial"/>
              </a:rPr>
              <a:t>scatter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solvent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molecules.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3/2/23</dc:title>
  <dcterms:created xsi:type="dcterms:W3CDTF">2026-01-13T19:23:11Z</dcterms:created>
  <dcterms:modified xsi:type="dcterms:W3CDTF">2026-01-13T19:23:11Z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2025-12-17T00:00:00Z</vt:filetime>
  </property>
  <property fmtid="{D5CDD505-2E9C-101B-9397-08002B2CF9AE}" pid="3" name="Creator">
    <vt:lpwstr>Google</vt:lpwstr>
  </property>
  <property fmtid="{D5CDD505-2E9C-101B-9397-08002B2CF9AE}" pid="4" name="LastSaved">
    <vt:filetime>2026-01-13T00:00:00Z</vt:filetime>
  </property>
</Properties>
</file>