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8.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notesSlides/notesSlide29.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80" r:id="rId2"/>
  </p:sldMasterIdLst>
  <p:notesMasterIdLst>
    <p:notesMasterId r:id="rId64"/>
  </p:notesMasterIdLst>
  <p:sldIdLst>
    <p:sldId id="322" r:id="rId3"/>
    <p:sldId id="326" r:id="rId4"/>
    <p:sldId id="332" r:id="rId5"/>
    <p:sldId id="327" r:id="rId6"/>
    <p:sldId id="329" r:id="rId7"/>
    <p:sldId id="328" r:id="rId8"/>
    <p:sldId id="330" r:id="rId9"/>
    <p:sldId id="378" r:id="rId10"/>
    <p:sldId id="375" r:id="rId11"/>
    <p:sldId id="376" r:id="rId12"/>
    <p:sldId id="377" r:id="rId13"/>
    <p:sldId id="361" r:id="rId14"/>
    <p:sldId id="367" r:id="rId15"/>
    <p:sldId id="369" r:id="rId16"/>
    <p:sldId id="368" r:id="rId17"/>
    <p:sldId id="370" r:id="rId18"/>
    <p:sldId id="331" r:id="rId19"/>
    <p:sldId id="333" r:id="rId20"/>
    <p:sldId id="334" r:id="rId21"/>
    <p:sldId id="371" r:id="rId22"/>
    <p:sldId id="373" r:id="rId23"/>
    <p:sldId id="372" r:id="rId24"/>
    <p:sldId id="335" r:id="rId25"/>
    <p:sldId id="336" r:id="rId26"/>
    <p:sldId id="346" r:id="rId27"/>
    <p:sldId id="337" r:id="rId28"/>
    <p:sldId id="348" r:id="rId29"/>
    <p:sldId id="349" r:id="rId30"/>
    <p:sldId id="354" r:id="rId31"/>
    <p:sldId id="350" r:id="rId32"/>
    <p:sldId id="352" r:id="rId33"/>
    <p:sldId id="353" r:id="rId34"/>
    <p:sldId id="355" r:id="rId35"/>
    <p:sldId id="351" r:id="rId36"/>
    <p:sldId id="345" r:id="rId37"/>
    <p:sldId id="390" r:id="rId38"/>
    <p:sldId id="391" r:id="rId39"/>
    <p:sldId id="392" r:id="rId40"/>
    <p:sldId id="339" r:id="rId41"/>
    <p:sldId id="343" r:id="rId42"/>
    <p:sldId id="341" r:id="rId43"/>
    <p:sldId id="356" r:id="rId44"/>
    <p:sldId id="357" r:id="rId45"/>
    <p:sldId id="358" r:id="rId46"/>
    <p:sldId id="381" r:id="rId47"/>
    <p:sldId id="383" r:id="rId48"/>
    <p:sldId id="382" r:id="rId49"/>
    <p:sldId id="362" r:id="rId50"/>
    <p:sldId id="363" r:id="rId51"/>
    <p:sldId id="389" r:id="rId52"/>
    <p:sldId id="396" r:id="rId53"/>
    <p:sldId id="395" r:id="rId54"/>
    <p:sldId id="387" r:id="rId55"/>
    <p:sldId id="379" r:id="rId56"/>
    <p:sldId id="393" r:id="rId57"/>
    <p:sldId id="364" r:id="rId58"/>
    <p:sldId id="394" r:id="rId59"/>
    <p:sldId id="399" r:id="rId60"/>
    <p:sldId id="397" r:id="rId61"/>
    <p:sldId id="398" r:id="rId62"/>
    <p:sldId id="38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and overview" id="{7BB65507-BEC9-C048-8DA1-62C38F6C2741}">
          <p14:sldIdLst>
            <p14:sldId id="322"/>
            <p14:sldId id="326"/>
          </p14:sldIdLst>
        </p14:section>
        <p14:section name="Recap/Background" id="{BC2059C8-F8FF-5C41-9A90-AFC7C012D134}">
          <p14:sldIdLst>
            <p14:sldId id="332"/>
            <p14:sldId id="327"/>
            <p14:sldId id="329"/>
          </p14:sldIdLst>
        </p14:section>
        <p14:section name="Condensation and Phase Separation Background" id="{8B921E93-EA06-8941-8401-69299FBA6889}">
          <p14:sldIdLst>
            <p14:sldId id="328"/>
            <p14:sldId id="330"/>
            <p14:sldId id="378"/>
            <p14:sldId id="375"/>
            <p14:sldId id="376"/>
            <p14:sldId id="377"/>
            <p14:sldId id="361"/>
            <p14:sldId id="367"/>
            <p14:sldId id="369"/>
            <p14:sldId id="368"/>
            <p14:sldId id="370"/>
          </p14:sldIdLst>
        </p14:section>
        <p14:section name="Stickers and Spacers" id="{3D66F840-9CE2-5346-832D-3DA522C71AF7}">
          <p14:sldIdLst>
            <p14:sldId id="331"/>
            <p14:sldId id="333"/>
            <p14:sldId id="334"/>
            <p14:sldId id="371"/>
            <p14:sldId id="373"/>
            <p14:sldId id="372"/>
            <p14:sldId id="335"/>
          </p14:sldIdLst>
        </p14:section>
        <p14:section name="Aromatics" id="{C72DA976-54B0-824F-B875-5B438196D8AC}">
          <p14:sldIdLst>
            <p14:sldId id="336"/>
            <p14:sldId id="346"/>
            <p14:sldId id="337"/>
          </p14:sldIdLst>
        </p14:section>
        <p14:section name="Charge" id="{1615A098-DD53-594B-A825-4B8B2EB66262}">
          <p14:sldIdLst>
            <p14:sldId id="348"/>
            <p14:sldId id="349"/>
            <p14:sldId id="354"/>
            <p14:sldId id="350"/>
            <p14:sldId id="352"/>
            <p14:sldId id="353"/>
            <p14:sldId id="355"/>
            <p14:sldId id="351"/>
            <p14:sldId id="345"/>
            <p14:sldId id="390"/>
            <p14:sldId id="391"/>
            <p14:sldId id="392"/>
          </p14:sldIdLst>
        </p14:section>
        <p14:section name="Wang et al. Paper" id="{904FD26F-4A90-44F2-A966-8FECFFF23A00}">
          <p14:sldIdLst>
            <p14:sldId id="339"/>
          </p14:sldIdLst>
        </p14:section>
        <p14:section name="HP1 test system" id="{66E5E7BF-C73B-5541-B28A-B3C21372CC3E}">
          <p14:sldIdLst>
            <p14:sldId id="343"/>
            <p14:sldId id="341"/>
            <p14:sldId id="356"/>
            <p14:sldId id="357"/>
            <p14:sldId id="358"/>
          </p14:sldIdLst>
        </p14:section>
        <p14:section name="FINCHES" id="{D07264E9-9823-CE4E-ADA3-9FBCC3D362A4}">
          <p14:sldIdLst>
            <p14:sldId id="381"/>
            <p14:sldId id="383"/>
            <p14:sldId id="382"/>
            <p14:sldId id="362"/>
            <p14:sldId id="363"/>
          </p14:sldIdLst>
        </p14:section>
        <p14:section name="Interactive portion" id="{65FC9247-1B80-4F11-B3A3-990B8C5143D4}">
          <p14:sldIdLst>
            <p14:sldId id="389"/>
            <p14:sldId id="396"/>
            <p14:sldId id="395"/>
            <p14:sldId id="387"/>
            <p14:sldId id="379"/>
            <p14:sldId id="393"/>
            <p14:sldId id="364"/>
            <p14:sldId id="394"/>
            <p14:sldId id="399"/>
            <p14:sldId id="397"/>
            <p14:sldId id="398"/>
          </p14:sldIdLst>
        </p14:section>
        <p14:section name="Takeaways" id="{E28B2A6B-0E43-5348-BD03-2CE5977FCBC3}">
          <p14:sldIdLst>
            <p14:sldId id="3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E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C19D54-18B5-4941-BC7B-7E04C38D043B}" v="1" dt="2026-08-25T21:25:37.716"/>
    <p1510:client id="{0731A53D-F277-4EFA-AE6E-F513739C110F}" v="302" dt="2026-08-26T03:43:49.774"/>
    <p1510:client id="{12F041A7-5A90-4CFC-A85F-3525D8B50875}" v="705" dt="2026-08-24T22:52:37.852"/>
    <p1510:client id="{13D2ECAF-9D67-4027-A569-AA711AC27F51}" v="31" dt="2026-08-26T16:52:31.015"/>
    <p1510:client id="{14EFAD03-CF24-4E56-BC36-35FBD9CA8D90}" v="196" dt="2026-08-24T19:47:56.748"/>
    <p1510:client id="{1BD5EC1F-39DE-46F6-8288-9491063A9388}" v="71" dt="2026-08-26T16:02:34.462"/>
    <p1510:client id="{21D649A4-E120-4095-BE96-68377EA5DF4A}" v="11" dt="2026-08-25T05:41:05.344"/>
    <p1510:client id="{2BCD028D-67A0-426E-BD17-7EAC37E1CD68}" v="94" dt="2026-08-25T01:03:05.495"/>
    <p1510:client id="{335AECAA-5865-4895-B6FA-86738A11F8A9}" v="14" dt="2026-08-25T22:56:55.693"/>
    <p1510:client id="{3A66A956-4FDA-4DE2-91B4-772FB59098C3}" v="44" dt="2026-08-24T20:52:40.247"/>
    <p1510:client id="{407E452E-C925-439F-A618-63BA767B0A3F}" v="1267" dt="2026-08-24T19:16:12.868"/>
    <p1510:client id="{4D1876CA-DC15-44BF-A747-31503B8F9353}" v="179" dt="2026-08-26T06:15:53.842"/>
    <p1510:client id="{5117C4E6-E78A-4AE4-B40F-D869E3D464CB}" v="375" dt="2026-08-24T23:15:50.094"/>
    <p1510:client id="{54265788-81A0-439F-B668-23BA3D68B8A7}" v="369" dt="2026-08-25T23:30:26.534"/>
    <p1510:client id="{5FD93B1C-E98B-466F-995C-B724A951D9D2}" v="267" dt="2026-08-26T05:06:23.378"/>
    <p1510:client id="{74321205-B698-4BE6-898D-880E35F14A40}" v="4" dt="2026-08-24T17:36:37.984"/>
    <p1510:client id="{7B064D19-047D-4B72-9D4D-ED3D3BDF8969}" v="41" dt="2026-08-25T01:07:40.472"/>
    <p1510:client id="{8B242F91-70FF-4E44-BF35-231A5FE8FD41}" v="56" dt="2026-08-25T00:41:54.473"/>
    <p1510:client id="{AF83285D-D385-47E2-887E-39BA0BD104CB}" v="32" dt="2026-08-24T20:12:13.410"/>
    <p1510:client id="{C6F4B292-1EFB-4D29-B0BE-EAAFBE8C1ACD}" v="287" dt="2026-08-26T00:14:56.830"/>
    <p1510:client id="{DC97679F-8A54-4242-8503-0579FA2347BE}" v="311" dt="2026-08-24T18:22:15.741"/>
    <p1510:client id="{EDE50691-E3BC-423E-B63C-8AC7394F10C0}" v="22" dt="2026-08-25T18:23:24.103"/>
    <p1510:client id="{F2198658-240A-485F-B911-26404A28913F}" v="1" dt="2026-08-25T22:33:17.822"/>
    <p1510:client id="{F875D3A7-2E6D-4AA5-A548-E94F612E74DA}" v="769" dt="2026-08-25T21:43:01.975"/>
    <p1510:client id="{FC0E4C92-0E1E-4FD7-A31E-FEAF4D89A14E}" v="216" dt="2026-08-26T09:31:59.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4T19:45:24.085"/>
    </inkml:context>
    <inkml:brush xml:id="br0">
      <inkml:brushProperty name="width" value="0.1" units="cm"/>
      <inkml:brushProperty name="height" value="0.1" units="cm"/>
    </inkml:brush>
  </inkml:definitions>
  <inkml:trace contextRef="#ctx0" brushRef="#br0">2113 8723 16383 0 0,'0'0'0'0'0,"2"0"0"0"0,1 0 0 0 0,3-2 0 0 0,2 0 0 0 0,1-2 0 0 0,0 0 0 0 0,0 0 0 0 0,-1 0 0 0 0,0-1 0 0 0,0 1 0 0 0,-1 0 0 0 0,0 0 0 0 0,-2 1 0 0 0,1 1 0 0 0,-1 0 0 0 0,0 0 0 0 0,-1 0 0 0 0,0 1 0 0 0,1 1 0 0 0,-1-1 0 0 0,-1 1 0 0 0,1 3 0 0 0,-2 2 0 0 0,-1 4 0 0 0,-3 4 0 0 0,-3 4 0 0 0,-3 3 0 0 0,-3 2 0 0 0,-2 2 0 0 0,-2 0 0 0 0,0 0 0 0 0,0-1 0 0 0,1-2 0 0 0,0-2 0 0 0,2-3 0 0 0,2-1 0 0 0,2-3 0 0 0,2-1 0 0 0,0-2 0 0 0,2 0 0 0 0,0-1 0 0 0,1 1 0 0 0,0-1 0 0 0,0 2 0 0 0,0-1 0 0 0,0 1 0 0 0,0 1 0 0 0,0-1 0 0 0,0-1 0 0 0,1 0 0 0 0,0 0 0 0 0,1 0 0 0 0,-1-1 0 0 0,0 1 0 0 0,0 1 0 0 0,-1-1 0 0 0,1 1 0 0 0,0-1 0 0 0,0-1 0 0 0,0-1 0 0 0,1-1 0 0 0,0-1 0 0 0,2-1 0 0 0,2-2 0 0 0,3-1 0 0 0,2-2 0 0 0,2-2 0 0 0,2-3 0 0 0,0-1 0 0 0,1-1 0 0 0,-2-1 0 0 0,1-1 0 0 0,0 0 0 0 0,1 0 0 0 0,-1-1 0 0 0,1 0 0 0 0,1 0 0 0 0,-1 0 0 0 0,0-1 0 0 0,-1 0 0 0 0,-1 1 0 0 0,-1 1 0 0 0,0 0 0 0 0,-1 2 0 0 0,-2 0 0 0 0,0 2 0 0 0,-1 0 0 0 0,1-1 0 0 0,0 0 0 0 0,1 0 0 0 0,0-1 0 0 0,1 1 0 0 0,-1 0 0 0 0,1 0 0 0 0,-1 0 0 0 0,0 1 0 0 0,-1 0 0 0 0,1 1 0 0 0,-1 0 0 0 0,0-1 0 0 0,1 1 0 0 0,0-1 0 0 0,1 1 0 0 0,-1-2 0 0 0,0 1 0 0 0,0 0 0 0 0,0 0 0 0 0,0 0 0 0 0,1-1 0 0 0,1 0 0 0 0,-1 1 0 0 0,1-1 0 0 0,-1 0 0 0 0,-1 1 0 0 0,0 0 0 0 0,0 0 0 0 0,0 0 0 0 0,1-1 0 0 0,-1 0 0 0 0,1 0 0 0 0,-1-1 0 0 0,1 1 0 0 0,-1 0 0 0 0,-1 0 0 0 0,0 1 0 0 0,0 0 0 0 0,-1 1 0 0 0,0 0 0 0 0,0-1 0 0 0,0 1 0 0 0,-1 0 0 0 0,1 0 0 0 0,-1 0 0 0 0,0 1 0 0 0,-1 1 0 0 0,1-1 0 0 0,0 1 0 0 0,0 0 0 0 0,-1 0 0 0 0,1 0 0 0 0,0 0 0 0 0,0 0 0 0 0,0 0 0 0 0,0 0 0 0 0,1 0 0 0 0,-1 0 0 0 0,0 0 0 0 0,0 1 0 0 0,-1-1 0 0 0,1 1 0 0 0,0 0 0 0 0,-1 0 0 0 0,1 1 0 0 0,-1 1 0 0 0,0 0 0 0 0,0 0 0 0 0,0 0 0 0 0,1 0 0 0 0,-1 0 0 0 0,1 0 0 0 0,-2 2 0 0 0,-1 1 0 0 0,0 2 0 0 0,-1 3 0 0 0,-1 2 0 0 0,0 2 0 0 0,0 1 0 0 0,0 2 0 0 0,-2 1 0 0 0,0 0 0 0 0,-3 2 0 0 0,-2-1 0 0 0,-1 0 0 0 0,-1 0 0 0 0,-1-1 0 0 0,-1 1 0 0 0,-1 0 0 0 0,0-1 0 0 0,0 0 0 0 0,-1 0 0 0 0,2-2 0 0 0,0 0 0 0 0,0 0 0 0 0,1-1 0 0 0,-1 1 0 0 0,1 0 0 0 0,0 0 0 0 0,0-1 0 0 0,0-1 0 0 0,1 0 0 0 0,-1 1 0 0 0,-1-1 0 0 0,1 0 0 0 0,-1 0 0 0 0,-1 0 0 0 0,0 0 0 0 0,-1 1 0 0 0,1-1 0 0 0,1-1 0 0 0,0 0 0 0 0,1 0 0 0 0,1-1 0 0 0,0-1 0 0 0,1-1 0 0 0,-2 1 0 0 0,0-1 0 0 0,-1 1 0 0 0,0 1 0 0 0,0 0 0 0 0,0-1 0 0 0,0 0 0 0 0,0 0 0 0 0,0 0 0 0 0,2 0 0 0 0,0 0 0 0 0,1-1 0 0 0,-1 1 0 0 0,1 0 0 0 0,-2 1 0 0 0,1 0 0 0 0,0 0 0 0 0,0 0 0 0 0,-1 1 0 0 0,1-1 0 0 0,0 1 0 0 0,0 0 0 0 0,0-1 0 0 0,1 1 0 0 0,-1-1 0 0 0,2-1 0 0 0,0-1 0 0 0,0 0 0 0 0,1-1 0 0 0,1-1 0 0 0,1 0 0 0 0,0-1 0 0 0,0 0 0 0 0,1 0 0 0 0,1 0 0 0 0,0 0 0 0 0,0-1 0 0 0,0 1 0 0 0,1-1 0 0 0,-1 1 0 0 0,1-1 0 0 0,0 1 0 0 0,0 0 0 0 0,0 1 0 0 0,-1 0 0 0 0,1 0 0 0 0,1 1 0 0 0,-1 0 0 0 0,1 0 0 0 0,-2 0 0 0 0,1 0 0 0 0,0-1 0 0 0,1 0 0 0 0,-1 0 0 0 0,1-1 0 0 0,0-1 0 0 0,0 0 0 0 0,0 0 0 0 0,0 1 0 0 0,0-1 0 0 0,0 1 0 0 0,0 0 0 0 0,0-1 0 0 0,0 1 0 0 0,0-1 0 0 0,1 0 0 0 0,0 0 0 0 0,1 0 0 0 0,1-1 0 0 0,1-1 0 0 0,1 0 0 0 0,3-1 0 0 0,0-1 0 0 0,2 0 0 0 0,0 0 0 0 0,1 0 0 0 0,0 0 0 0 0,1 0 0 0 0,0 0 0 0 0,1-2 0 0 0,0-1 0 0 0,2-1 0 0 0,1-4 0 0 0,2-1 0 0 0,1-3 0 0 0,-1-1 0 0 0,1 0 0 0 0,-1 0 0 0 0,-2 0 0 0 0,-1 2 0 0 0,-1 0 0 0 0,-1 1 0 0 0,0-1 0 0 0,1-1 0 0 0,-1 1 0 0 0,0-2 0 0 0,1 1 0 0 0,-1-1 0 0 0,1 0 0 0 0,0-1 0 0 0,-1 1 0 0 0,0-1 0 0 0,-1 1 0 0 0,0 1 0 0 0,-1 0 0 0 0,-1 1 0 0 0,1 0 0 0 0,0-1 0 0 0,1-1 0 0 0,1-1 0 0 0,1-2 0 0 0,1-1 0 0 0,1-1 0 0 0,0 0 0 0 0,0-1 0 0 0,0 1 0 0 0,0-1 0 0 0,-1 2 0 0 0,-2 1 0 0 0,-1 1 0 0 0,0 0 0 0 0,0 0 0 0 0,0 2 0 0 0,0 0 0 0 0,-2 0 0 0 0,1 2 0 0 0,-1 0 0 0 0,0 0 0 0 0,0 0 0 0 0,0 1 0 0 0,1-1 0 0 0,0 1 0 0 0,0 0 0 0 0,-1-1 0 0 0,1 0 0 0 0,1-1 0 0 0,0 0 0 0 0,0 0 0 0 0,0-1 0 0 0,1 0 0 0 0,1-2 0 0 0,2-2 0 0 0,0 1 0 0 0,-1 1 0 0 0,-1 1 0 0 0,-2 2 0 0 0,-1 2 0 0 0,-1-1 0 0 0,1 2 0 0 0,0 0 0 0 0,-1 0 0 0 0,0 1 0 0 0,0 1 0 0 0,0 0 0 0 0,-1 1 0 0 0,1 1 0 0 0,-2 0 0 0 0,0 0 0 0 0,-2 2 0 0 0,-1 0 0 0 0,0 1 0 0 0,0 0 0 0 0,-1 0 0 0 0,1 0 0 0 0,-1 1 0 0 0,1-1 0 0 0,0 0 0 0 0,1 0 0 0 0,0-1 0 0 0,0 0 0 0 0,1 0 0 0 0,1-1 0 0 0,-1 0 0 0 0,0 1 0 0 0,1 0 0 0 0,1-1 0 0 0,0 0 0 0 0,0-1 0 0 0,0 0 0 0 0,0 0 0 0 0,1 0 0 0 0,0-1 0 0 0,0 0 0 0 0,1-1 0 0 0,1 1 0 0 0,-1-1 0 0 0,0 0 0 0 0,-1 1 0 0 0,-1 1 0 0 0,0 0 0 0 0,0 1 0 0 0,-1 1 0 0 0,0 1 0 0 0,-1 1 0 0 0,0 1 0 0 0,0 0 0 0 0,1 0 0 0 0,-1 0 0 0 0,1 0 0 0 0,-1 2 0 0 0,0 3 0 0 0,-1 2 0 0 0,1 4 0 0 0,0 3 0 0 0,-1 2 0 0 0,0 2 0 0 0,-1 2 0 0 0,-2 2 0 0 0,-1 3 0 0 0,-1 3 0 0 0,0 0 0 0 0,-1 1 0 0 0,-2 0 0 0 0,-1-1 0 0 0,-3-1 0 0 0,-4-1 0 0 0,-3 2 0 0 0,-5 2 0 0 0,-3 2 0 0 0,-3 1 0 0 0,-3 0 0 0 0,-2 1 0 0 0,0-1 0 0 0,-1-2 0 0 0,1 0 0 0 0,0-1 0 0 0,1-2 0 0 0,0-2 0 0 0,1-1 0 0 0,0 0 0 0 0,-1-1 0 0 0,0 0 0 0 0,0 0 0 0 0,0 0 0 0 0,2-1 0 0 0,0 0 0 0 0,1-1 0 0 0,0 0 0 0 0,1 1 0 0 0,1 0 0 0 0,1 0 0 0 0,1-1 0 0 0,0 0 0 0 0,-1 0 0 0 0,1 1 0 0 0,-2 0 0 0 0,-1 1 0 0 0,-1 1 0 0 0,-1 1 0 0 0,-1 1 0 0 0,-1-1 0 0 0,0 0 0 0 0,1-1 0 0 0,0 0 0 0 0,2 0 0 0 0,2-4 0 0 0,1 0 0 0 0,2-2 0 0 0,0-1 0 0 0,1 0 0 0 0,1 0 0 0 0,1 0 0 0 0,2-1 0 0 0,0-1 0 0 0,2-2 0 0 0,2 0 0 0 0,0-2 0 0 0,1-1 0 0 0,0-1 0 0 0,2 0 0 0 0,1-1 0 0 0,0 1 0 0 0,0-1 0 0 0,0 1 0 0 0,0-1 0 0 0,0 0 0 0 0,0 0 0 0 0,0-1 0 0 0,-1 0 0 0 0,0 0 0 0 0,0 0 0 0 0,0 1 0 0 0,-1-1 0 0 0,1 0 0 0 0,2-1 0 0 0,0 0 0 0 0,0-1 0 0 0,1 0 0 0 0,0-1 0 0 0,1 0 0 0 0,0 0 0 0 0,1 0 0 0 0,0-1 0 0 0,1 1 0 0 0,-1 0 0 0 0,1-1 0 0 0,0 0 0 0 0,0 0 0 0 0,0 0 0 0 0,0 1 0 0 0,0-1 0 0 0,-1 0 0 0 0,1 1 0 0 0,0 0 0 0 0,0 1 0 0 0,0 0 0 0 0,1 0 0 0 0,0 0 0 0 0,-1-1 0 0 0,1 0 0 0 0,0-1 0 0 0,0 0 0 0 0,1 0 0 0 0,0 1 0 0 0,-1-1 0 0 0,1 1 0 0 0,-1 0 0 0 0,0 2 0 0 0,0-1 0 0 0,1 2 0 0 0,-1-1 0 0 0,1 1 0 0 0,0 0 0 0 0,0-1 0 0 0,0-1 0 0 0,0-1 0 0 0,0 0 0 0 0,0 1 0 0 0,0-1 0 0 0,0 1 0 0 0,0-1 0 0 0,0 0 0 0 0,0 1 0 0 0,1 0 0 0 0,0 0 0 0 0,2 0 0 0 0,2-1 0 0 0,2 1 0 0 0,2-2 0 0 0,1 0 0 0 0,1 0 0 0 0,2-2 0 0 0,0 0 0 0 0,0-1 0 0 0,2 0 0 0 0,0-1 0 0 0,1 0 0 0 0,1 0 0 0 0,1-1 0 0 0,1-2 0 0 0,0-3 0 0 0,0-3 0 0 0,0 0 0 0 0,-1-3 0 0 0,1-2 0 0 0,1-4 0 0 0,2-3 0 0 0,3-4 0 0 0,-1-1 0 0 0,2-2 0 0 0,0-1 0 0 0,1-2 0 0 0,1 0 0 0 0,1-3 0 0 0,2-1 0 0 0,-2 2 0 0 0,0 0 0 0 0,1 1 0 0 0,1-2 0 0 0,1-3 0 0 0,0 0 0 0 0,-1 0 0 0 0,1 0 0 0 0,-1 0 0 0 0,-1 0 0 0 0,-1 0 0 0 0,-1 0 0 0 0,2 0 0 0 0,0-1 0 0 0,1 1 0 0 0,-1 3 0 0 0,0 1 0 0 0,1 0 0 0 0,0 0 0 0 0,2-2 0 0 0,1-1 0 0 0,0 0 0 0 0,2-2 0 0 0,1-3 0 0 0,-1 1 0 0 0,-2 3 0 0 0,-2 2 0 0 0,-2 2 0 0 0,-2 4 0 0 0,-2 1 0 0 0,0 1 0 0 0,0-1 0 0 0,0 1 0 0 0,0 0 0 0 0,1 0 0 0 0,-1 0 0 0 0,0 0 0 0 0,-3 2 0 0 0,0 1 0 0 0,-1 1 0 0 0,-1 0 0 0 0,-1 3 0 0 0,-1 1 0 0 0,-2 1 0 0 0,0 0 0 0 0,0 0 0 0 0,1-1 0 0 0,0 1 0 0 0,1 1 0 0 0,-2 1 0 0 0,0 2 0 0 0,-2 0 0 0 0,0 3 0 0 0,-2 0 0 0 0,0 2 0 0 0,-1 1 0 0 0,-1 1 0 0 0,1 1 0 0 0,0-1 0 0 0,0 0 0 0 0,0 0 0 0 0,1 1 0 0 0,-2-1 0 0 0,-1 2 0 0 0,-2 0 0 0 0,-1 2 0 0 0,-1 1 0 0 0,0 0 0 0 0,-2 1 0 0 0,0 0 0 0 0,0 1 0 0 0,0-1 0 0 0,0 1 0 0 0,0 1 0 0 0,1 2 0 0 0,1 2 0 0 0,0 3 0 0 0,0 3 0 0 0,0 4 0 0 0,0 3 0 0 0,-1 3 0 0 0,-2 2 0 0 0,-1 1 0 0 0,-1 1 0 0 0,0 1 0 0 0,-1 1 0 0 0,0 2 0 0 0,-1 1 0 0 0,-3 0 0 0 0,-5 2 0 0 0,-5 4 0 0 0,-6 1 0 0 0,-3-1 0 0 0,-4-1 0 0 0,-4 2 0 0 0,-2-2 0 0 0,0-2 0 0 0,1-3 0 0 0,3-2 0 0 0,0-2 0 0 0,1 0 0 0 0,0-1 0 0 0,-2 0 0 0 0,0 1 0 0 0,-3 1 0 0 0,-2 1 0 0 0,-2 1 0 0 0,0 0 0 0 0,-2 0 0 0 0,3-1 0 0 0,1 0 0 0 0,4-2 0 0 0,3-3 0 0 0,2 0 0 0 0,1-2 0 0 0,2 1 0 0 0,1 1 0 0 0,0 0 0 0 0,2 1 0 0 0,-1 1 0 0 0,0 1 0 0 0,1 1 0 0 0,0 0 0 0 0,2-1 0 0 0,1-3 0 0 0,0 0 0 0 0,2-2 0 0 0,1-2 0 0 0,1-1 0 0 0,1-1 0 0 0,-1 0 0 0 0,0-1 0 0 0,-1 2 0 0 0,0 1 0 0 0,-1 0 0 0 0,1 1 0 0 0,-1-1 0 0 0,0 0 0 0 0,2-2 0 0 0,0-1 0 0 0,3-2 0 0 0,0-1 0 0 0,1-1 0 0 0,0 1 0 0 0,-1 0 0 0 0,0 1 0 0 0,1 0 0 0 0,-1 1 0 0 0,0-1 0 0 0,1 1 0 0 0,-1 0 0 0 0,0 2 0 0 0,0-2 0 0 0,1 0 0 0 0,0-2 0 0 0,1 1 0 0 0,1-1 0 0 0,0 0 0 0 0,0-1 0 0 0,1 0 0 0 0,1-2 0 0 0,0 0 0 0 0,0 0 0 0 0,1-1 0 0 0,0-2 0 0 0,1 0 0 0 0,0-1 0 0 0,1 0 0 0 0,0 0 0 0 0,0-1 0 0 0,2 1 0 0 0,-1 1 0 0 0,1 0 0 0 0,0 1 0 0 0,0 1 0 0 0,0-1 0 0 0,0 1 0 0 0,0 0 0 0 0,0-1 0 0 0,0 0 0 0 0,0-1 0 0 0,0-1 0 0 0,0 1 0 0 0,0-1 0 0 0,1 0 0 0 0,2 1 0 0 0,2-1 0 0 0,1 1 0 0 0,2-1 0 0 0,2-1 0 0 0,0 1 0 0 0,0-1 0 0 0,1 0 0 0 0,0-1 0 0 0,1-2 0 0 0,1 0 0 0 0,1-2 0 0 0,3 1 0 0 0,4-3 0 0 0,2-1 0 0 0,4-5 0 0 0,4-5 0 0 0,3-6 0 0 0,2-5 0 0 0,2-5 0 0 0,2-5 0 0 0,1-7 0 0 0,1-2 0 0 0,-3-1 0 0 0,-2 1 0 0 0,-2 0 0 0 0,-1 1 0 0 0,1-3 0 0 0,1-3 0 0 0,1-1 0 0 0,0-1 0 0 0,0 0 0 0 0,0-1 0 0 0,-1 2 0 0 0,-2 0 0 0 0,-2 4 0 0 0,-2 3 0 0 0,-2 4 0 0 0,-1 1 0 0 0,0 1 0 0 0,1 0 0 0 0,1-2 0 0 0,0-2 0 0 0,0 0 0 0 0,1-1 0 0 0,1 0 0 0 0,1-3 0 0 0,0 0 0 0 0,2-2 0 0 0,-2 1 0 0 0,-3 4 0 0 0,-2 2 0 0 0,-2 3 0 0 0,-1 1 0 0 0,-1 1 0 0 0,-1 3 0 0 0,-2 1 0 0 0,-1 2 0 0 0,-1 2 0 0 0,-2 1 0 0 0,0 0 0 0 0,1 0 0 0 0,1 0 0 0 0,-1 0 0 0 0,0 4 0 0 0,-1 1 0 0 0,-1 2 0 0 0,-1 1 0 0 0,-1 2 0 0 0,0 1 0 0 0,-1 2 0 0 0,-1 1 0 0 0,0 1 0 0 0,0-1 0 0 0,1 1 0 0 0,0 1 0 0 0,1 0 0 0 0,-1 0 0 0 0,-1 1 0 0 0,0 1 0 0 0,0 0 0 0 0,0 0 0 0 0,0 1 0 0 0,0-1 0 0 0,0 1 0 0 0,0 1 0 0 0,-2-1 0 0 0,1 1 0 0 0,0 0 0 0 0,-1 1 0 0 0,-1 0 0 0 0,1 0 0 0 0,-2 0 0 0 0,1 1 0 0 0,-1 0 0 0 0,0 0 0 0 0,-1 0 0 0 0,0 0 0 0 0,0 1 0 0 0,-1-1 0 0 0,0 1 0 0 0,-1 1 0 0 0,1 0 0 0 0,0 0 0 0 0,-1 1 0 0 0,1 0 0 0 0,-1 0 0 0 0,0 0 0 0 0,0 0 0 0 0,0 0 0 0 0,0 1 0 0 0,0 1 0 0 0,0 3 0 0 0,-1 4 0 0 0,0 4 0 0 0,0 4 0 0 0,-2 5 0 0 0,0 2 0 0 0,0 1 0 0 0,-1 2 0 0 0,-1 2 0 0 0,-2 1 0 0 0,-3 3 0 0 0,-3 0 0 0 0,-3 1 0 0 0,-2-1 0 0 0,-3 0 0 0 0,-4 3 0 0 0,-3 1 0 0 0,-2 0 0 0 0,-2 1 0 0 0,0-2 0 0 0,1-3 0 0 0,-2 2 0 0 0,-1 1 0 0 0,-2 1 0 0 0,0-1 0 0 0,-1 3 0 0 0,-1 1 0 0 0,0 0 0 0 0,2-2 0 0 0,2-1 0 0 0,2-1 0 0 0,0 0 0 0 0,3-1 0 0 0,0-3 0 0 0,2-1 0 0 0,2-3 0 0 0,-1 0 0 0 0,1-1 0 0 0,0 1 0 0 0,-1 0 0 0 0,1 1 0 0 0,0 1 0 0 0,0-1 0 0 0,2 0 0 0 0,0 0 0 0 0,0 1 0 0 0,1-1 0 0 0,1-1 0 0 0,1-3 0 0 0,2-1 0 0 0,1-1 0 0 0,0 0 0 0 0,0 1 0 0 0,0 1 0 0 0,0 2 0 0 0,-1 1 0 0 0,0-1 0 0 0,-1 1 0 0 0,1-2 0 0 0,1-1 0 0 0,1-2 0 0 0,2-2 0 0 0,1-4 0 0 0,2-1 0 0 0,1-1 0 0 0,0-1 0 0 0,2 0 0 0 0,0 0 0 0 0,1 1 0 0 0,1 1 0 0 0,1 0 0 0 0,0-1 0 0 0,1-1 0 0 0,0 0 0 0 0,0-1 0 0 0,0-1 0 0 0,1-2 0 0 0,-1-1 0 0 0,0 0 0 0 0,0-1 0 0 0,1 1 0 0 0,2-1 0 0 0,0 1 0 0 0,1-1 0 0 0,1 1 0 0 0,-1-1 0 0 0,1-1 0 0 0,1-1 0 0 0,-2 0 0 0 0,1-1 0 0 0,-1 0 0 0 0,1-2 0 0 0,-1 0 0 0 0,0 0 0 0 0,1-1 0 0 0,1 0 0 0 0,1-1 0 0 0,2 0 0 0 0,3-1 0 0 0,3 0 0 0 0,3 0 0 0 0,3-3 0 0 0,4-5 0 0 0,2-5 0 0 0,0-4 0 0 0,0-4 0 0 0,1-4 0 0 0,2-6 0 0 0,2-5 0 0 0,1-4 0 0 0,-1-3 0 0 0,-2 1 0 0 0,-2 0 0 0 0,-3 1 0 0 0,-1 0 0 0 0,-3 1 0 0 0,0 1 0 0 0,-1 2 0 0 0,-1-1 0 0 0,2 0 0 0 0,-1 0 0 0 0,0-1 0 0 0,-1 2 0 0 0,1 0 0 0 0,-1 2 0 0 0,-1 0 0 0 0,1 2 0 0 0,-1 2 0 0 0,1 1 0 0 0,0 2 0 0 0,0 1 0 0 0,0 1 0 0 0,-2 3 0 0 0,1 1 0 0 0,-1 0 0 0 0,1 1 0 0 0,1 0 0 0 0,0 0 0 0 0,-1-1 0 0 0,1 0 0 0 0,1-1 0 0 0,-1-1 0 0 0,-1-1 0 0 0,1 0 0 0 0,-1 1 0 0 0,-2 1 0 0 0,-1 1 0 0 0,-1 0 0 0 0,0 1 0 0 0,0-1 0 0 0,0 0 0 0 0,0 0 0 0 0,0-1 0 0 0,-1 1 0 0 0,1-1 0 0 0,0 0 0 0 0,0 1 0 0 0,-1 0 0 0 0,-2 2 0 0 0,-1 3 0 0 0,-1 2 0 0 0,0 1 0 0 0,0 0 0 0 0,-1 2 0 0 0,1-1 0 0 0,-1 0 0 0 0,2-1 0 0 0,0 0 0 0 0,0 0 0 0 0,1 1 0 0 0,1-1 0 0 0,0 1 0 0 0,0 1 0 0 0,0 0 0 0 0,0 2 0 0 0,0-1 0 0 0,0 2 0 0 0,0-1 0 0 0,0 1 0 0 0,-1 1 0 0 0,2-1 0 0 0,-1 0 0 0 0,0-1 0 0 0,0 1 0 0 0,-1 0 0 0 0,-1 0 0 0 0,1 1 0 0 0,-1 0 0 0 0,-1 0 0 0 0,0 1 0 0 0,0 0 0 0 0,0 0 0 0 0,0 0 0 0 0,0-1 0 0 0,0 1 0 0 0,0 0 0 0 0,-1 0 0 0 0,1 0 0 0 0,0 0 0 0 0,-1 1 0 0 0,0 1 0 0 0,0 0 0 0 0,0 0 0 0 0,-1 1 0 0 0,1-1 0 0 0,0 1 0 0 0,0-1 0 0 0,0 1 0 0 0,0 0 0 0 0,1 1 0 0 0,-2 1 0 0 0,1 0 0 0 0,-1 0 0 0 0,0 1 0 0 0,-1 0 0 0 0,1 1 0 0 0,0 0 0 0 0,0 0 0 0 0,0 0 0 0 0,1 0 0 0 0,-1 0 0 0 0,1 2 0 0 0,-1 0 0 0 0,0 1 0 0 0,0 1 0 0 0,-1 0 0 0 0,0 2 0 0 0,0 0 0 0 0,-1 3 0 0 0,1 1 0 0 0,-1 3 0 0 0,1 3 0 0 0,-2 3 0 0 0,-1 4 0 0 0,-1 3 0 0 0,0 2 0 0 0,-2 3 0 0 0,0 3 0 0 0,-3 2 0 0 0,-2-1 0 0 0,-3 1 0 0 0,-3-2 0 0 0,-1-1 0 0 0,-3 0 0 0 0,-2 0 0 0 0,-1-1 0 0 0,-2-1 0 0 0,0 0 0 0 0,-1-2 0 0 0,0-1 0 0 0,-1 1 0 0 0,-1 0 0 0 0,0 0 0 0 0,1 0 0 0 0,1-1 0 0 0,2-2 0 0 0,3-3 0 0 0,1-1 0 0 0,1-2 0 0 0,0-1 0 0 0,2-1 0 0 0,0-1 0 0 0,0 1 0 0 0,0-2 0 0 0,1 0 0 0 0,0 0 0 0 0,0 0 0 0 0,1-2 0 0 0,1 0 0 0 0,0-1 0 0 0,1 0 0 0 0,2-2 0 0 0,-1-1 0 0 0,1 0 0 0 0,-1 0 0 0 0,0 1 0 0 0,0 0 0 0 0,0 1 0 0 0,0 0 0 0 0,0 0 0 0 0,0 1 0 0 0,0-1 0 0 0,-1 2 0 0 0,1-1 0 0 0,0 0 0 0 0,0 1 0 0 0,-1 0 0 0 0,0 1 0 0 0,0 2 0 0 0,-2 1 0 0 0,0 2 0 0 0,-2 0 0 0 0,1 1 0 0 0,-2 0 0 0 0,-1 1 0 0 0,0 0 0 0 0,1-1 0 0 0,-1 1 0 0 0,0-2 0 0 0,1 0 0 0 0,1-1 0 0 0,1-1 0 0 0,0 1 0 0 0,1-1 0 0 0,-1 1 0 0 0,2 0 0 0 0,-1 1 0 0 0,1 0 0 0 0,0 1 0 0 0,1-1 0 0 0,0 1 0 0 0,1-1 0 0 0,1-1 0 0 0,0-1 0 0 0,1 0 0 0 0,0 0 0 0 0,1 0 0 0 0,1 0 0 0 0,0-1 0 0 0,0-1 0 0 0,1-2 0 0 0,1-2 0 0 0,0-2 0 0 0,1-1 0 0 0,0-1 0 0 0,0 0 0 0 0,0 0 0 0 0,1 0 0 0 0,0 2 0 0 0,2 0 0 0 0,3 2 0 0 0,2 0 0 0 0,3 0 0 0 0,4 0 0 0 0,2-2 0 0 0,2-1 0 0 0,1-1 0 0 0,1-3 0 0 0,-1-1 0 0 0,0-3 0 0 0,-1 0 0 0 0,-1-1 0 0 0,1-3 0 0 0,1-3 0 0 0,0-4 0 0 0,2-3 0 0 0,0-4 0 0 0,1-1 0 0 0,0-2 0 0 0,-1-2 0 0 0,-1 1 0 0 0,-2-1 0 0 0,0 2 0 0 0,-2-2 0 0 0,0 0 0 0 0,-1 1 0 0 0,1-1 0 0 0,0-1 0 0 0,0-2 0 0 0,1-1 0 0 0,0 0 0 0 0,-1-1 0 0 0,1-1 0 0 0,0-3 0 0 0,0-1 0 0 0,0 0 0 0 0,-1 1 0 0 0,-1 2 0 0 0,-1 2 0 0 0,-1 1 0 0 0,0 0 0 0 0,0 1 0 0 0,-1 1 0 0 0,-1 1 0 0 0,0 0 0 0 0,-1 0 0 0 0,0 0 0 0 0,0 0 0 0 0,0 1 0 0 0,-1 0 0 0 0,0 1 0 0 0,-1 2 0 0 0,0 1 0 0 0,0 1 0 0 0,0-2 0 0 0,0-1 0 0 0,1-2 0 0 0,1-1 0 0 0,-1-2 0 0 0,0 1 0 0 0,0 0 0 0 0,-2 2 0 0 0,1 1 0 0 0,-1 3 0 0 0,-1 2 0 0 0,-1 0 0 0 0,0 0 0 0 0,-1-2 0 0 0,0-1 0 0 0,1-2 0 0 0,-1-2 0 0 0,1-1 0 0 0,0-1 0 0 0,0 0 0 0 0,1 0 0 0 0,-1 0 0 0 0,2 2 0 0 0,0 1 0 0 0,0 2 0 0 0,0 0 0 0 0,0 0 0 0 0,0 1 0 0 0,0-2 0 0 0,1-1 0 0 0,1-1 0 0 0,0-2 0 0 0,1 0 0 0 0,1-1 0 0 0,0 1 0 0 0,0-1 0 0 0,1 1 0 0 0,-1 1 0 0 0,1 1 0 0 0,0 2 0 0 0,-1 2 0 0 0,0 0 0 0 0,0 2 0 0 0,1-1 0 0 0,0 0 0 0 0,1 1 0 0 0,2-1 0 0 0,-1-1 0 0 0,1 2 0 0 0,-1 0 0 0 0,-1 3 0 0 0,0 0 0 0 0,-1 1 0 0 0,0 2 0 0 0,-2 1 0 0 0,0 2 0 0 0,0 0 0 0 0,1 1 0 0 0,0 0 0 0 0,-1 2 0 0 0,0 0 0 0 0,-1 1 0 0 0,0 1 0 0 0,-1 1 0 0 0,-1 0 0 0 0,-1 2 0 0 0,0 0 0 0 0,0 0 0 0 0,-1 0 0 0 0,0 0 0 0 0,1 0 0 0 0,0 0 0 0 0,0 2 0 0 0,2 2 0 0 0,-1 4 0 0 0,0 3 0 0 0,0 5 0 0 0,-1 2 0 0 0,0 2 0 0 0,-3 2 0 0 0,0 0 0 0 0,-3 0 0 0 0,0-3 0 0 0,0-1 0 0 0,-2-1 0 0 0,1 0 0 0 0,0-1 0 0 0,0 0 0 0 0,-1-1 0 0 0,-1 0 0 0 0,-2 1 0 0 0,-4 1 0 0 0,-2 3 0 0 0,-2 0 0 0 0,-2-1 0 0 0,1 0 0 0 0,0-2 0 0 0,0-1 0 0 0,1-2 0 0 0,1 1 0 0 0,0-2 0 0 0,1 0 0 0 0,1 0 0 0 0,-1 0 0 0 0,1-1 0 0 0,0 0 0 0 0,1-1 0 0 0,1 0 0 0 0,1-1 0 0 0,-1 0 0 0 0,2-1 0 0 0,0 0 0 0 0,1 0 0 0 0,-1 0 0 0 0,1 1 0 0 0,1-1 0 0 0,0-2 0 0 0,0 0 0 0 0,1-1 0 0 0,1 0 0 0 0,0-1 0 0 0,1-1 0 0 0,0 1 0 0 0,0-1 0 0 0,0 0 0 0 0,0 0 0 0 0,0 1 0 0 0,0-1 0 0 0,1 0 0 0 0,-1 1 0 0 0,0-1 0 0 0,0 1 0 0 0,0 0 0 0 0,0-1 0 0 0,0 1 0 0 0,0 0 0 0 0,0-1 0 0 0,0 1 0 0 0,0-1 0 0 0,1 0 0 0 0,1 0 0 0 0,0 0 0 0 0,-1 1 0 0 0,0 1 0 0 0,0 0 0 0 0,-1 1 0 0 0,1 2 0 0 0,-1-1 0 0 0,0 1 0 0 0,0 0 0 0 0,0 1 0 0 0,-1-1 0 0 0,1 0 0 0 0,-1 0 0 0 0,-2 0 0 0 0,-2 1 0 0 0,-1 1 0 0 0,-1 0 0 0 0,-1 2 0 0 0,-2 0 0 0 0,0 1 0 0 0,-1 2 0 0 0,0 0 0 0 0,-1-1 0 0 0,0 1 0 0 0,0 0 0 0 0,0-2 0 0 0,1 0 0 0 0,0 0 0 0 0,0-1 0 0 0,0 1 0 0 0,1-1 0 0 0,0 0 0 0 0,0-2 0 0 0,2 1 0 0 0,-1-1 0 0 0,0-1 0 0 0,1 1 0 0 0,-1-1 0 0 0,2 0 0 0 0,0 0 0 0 0,-1 0 0 0 0,1 1 0 0 0,0 0 0 0 0,-1 1 0 0 0,0-1 0 0 0,0 1 0 0 0,1 0 0 0 0,-1 0 0 0 0,1-1 0 0 0,0 1 0 0 0,0 0 0 0 0,0 1 0 0 0,1-1 0 0 0,0 0 0 0 0,0 0 0 0 0,1 0 0 0 0,-1 0 0 0 0,0 1 0 0 0,0 0 0 0 0,0 2 0 0 0,0-1 0 0 0,1-1 0 0 0,-1 0 0 0 0,1-1 0 0 0,1-1 0 0 0,0 0 0 0 0,1-1 0 0 0,0-1 0 0 0,1 0 0 0 0,0 0 0 0 0,-1 1 0 0 0,1 0 0 0 0,0 0 0 0 0,0 0 0 0 0,1 0 0 0 0,-1-1 0 0 0,1 0 0 0 0,0-1 0 0 0,0 1 0 0 0,0 2 0 0 0,0 0 0 0 0,0 1 0 0 0,0 0 0 0 0,0 0 0 0 0,1-1 0 0 0,-1-1 0 0 0,1 1 0 0 0,-1-2 0 0 0,0 0 0 0 0,0-1 0 0 0,0 0 0 0 0,1 0 0 0 0,0 0 0 0 0,-1-1 0 0 0,1 0 0 0 0,0 0 0 0 0,0 0 0 0 0,0 0 0 0 0,0 0 0 0 0,0 1 0 0 0,1-1 0 0 0,-1 1 0 0 0,0 0 0 0 0,0-1 0 0 0,0 1 0 0 0,0-2 0 0 0,0 1 0 0 0,0-1 0 0 0,0 0 0 0 0,0 0 0 0 0,0 0 0 0 0,0 1 0 0 0,0-1 0 0 0,0 1 0 0 0,0 0 0 0 0,0 0 0 0 0,1-1 0 0 0,0 0 0 0 0,1-1 0 0 0,0 0 0 0 0,0-2 0 0 0,1 1 0 0 0,1-1 0 0 0,0 0 0 0 0,0 1 0 0 0,0 0 0 0 0,1 1 0 0 0,1-1 0 0 0,2 0 0 0 0,0 0 0 0 0,1 0 0 0 0,2-1 0 0 0,0 0 0 0 0,1 0 0 0 0,1-1 0 0 0,2 0 0 0 0,0 0 0 0 0,3-1 0 0 0,1 0 0 0 0,2-1 0 0 0,0 0 0 0 0,2-1 0 0 0,1-4 0 0 0,3-5 0 0 0,1-8 0 0 0,2-7 0 0 0,2-9 0 0 0,-1-4 0 0 0,-1-3 0 0 0,0-7 0 0 0,0-4 0 0 0,-1-5 0 0 0,1-3 0 0 0,-2-4 0 0 0,0-3 0 0 0,-3-1 0 0 0,-1 0 0 0 0,-1 2 0 0 0,-1 4 0 0 0,-1 4 0 0 0,-1 0 0 0 0,2-1 0 0 0,-1 5 0 0 0,-1 6 0 0 0,-1 4 0 0 0,1 3 0 0 0,0 3 0 0 0,0 1 0 0 0,0 2 0 0 0,0 2 0 0 0,0 2 0 0 0,0 2 0 0 0,-1 1 0 0 0,-1 4 0 0 0,0 2 0 0 0,-1 2 0 0 0,0 2 0 0 0,-1 2 0 0 0,0 0 0 0 0,1 0 0 0 0,0 1 0 0 0,-2 1 0 0 0,1 0 0 0 0,-2 1 0 0 0,0 0 0 0 0,0 0 0 0 0,-1 0 0 0 0,1 1 0 0 0,0 0 0 0 0,0 0 0 0 0,0 0 0 0 0,0 1 0 0 0,1 0 0 0 0,-1-1 0 0 0,1 0 0 0 0,1 0 0 0 0,-1 0 0 0 0,0 1 0 0 0,-1 1 0 0 0,0 1 0 0 0,-1-1 0 0 0,0 2 0 0 0,-1 1 0 0 0,-1 0 0 0 0,-1 0 0 0 0,-1 1 0 0 0,1 1 0 0 0,-1 0 0 0 0,1 0 0 0 0,-1 0 0 0 0,0 1 0 0 0,1 0 0 0 0,-1-1 0 0 0,-1 1 0 0 0,1 1 0 0 0,-1 0 0 0 0,-1 0 0 0 0,0 0 0 0 0,0 1 0 0 0,-1 0 0 0 0,1 0 0 0 0,1 0 0 0 0,-1-1 0 0 0,2 1 0 0 0,-1 0 0 0 0,1 0 0 0 0,0 0 0 0 0,0 1 0 0 0,-1-1 0 0 0,0 1 0 0 0,0 0 0 0 0,-1 1 0 0 0,1 0 0 0 0,0 0 0 0 0,1 0 0 0 0,0 0 0 0 0,1 0 0 0 0,0 0 0 0 0,1 0 0 0 0,0 0 0 0 0,0 0 0 0 0,-1 0 0 0 0,-1 0 0 0 0,0 0 0 0 0,-1 0 0 0 0,-2 0 0 0 0,-1 0 0 0 0,-1 0 0 0 0,0 2 0 0 0,-2 2 0 0 0,0 3 0 0 0,-3 5 0 0 0,-4 5 0 0 0,-5 4 0 0 0,-5 5 0 0 0,-3 1 0 0 0,-2 0 0 0 0,-2 1 0 0 0,-3 0 0 0 0,-1 0 0 0 0,-3 1 0 0 0,-1 0 0 0 0,0 0 0 0 0,-1 0 0 0 0,0-1 0 0 0,1-1 0 0 0,1-1 0 0 0,1-2 0 0 0,1-1 0 0 0,2 0 0 0 0,-1-1 0 0 0,2-2 0 0 0,1-1 0 0 0,2 0 0 0 0,1-1 0 0 0,0 1 0 0 0,0 1 0 0 0,1 0 0 0 0,-1 1 0 0 0,1 0 0 0 0,1 1 0 0 0,1-1 0 0 0,1-1 0 0 0,2-1 0 0 0,1-1 0 0 0,2-3 0 0 0,1-1 0 0 0,1 0 0 0 0,0-1 0 0 0,0 1 0 0 0,0 0 0 0 0,-1 0 0 0 0,1 1 0 0 0,-1 0 0 0 0,-1 1 0 0 0,1 1 0 0 0,0-2 0 0 0,0 1 0 0 0,0-1 0 0 0,2-1 0 0 0,0-1 0 0 0,1 0 0 0 0,0 0 0 0 0,0 1 0 0 0,0 0 0 0 0,0 0 0 0 0,0 0 0 0 0,1-1 0 0 0,-1 0 0 0 0,0 0 0 0 0,0-1 0 0 0,1 1 0 0 0,-1-1 0 0 0,0 0 0 0 0,1 1 0 0 0,-1 0 0 0 0,1 0 0 0 0,-1 1 0 0 0,1 0 0 0 0,-1 0 0 0 0,0 0 0 0 0,0-1 0 0 0,1 1 0 0 0,-1-1 0 0 0,1-1 0 0 0,1 0 0 0 0,0 0 0 0 0,0-2 0 0 0,0 1 0 0 0,0-1 0 0 0,1 1 0 0 0,0-1 0 0 0,0 1 0 0 0,0-1 0 0 0,0 0 0 0 0,0-1 0 0 0,0 0 0 0 0,0 0 0 0 0,1 0 0 0 0,0 0 0 0 0,-1-1 0 0 0,1 1 0 0 0,0 0 0 0 0,1 0 0 0 0,-1 0 0 0 0,1 1 0 0 0,-1 0 0 0 0,1 0 0 0 0,0-1 0 0 0,1 1 0 0 0,-1-1 0 0 0,1 0 0 0 0,-1 0 0 0 0,0 0 0 0 0,1 0 0 0 0,-1-1 0 0 0,2-1 0 0 0,-1 0 0 0 0,1 0 0 0 0,0 0 0 0 0,0 1 0 0 0,0 0 0 0 0,0 0 0 0 0,0 0 0 0 0,0 0 0 0 0,0 0 0 0 0,0 0 0 0 0,0 0 0 0 0,0-1 0 0 0,0-1 0 0 0,0 1 0 0 0,0-1 0 0 0,0 0 0 0 0,0 0 0 0 0,0 1 0 0 0,0-1 0 0 0,0 1 0 0 0,1-1 0 0 0,0 0 0 0 0,1 0 0 0 0,0-1 0 0 0,1-1 0 0 0,0 1 0 0 0,2-1 0 0 0,3-1 0 0 0,1 0 0 0 0,3 0 0 0 0,1-1 0 0 0,2-1 0 0 0,2 0 0 0 0,2-1 0 0 0,1 0 0 0 0,2-2 0 0 0,3-3 0 0 0,2-7 0 0 0,3-7 0 0 0,1-8 0 0 0,1-4 0 0 0,1-5 0 0 0,0-3 0 0 0,0-1 0 0 0,-2-2 0 0 0,0 0 0 0 0,-1-2 0 0 0,1-3 0 0 0,-2-2 0 0 0,-1-1 0 0 0,-1 0 0 0 0,0-4 0 0 0,0-1 0 0 0,-1 0 0 0 0,-2 5 0 0 0,-2 5 0 0 0,0 3 0 0 0,-1 3 0 0 0,-1 2 0 0 0,1 2 0 0 0,-1 2 0 0 0,-1 1 0 0 0,0 0 0 0 0,0 1 0 0 0,-1 2 0 0 0,-1 1 0 0 0,1 2 0 0 0,-1 3 0 0 0,-2 2 0 0 0,-1 3 0 0 0,-2 2 0 0 0,-1 3 0 0 0,0 0 0 0 0,-1 2 0 0 0,1-1 0 0 0,-1 0 0 0 0,1 1 0 0 0,-1-1 0 0 0,1 1 0 0 0,-1 1 0 0 0,1 0 0 0 0,-2 1 0 0 0,0 1 0 0 0,-1 0 0 0 0,0 1 0 0 0,1 0 0 0 0,0-1 0 0 0,0 0 0 0 0,1 0 0 0 0,-1 0 0 0 0,0-1 0 0 0,0 1 0 0 0,-1 1 0 0 0,0-1 0 0 0,0 1 0 0 0,0 1 0 0 0,-1-2 0 0 0,1 1 0 0 0,-1 0 0 0 0,1-1 0 0 0,0 0 0 0 0,1 0 0 0 0,-1 1 0 0 0,0 0 0 0 0,-1 0 0 0 0,0-1 0 0 0,1 1 0 0 0,-1 0 0 0 0,-1 1 0 0 0,1 0 0 0 0,0 0 0 0 0,1 0 0 0 0,1 0 0 0 0,0-1 0 0 0,1 0 0 0 0,-1 1 0 0 0,1 0 0 0 0,-1 1 0 0 0,-1-1 0 0 0,0 1 0 0 0,-1 1 0 0 0,-1 0 0 0 0,0 1 0 0 0,-1 0 0 0 0,0 0 0 0 0,1 0 0 0 0,0 1 0 0 0,0-1 0 0 0,0 1 0 0 0,1-1 0 0 0,0 0 0 0 0,-1-1 0 0 0,1 1 0 0 0,-1 1 0 0 0,0-1 0 0 0,0-1 0 0 0,0 2 0 0 0,0-1 0 0 0,0 0 0 0 0,0 1 0 0 0,1-1 0 0 0,1 0 0 0 0,0 0 0 0 0,0 0 0 0 0,1-1 0 0 0,-1 1 0 0 0,1 0 0 0 0,-1 0 0 0 0,0 0 0 0 0,0 1 0 0 0,-1 0 0 0 0,0 1 0 0 0,-1-1 0 0 0,0 0 0 0 0,1 0 0 0 0,-1 1 0 0 0,0-1 0 0 0,0 1 0 0 0,-1 0 0 0 0,0 0 0 0 0,0 1 0 0 0,0 0 0 0 0,0 0 0 0 0,-1 0 0 0 0,0 0 0 0 0,1 0 0 0 0,-2 2 0 0 0,0 1 0 0 0,0 4 0 0 0,-2 2 0 0 0,0 3 0 0 0,-1 3 0 0 0,0 3 0 0 0,0 0 0 0 0,-1 0 0 0 0,0 0 0 0 0,-2 0 0 0 0,-2 0 0 0 0,0-2 0 0 0,-2 0 0 0 0,0-1 0 0 0,0-2 0 0 0,-1-1 0 0 0,0 0 0 0 0,0-2 0 0 0,0 0 0 0 0,-2 0 0 0 0,0-1 0 0 0,0 0 0 0 0,-1-1 0 0 0,-1 2 0 0 0,0 0 0 0 0,-1 2 0 0 0,0-1 0 0 0,-1 1 0 0 0,-1 0 0 0 0,-2 1 0 0 0,0 0 0 0 0,0 1 0 0 0,-1 1 0 0 0,-1 0 0 0 0,1 0 0 0 0,1-1 0 0 0,1-1 0 0 0,1-1 0 0 0,0 0 0 0 0,2 0 0 0 0,-1-1 0 0 0,1 2 0 0 0,-1-1 0 0 0,0 1 0 0 0,0 0 0 0 0,1 1 0 0 0,0-1 0 0 0,0 1 0 0 0,0 0 0 0 0,1-2 0 0 0,1 0 0 0 0,-1 0 0 0 0,1 0 0 0 0,-1 0 0 0 0,-1 2 0 0 0,0 0 0 0 0,-2 0 0 0 0,0 1 0 0 0,0 0 0 0 0,-2 1 0 0 0,0 0 0 0 0,0-1 0 0 0,2 0 0 0 0,1-1 0 0 0,0-1 0 0 0,1-1 0 0 0,0 0 0 0 0,1 0 0 0 0,0 0 0 0 0,0 0 0 0 0,1 1 0 0 0,0-2 0 0 0,0 1 0 0 0,1-1 0 0 0,0-1 0 0 0,1 0 0 0 0,0-1 0 0 0,2 0 0 0 0,-1 1 0 0 0,0-1 0 0 0,1 0 0 0 0,-2 1 0 0 0,1 0 0 0 0,-1 1 0 0 0,0 0 0 0 0,0 1 0 0 0,-1 0 0 0 0,0 1 0 0 0,0 0 0 0 0,1 0 0 0 0,0 0 0 0 0,-1-1 0 0 0,2-1 0 0 0,-1 0 0 0 0,1-1 0 0 0,0 1 0 0 0,0-1 0 0 0,0 0 0 0 0,0 1 0 0 0,0-1 0 0 0,1 1 0 0 0,-1-1 0 0 0,2 1 0 0 0,-1-2 0 0 0,1 0 0 0 0,1-1 0 0 0,1 0 0 0 0,0 0 0 0 0,0 0 0 0 0,0 1 0 0 0,0-1 0 0 0,0 3 0 0 0,0 0 0 0 0,0 1 0 0 0,0 0 0 0 0,0-1 0 0 0,0 0 0 0 0,0 0 0 0 0,1-1 0 0 0,0 1 0 0 0,0-1 0 0 0,0 1 0 0 0,0-1 0 0 0,1 1 0 0 0,0 0 0 0 0,0-1 0 0 0,0 0 0 0 0,0-1 0 0 0,0 0 0 0 0,1 0 0 0 0,-1-1 0 0 0,1-1 0 0 0,0 0 0 0 0,0 0 0 0 0,0 0 0 0 0,0 0 0 0 0,0 0 0 0 0,0 1 0 0 0,0 1 0 0 0,-1-1 0 0 0,0 1 0 0 0,1 0 0 0 0,-1 1 0 0 0,0-1 0 0 0,0 0 0 0 0,1-1 0 0 0,0 0 0 0 0,1-1 0 0 0,0 0 0 0 0,0-1 0 0 0,0-1 0 0 0,0 0 0 0 0,0 0 0 0 0,0 0 0 0 0,0 0 0 0 0,0 0 0 0 0,0-1 0 0 0,1-1 0 0 0,2-1 0 0 0,0-1 0 0 0,1 0 0 0 0,4-1 0 0 0,1 0 0 0 0,2 0 0 0 0,1 0 0 0 0,-1-1 0 0 0,1-2 0 0 0,1-2 0 0 0,0-2 0 0 0,1-3 0 0 0,1-3 0 0 0,0-3 0 0 0,2-3 0 0 0,-1-1 0 0 0,1-3 0 0 0,-1 0 0 0 0,-1 0 0 0 0,-1 0 0 0 0,-2 2 0 0 0,-1 2 0 0 0,0 0 0 0 0,-1 1 0 0 0,0-1 0 0 0,0-2 0 0 0,1-1 0 0 0,0-1 0 0 0,0-1 0 0 0,1 0 0 0 0,-1 1 0 0 0,0 1 0 0 0,-1 1 0 0 0,0 3 0 0 0,-2 2 0 0 0,1 2 0 0 0,0 0 0 0 0,1-1 0 0 0,2-1 0 0 0,2-3 0 0 0,2-1 0 0 0,1-2 0 0 0,1 0 0 0 0,0 0 0 0 0,-1 0 0 0 0,1 2 0 0 0,-2 0 0 0 0,-1 2 0 0 0,-2 1 0 0 0,-1 0 0 0 0,-1 1 0 0 0,1-2 0 0 0,1 0 0 0 0,1-2 0 0 0,-1-1 0 0 0,2 0 0 0 0,-1 1 0 0 0,0 2 0 0 0,0 2 0 0 0,-2 2 0 0 0,-2 2 0 0 0,0 2 0 0 0,-1 2 0 0 0,-2 1 0 0 0,1 1 0 0 0,-1 0 0 0 0,0 1 0 0 0,1-1 0 0 0,0 1 0 0 0,-1 0 0 0 0,1 0 0 0 0,0 1 0 0 0,0 0 0 0 0,-1 0 0 0 0,1 1 0 0 0,-1-1 0 0 0,0 1 0 0 0,-1 1 0 0 0,-1-1 0 0 0,1 1 0 0 0,0 0 0 0 0,0 0 0 0 0,0 0 0 0 0,1 0 0 0 0,-1 1 0 0 0,0 0 0 0 0,-1 0 0 0 0,0 1 0 0 0,0 0 0 0 0,-1 0 0 0 0,0 0 0 0 0,0 0 0 0 0,-1 2 0 0 0,0 0 0 0 0,0 1 0 0 0,-1 1 0 0 0,-1 0 0 0 0,1 1 0 0 0,-1 0 0 0 0,-1 0 0 0 0,1 1 0 0 0,-1 2 0 0 0,0 1 0 0 0,0 1 0 0 0,0 2 0 0 0,-1 2 0 0 0,0 1 0 0 0,-2 0 0 0 0,-2-1 0 0 0,-1 0 0 0 0,-1 0 0 0 0,-2-1 0 0 0,0 0 0 0 0,-1-1 0 0 0,0 0 0 0 0,-2 1 0 0 0,-1 2 0 0 0,-2 0 0 0 0,-2 1 0 0 0,-1 0 0 0 0,1 0 0 0 0,-1 0 0 0 0,1-1 0 0 0,1-1 0 0 0,1-1 0 0 0,1-2 0 0 0,0 0 0 0 0,1-1 0 0 0,0 0 0 0 0,0 1 0 0 0,-1 1 0 0 0,-1 1 0 0 0,0-1 0 0 0,0 0 0 0 0,0 1 0 0 0,0 0 0 0 0,1-1 0 0 0,0 1 0 0 0,1 0 0 0 0,1-1 0 0 0,2-1 0 0 0,1-1 0 0 0,0 0 0 0 0,1 1 0 0 0,-1 0 0 0 0,1 1 0 0 0,-1 0 0 0 0,0 2 0 0 0,0 0 0 0 0,0 0 0 0 0,-1 0 0 0 0,0 1 0 0 0,2-1 0 0 0,0-1 0 0 0,1-2 0 0 0,0-1 0 0 0,1 0 0 0 0,0-1 0 0 0,0 1 0 0 0,0 0 0 0 0,1 2 0 0 0,-1-1 0 0 0,1 1 0 0 0,-1-1 0 0 0,2 0 0 0 0,0 0 0 0 0,0-1 0 0 0,1 0 0 0 0,1 0 0 0 0,0-1 0 0 0,1 1 0 0 0,-1-1 0 0 0,0 0 0 0 0,1 0 0 0 0,0 0 0 0 0,0-1 0 0 0,1 0 0 0 0,0-1 0 0 0,0-1 0 0 0,0-1 0 0 0,0 0 0 0 0,0-1 0 0 0,0 0 0 0 0,0 1 0 0 0,0-1 0 0 0,0 0 0 0 0,0 1 0 0 0,0-1 0 0 0,0 0 0 0 0,1 0 0 0 0,1 0 0 0 0,1 0 0 0 0,1 0 0 0 0,2-1 0 0 0,1 1 0 0 0,0-2 0 0 0,0 1 0 0 0,0-2 0 0 0,0 0 0 0 0,0-1 0 0 0,0 0 0 0 0,0 0 0 0 0,-1 0 0 0 0,2 0 0 0 0,0 0 0 0 0,0-1 0 0 0,2-1 0 0 0,0-2 0 0 0,1-2 0 0 0,0-3 0 0 0,0-3 0 0 0,2-3 0 0 0,1-1 0 0 0,0-2 0 0 0,0 0 0 0 0,-1 1 0 0 0,-1 1 0 0 0,-2 1 0 0 0,-1 1 0 0 0,-1 0 0 0 0,0 0 0 0 0,0 0 0 0 0,-1 0 0 0 0,1-1 0 0 0,-1-1 0 0 0,1 1 0 0 0,-1-1 0 0 0,1 1 0 0 0,-1 1 0 0 0,1 2 0 0 0,-1-1 0 0 0,0 1 0 0 0,1 0 0 0 0,0-1 0 0 0,1-1 0 0 0,1 1 0 0 0,1-1 0 0 0,-1 1 0 0 0,1 1 0 0 0,0 0 0 0 0,0 1 0 0 0,0 1 0 0 0,1 0 0 0 0,0 2 0 0 0,-1 0 0 0 0,-2 2 0 0 0,0 0 0 0 0,-1 1 0 0 0,-1 2 0 0 0,0-1 0 0 0,1 1 0 0 0,-1 1 0 0 0,0 0 0 0 0,0 0 0 0 0,0 1 0 0 0,0-1 0 0 0,-1 1 0 0 0,0 0 0 0 0,-1 0 0 0 0,0 1 0 0 0,-1-1 0 0 0,0 1 0 0 0,1-1 0 0 0,-1 0 0 0 0,1 0 0 0 0,0 0 0 0 0,-1 0 0 0 0,1 0 0 0 0,0 0 0 0 0,-1 0 0 0 0,1 1 0 0 0,-1-1 0 0 0,0 1 0 0 0,0 0 0 0 0,0 0 0 0 0,1 0 0 0 0,-1 0 0 0 0,1 0 0 0 0,0 1 0 0 0,0-1 0 0 0,-1 0 0 0 0,-1 1 0 0 0,0 1 0 0 0,-2 2 0 0 0,0 1 0 0 0,-1 2 0 0 0,-2 1 0 0 0,-1 1 0 0 0,-1 1 0 0 0,-2 1 0 0 0,-1 0 0 0 0,0 0 0 0 0,0 0 0 0 0,0 0 0 0 0,0 0 0 0 0,-1 0 0 0 0,1 1 0 0 0,-1-1 0 0 0,0-1 0 0 0,1 0 0 0 0,0 0 0 0 0,1-2 0 0 0,1 0 0 0 0,-1-1 0 0 0,1 0 0 0 0,-1-1 0 0 0,0 0 0 0 0,1 0 0 0 0,0 0 0 0 0,1 1 0 0 0,-2-1 0 0 0,1 0 0 0 0,-1 1 0 0 0,0-1 0 0 0,0 0 0 0 0,0 0 0 0 0,1 1 0 0 0,0-1 0 0 0,0 0 0 0 0,0-1 0 0 0,1 0 0 0 0,0 0 0 0 0,-1-1 0 0 0,1 0 0 0 0,0 0 0 0 0,-1 1 0 0 0,1 0 0 0 0,0 0 0 0 0,0 1 0 0 0,0 1 0 0 0,0-1 0 0 0,-1 1 0 0 0,1-1 0 0 0,0 0 0 0 0,-1 0 0 0 0,1 1 0 0 0,0-1 0 0 0,0 2 0 0 0,0 0 0 0 0,1 0 0 0 0,0 1 0 0 0,0 0 0 0 0,0 1 0 0 0,1-1 0 0 0,-1 0 0 0 0,1 0 0 0 0,1 0 0 0 0,0-1 0 0 0,0-1 0 0 0,1 0 0 0 0,0-1 0 0 0,0-1 0 0 0,-1 0 0 0 0,0 0 0 0 0,1 0 0 0 0,-1 0 0 0 0,0 0 0 0 0,1-1 0 0 0,0 1 0 0 0,0-1 0 0 0,0 1 0 0 0,0-1 0 0 0,0 0 0 0 0,0 0 0 0 0,0 1 0 0 0,0-1 0 0 0,0 0 0 0 0,1 0 0 0 0,1-1 0 0 0,1-1 0 0 0,1 0 0 0 0,0-1 0 0 0,0-1 0 0 0,1 0 0 0 0,-1 0 0 0 0,2 0 0 0 0,0 0 0 0 0,0 0 0 0 0,0 0 0 0 0,1-1 0 0 0,-1 1 0 0 0,0 0 0 0 0,0 0 0 0 0,1 0 0 0 0,0 0 0 0 0,1 0 0 0 0,1 0 0 0 0,-1 0 0 0 0,1 0 0 0 0,0 0 0 0 0,-1-1 0 0 0,0 0 0 0 0,0-1 0 0 0,-2 0 0 0 0,0-1 0 0 0,-1 1 0 0 0,-1 0 0 0 0,0-1 0 0 0,0 0 0 0 0,0 1 0 0 0,1-1 0 0 0,-1 0 0 0 0,1 0 0 0 0,0-1 0 0 0,0-1 0 0 0,1-1 0 0 0,0 0 0 0 0,1 0 0 0 0,0-1 0 0 0,-1 1 0 0 0,-1 0 0 0 0,1 1 0 0 0,0 0 0 0 0,0-1 0 0 0,1 0 0 0 0,-1-1 0 0 0,1 0 0 0 0,-1 1 0 0 0,1-1 0 0 0,-1 1 0 0 0,0 1 0 0 0,0 0 0 0 0,-1 1 0 0 0,-1 1 0 0 0,0-2 0 0 0,1 1 0 0 0,-1-1 0 0 0,0 0 0 0 0,1 0 0 0 0,0 0 0 0 0,-1 0 0 0 0,1 0 0 0 0,0 0 0 0 0,0 0 0 0 0,0 1 0 0 0,0 0 0 0 0,1 1 0 0 0,-1-1 0 0 0,0 1 0 0 0,0 0 0 0 0,-1 1 0 0 0,1 0 0 0 0,0 0 0 0 0,-2 2 0 0 0,-1 1 0 0 0,0 2 0 0 0,-1 1 0 0 0,-1 2 0 0 0,0 0 0 0 0,0 0 0 0 0,-1 0 0 0 0,1-1 0 0 0,0 0 0 0 0,0 0 0 0 0,0 0 0 0 0,0 0 0 0 0,0-1 0 0 0,0 0 0 0 0,0 0 0 0 0,0 1 0 0 0,0-1 0 0 0,0 0 0 0 0,1 1 0 0 0,0-1 0 0 0,1 0 0 0 0,0 0 0 0 0,-1 1 0 0 0,0-1 0 0 0,1 1 0 0 0,-1-1 0 0 0,0 1 0 0 0,1 0 0 0 0,0-1 0 0 0,-1 1 0 0 0,-1 0 0 0 0,1-1 0 0 0,-1 0 0 0 0,1 0 0 0 0,0 0 0 0 0,0 1 0 0 0,0 0 0 0 0,0-1 0 0 0,0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3:50:05.573"/>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3:50:05.574"/>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3:50:05.575"/>
    </inkml:context>
    <inkml:brush xml:id="br0">
      <inkml:brushProperty name="width" value="0.2" units="cm"/>
      <inkml:brushProperty name="height" value="0.2" units="cm"/>
      <inkml:brushProperty name="color" value="#E71224"/>
    </inkml:brush>
  </inkml:definitions>
  <inkml:trace contextRef="#ctx0" brushRef="#br0">17267 8294 16383 0 0,'0'-1'0'0'0,"0"-8"0"0"0,0-30 0 0 0,0-44 0 0 0,0-49 0 0 0,0-48 0 0 0,0-36 0 0 0,0-21 0 0 0,0-7 0 0 0,4 6 0 0 0,11 14 0 0 0,16 19 0 0 0,17 20 0 0 0,19 17 0 0 0,15 13 0 0 0,12 11 0 0 0,6 12 0 0 0,11 10 0 0 0,10 7 0 0 0,13 10 0 0 0,16 11 0 0 0,19 12 0 0 0,15 13 0 0 0,13 16 0 0 0,10 17 0 0 0,8 16 0 0 0,5 19 0 0 0,-2 29 0 0 0,-5 35 0 0 0,-10 37 0 0 0,-19 26 0 0 0,-27 17 0 0 0,-30 10 0 0 0,-35 13 0 0 0,-31 11 0 0 0,-28 6 0 0 0,-19 6 0 0 0,-19 7 0 0 0,-22 0 0 0 0,-25-2 0 0 0,-25-7 0 0 0,-25-6 0 0 0,-28-3 0 0 0,-26-2 0 0 0,-20-6 0 0 0,-10-9 0 0 0,-6-14 0 0 0,1-16 0 0 0,0-20 0 0 0,-7-19 0 0 0,-10-16 0 0 0,0-20 0 0 0,3-18 0 0 0,9-16 0 0 0,8-12 0 0 0,13-13 0 0 0,17-15 0 0 0,26-12 0 0 0,29-6 0 0 0,31 2-16383 0 0,28 6 16383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3:50:05.576"/>
    </inkml:context>
    <inkml:brush xml:id="br0">
      <inkml:brushProperty name="width" value="0.2" units="cm"/>
      <inkml:brushProperty name="height" value="0.2" units="cm"/>
      <inkml:brushProperty name="color" value="#E71224"/>
    </inkml:brush>
  </inkml:definitions>
  <inkml:trace contextRef="#ctx0" brushRef="#br0">21564 12190 16383 0 0,'0'-1'0'0'0,"0"-10"0"0"0,0-24 0 0 0,0-34 0 0 0,0-34 0 0 0,0-30 0 0 0,2-20 0 0 0,10-4 0 0 0,16 5 0 0 0,15 9 0 0 0,16 13 0 0 0,24 7 0 0 0,23 2 0 0 0,19 4 0 0 0,14 4 0 0 0,5 9 0 0 0,1 14 0 0 0,1 13 0 0 0,4 12 0 0 0,3 13 0 0 0,9 12 0 0 0,15 10 0 0 0,9 12 0 0 0,3 7 0 0 0,-2 7 0 0 0,-7 3 0 0 0,-9 7 0 0 0,-1 16 0 0 0,-1 24 0 0 0,-5 21 0 0 0,-6 20 0 0 0,-14 18 0 0 0,-19 14 0 0 0,-24 15 0 0 0,-25 12 0 0 0,-26 11 0 0 0,-21 6 0 0 0,-18-3 0 0 0,-21-5 0 0 0,-30-1 0 0 0,-29-4 0 0 0,-25-14 0 0 0,-23-14 0 0 0,-18-18 0 0 0,-15-16 0 0 0,-11-15 0 0 0,-9-13 0 0 0,-11-11 0 0 0,-9-12 0 0 0,-7-8 0 0 0,-2-6 0 0 0,1-5 0 0 0,2-5 0 0 0,9-5 0 0 0,13-6 0 0 0,24-6 0 0 0,28-8 0 0 0,36-2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1:25:02.605"/>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1:25:02.606"/>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3:50:05.589"/>
    </inkml:context>
    <inkml:brush xml:id="br0">
      <inkml:brushProperty name="width" value="0.2" units="cm"/>
      <inkml:brushProperty name="height" value="0.2" units="cm"/>
      <inkml:brushProperty name="color" value="#E71224"/>
    </inkml:brush>
  </inkml:definitions>
  <inkml:trace contextRef="#ctx0" brushRef="#br0">19905 11716 16383 0 0,'-1'0'0'0'0,"-1"0"0"0"0,-3 0 0 0 0,-9-12 0 0 0,-29-37 0 0 0,-54-74 0 0 0,-57-91 0 0 0,-33-68 0 0 0,-12-48 0 0 0,11-30 0 0 0,35-4 0 0 0,45 2 0 0 0,58 6 0 0 0,78 10 0 0 0,89 16 0 0 0,75 31 0 0 0,50 44 0 0 0,23 52 0 0 0,1 51 0 0 0,-5 46 0 0 0,3 40 0 0 0,11 52 0 0 0,21 62 0 0 0,23 54 0 0 0,18 36 0 0 0,6 29 0 0 0,-3 40 0 0 0,-18 53 0 0 0,-41 52 0 0 0,-54 44 0 0 0,-62 36 0 0 0,-67 25 0 0 0,-79 16 0 0 0,-88 1 0 0 0,-87-17 0 0 0,-76-31 0 0 0,-63-43 0 0 0,-54-53 0 0 0,-59-64 0 0 0,-47-79 0 0 0,54-64 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1:25:02.605"/>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1:25:02.606"/>
    </inkml:context>
    <inkml:brush xml:id="br0">
      <inkml:brushProperty name="width" value="0.1" units="cm"/>
      <inkml:brushProperty name="height" value="0.1" units="cm"/>
      <inkml:brushProperty name="color" value="#E71224"/>
    </inkml:brush>
  </inkml:definitions>
  <inkml:trace contextRef="#ctx0" brushRef="#br0">27739 7569 16383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0T21:25:02.608"/>
    </inkml:context>
    <inkml:brush xml:id="br0">
      <inkml:brushProperty name="width" value="0.2" units="cm"/>
      <inkml:brushProperty name="height" value="0.2" units="cm"/>
      <inkml:brushProperty name="color" value="#E71224"/>
    </inkml:brush>
  </inkml:definitions>
  <inkml:trace contextRef="#ctx0" brushRef="#br0">21564 12190 16383 0 0,'0'-1'0'0'0,"0"-10"0"0"0,0-24 0 0 0,0-34 0 0 0,0-34 0 0 0,0-30 0 0 0,2-20 0 0 0,10-4 0 0 0,16 5 0 0 0,15 9 0 0 0,16 13 0 0 0,24 7 0 0 0,23 2 0 0 0,19 4 0 0 0,14 4 0 0 0,5 9 0 0 0,1 14 0 0 0,1 13 0 0 0,4 12 0 0 0,3 13 0 0 0,9 12 0 0 0,15 10 0 0 0,9 12 0 0 0,3 7 0 0 0,-2 7 0 0 0,-7 3 0 0 0,-9 7 0 0 0,-1 16 0 0 0,-1 24 0 0 0,-5 21 0 0 0,-6 20 0 0 0,-14 18 0 0 0,-19 14 0 0 0,-24 15 0 0 0,-25 12 0 0 0,-26 11 0 0 0,-21 6 0 0 0,-18-3 0 0 0,-21-5 0 0 0,-30-1 0 0 0,-29-4 0 0 0,-25-14 0 0 0,-23-14 0 0 0,-18-18 0 0 0,-15-16 0 0 0,-11-15 0 0 0,-9-13 0 0 0,-11-11 0 0 0,-9-12 0 0 0,-7-8 0 0 0,-2-6 0 0 0,1-5 0 0 0,2-5 0 0 0,9-5 0 0 0,13-6 0 0 0,24-6 0 0 0,28-8 0 0 0,36-2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8/26/2026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Keerthi</a:t>
            </a:r>
            <a:endParaRPr lang="en-US"/>
          </a:p>
          <a:p>
            <a:r>
              <a:rPr lang="en-US"/>
              <a:t>Connect exactly how its grammar </a:t>
            </a:r>
            <a:endParaRPr lang="en-US">
              <a:ea typeface="Calibri"/>
              <a:cs typeface="Calibri"/>
            </a:endParaRPr>
          </a:p>
          <a:p>
            <a:endParaRPr lang="en-US">
              <a:ea typeface="Calibri"/>
              <a:cs typeface="Calibri"/>
            </a:endParaRPr>
          </a:p>
          <a:p>
            <a:r>
              <a:rPr lang="en-US">
                <a:ea typeface="Calibri"/>
                <a:cs typeface="Calibri"/>
              </a:rPr>
              <a:t>Grammar in classic viewpoint:</a:t>
            </a:r>
          </a:p>
          <a:p>
            <a:endParaRPr lang="en-US">
              <a:ea typeface="Calibri"/>
              <a:cs typeface="Calibri"/>
            </a:endParaRPr>
          </a:p>
          <a:p>
            <a:r>
              <a:rPr lang="en-US">
                <a:ea typeface="Calibri"/>
                <a:cs typeface="Calibri"/>
              </a:rPr>
              <a:t>Direct </a:t>
            </a:r>
            <a:r>
              <a:rPr lang="en-US"/>
              <a:t>- Grammar is the system of rules that a language uses. It tells us how to change word forms and put words in the right order to make clear sentences</a:t>
            </a:r>
            <a:endParaRPr lang="en-US">
              <a:ea typeface="Calibri"/>
              <a:cs typeface="Calibri"/>
            </a:endParaRPr>
          </a:p>
          <a:p>
            <a:r>
              <a:rPr lang="en-US">
                <a:ea typeface="Calibri"/>
                <a:cs typeface="Calibri"/>
              </a:rPr>
              <a:t>Here we are saying that IDR's function in a similar way in that is not just composition but the ordering that creates function (meaning)</a:t>
            </a:r>
          </a:p>
        </p:txBody>
      </p:sp>
      <p:sp>
        <p:nvSpPr>
          <p:cNvPr id="4" name="Slide Number Placeholder 3"/>
          <p:cNvSpPr>
            <a:spLocks noGrp="1"/>
          </p:cNvSpPr>
          <p:nvPr>
            <p:ph type="sldNum" sz="quarter" idx="5"/>
          </p:nvPr>
        </p:nvSpPr>
        <p:spPr/>
        <p:txBody>
          <a:bodyPr/>
          <a:lstStyle/>
          <a:p>
            <a:fld id="{DF811066-0135-4CAA-8AD4-89A97190AC00}" type="slidenum">
              <a:rPr lang="en-US" smtClean="0"/>
              <a:t>3</a:t>
            </a:fld>
            <a:endParaRPr lang="en-US"/>
          </a:p>
        </p:txBody>
      </p:sp>
    </p:spTree>
    <p:extLst>
      <p:ext uri="{BB962C8B-B14F-4D97-AF65-F5344CB8AC3E}">
        <p14:creationId xmlns:p14="http://schemas.microsoft.com/office/powerpoint/2010/main" val="1425514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Keerthi</a:t>
            </a:r>
          </a:p>
        </p:txBody>
      </p:sp>
      <p:sp>
        <p:nvSpPr>
          <p:cNvPr id="4" name="Slide Number Placeholder 3"/>
          <p:cNvSpPr>
            <a:spLocks noGrp="1"/>
          </p:cNvSpPr>
          <p:nvPr>
            <p:ph type="sldNum" sz="quarter" idx="5"/>
          </p:nvPr>
        </p:nvSpPr>
        <p:spPr/>
        <p:txBody>
          <a:bodyPr/>
          <a:lstStyle/>
          <a:p>
            <a:fld id="{DF811066-0135-4CAA-8AD4-89A97190AC00}" type="slidenum">
              <a:rPr lang="en-US" smtClean="0"/>
              <a:t>5</a:t>
            </a:fld>
            <a:endParaRPr lang="en-US"/>
          </a:p>
        </p:txBody>
      </p:sp>
    </p:spTree>
    <p:extLst>
      <p:ext uri="{BB962C8B-B14F-4D97-AF65-F5344CB8AC3E}">
        <p14:creationId xmlns:p14="http://schemas.microsoft.com/office/powerpoint/2010/main" val="254225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Keerthi</a:t>
            </a:r>
            <a:endParaRPr lang="en-US"/>
          </a:p>
          <a:p>
            <a:r>
              <a:rPr lang="en-US"/>
              <a:t>We are predicting for a given salt, temp, etc. </a:t>
            </a:r>
            <a:endParaRPr lang="en-US">
              <a:ea typeface="Calibri"/>
              <a:cs typeface="Calibri"/>
            </a:endParaRPr>
          </a:p>
          <a:p>
            <a:r>
              <a:rPr lang="en-US"/>
              <a:t>When interactions between macromolecules are weaker than those between macromolecules and water (so‑called good solvent conditions), the macromolecules remain miscible in solution at all concentrations. However, when the macromolecule–macromolecule interactions are sufficiently stronger than macromolecule–water interactions (poor solvent conditions), the macromolecule has limited solubility and gains the propensity to phase separate117. In such systems, phase separation occurs at the concentration at which the </a:t>
            </a:r>
            <a:r>
              <a:rPr lang="en-US" err="1"/>
              <a:t>favourable</a:t>
            </a:r>
            <a:r>
              <a:rPr lang="en-US"/>
              <a:t> energetics of macromolecule–macromolecule interactions begin to overcome the entropic tendency of the solution to remain homogeneously mixed.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6</a:t>
            </a:fld>
            <a:endParaRPr lang="en-US"/>
          </a:p>
        </p:txBody>
      </p:sp>
    </p:spTree>
    <p:extLst>
      <p:ext uri="{BB962C8B-B14F-4D97-AF65-F5344CB8AC3E}">
        <p14:creationId xmlns:p14="http://schemas.microsoft.com/office/powerpoint/2010/main" val="125460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Find a phase diagram that is simple and a better segway between previous slide.</a:t>
            </a:r>
            <a:endParaRPr lang="en-US"/>
          </a:p>
          <a:p>
            <a:endParaRPr lang="en-US">
              <a:ea typeface="Calibri"/>
              <a:cs typeface="Calibri"/>
            </a:endParaRPr>
          </a:p>
          <a:p>
            <a:r>
              <a:rPr lang="en-US">
                <a:ea typeface="Calibri"/>
                <a:cs typeface="Calibri"/>
              </a:rPr>
              <a:t>First talk about how these values are experimentally determined</a:t>
            </a:r>
          </a:p>
          <a:p>
            <a:endParaRPr lang="en-US">
              <a:ea typeface="Calibri"/>
              <a:cs typeface="Calibri"/>
            </a:endParaRPr>
          </a:p>
          <a:p>
            <a:r>
              <a:rPr lang="en-US" b="1" err="1"/>
              <a:t>T_c</a:t>
            </a:r>
            <a:r>
              <a:rPr lang="en-US" b="1"/>
              <a:t> is a single point on the curve.</a:t>
            </a:r>
            <a:r>
              <a:rPr lang="en-US"/>
              <a:t> The apex of the dome - the temperature above which no amount of concentration will </a:t>
            </a:r>
            <a:r>
              <a:rPr lang="en-US" err="1"/>
              <a:t>demix</a:t>
            </a:r>
            <a:r>
              <a:rPr lang="en-US"/>
              <a:t>. One number per sequence (at fixed buffer). The critical point is where the </a:t>
            </a:r>
            <a:r>
              <a:rPr lang="en-US" err="1"/>
              <a:t>binodal's</a:t>
            </a:r>
            <a:r>
              <a:rPr lang="en-US"/>
              <a:t> two arms merge, so at </a:t>
            </a:r>
            <a:r>
              <a:rPr lang="en-US" err="1"/>
              <a:t>T_c</a:t>
            </a:r>
            <a:r>
              <a:rPr lang="en-US"/>
              <a:t> the dilute and dense concentrations become equal.</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7</a:t>
            </a:fld>
            <a:endParaRPr lang="en-US"/>
          </a:p>
        </p:txBody>
      </p:sp>
    </p:spTree>
    <p:extLst>
      <p:ext uri="{BB962C8B-B14F-4D97-AF65-F5344CB8AC3E}">
        <p14:creationId xmlns:p14="http://schemas.microsoft.com/office/powerpoint/2010/main" val="2324327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FEA4D-7FCA-F2D4-D157-2096C3C75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50F43-360A-B64B-D527-A1AC3E5E4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C48C5-430B-7E17-F4F4-4C04B51843E4}"/>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Find a phase diagram that is simple and a better segway between previous slide.</a:t>
            </a:r>
            <a:endParaRPr lang="en-US"/>
          </a:p>
          <a:p>
            <a:endParaRPr lang="en-US">
              <a:ea typeface="Calibri"/>
              <a:cs typeface="Calibri"/>
            </a:endParaRPr>
          </a:p>
          <a:p>
            <a:r>
              <a:rPr lang="en-US">
                <a:ea typeface="Calibri"/>
                <a:cs typeface="Calibri"/>
              </a:rPr>
              <a:t>First talk about how these values are experimentally determined</a:t>
            </a:r>
          </a:p>
          <a:p>
            <a:endParaRPr lang="en-US">
              <a:ea typeface="Calibri"/>
              <a:cs typeface="Calibri"/>
            </a:endParaRPr>
          </a:p>
          <a:p>
            <a:r>
              <a:rPr lang="en-US" b="1" err="1"/>
              <a:t>T_c</a:t>
            </a:r>
            <a:r>
              <a:rPr lang="en-US" b="1"/>
              <a:t> is a single point on the curve.</a:t>
            </a:r>
            <a:r>
              <a:rPr lang="en-US"/>
              <a:t> The apex of the dome - the temperature above which no amount of concentration will </a:t>
            </a:r>
            <a:r>
              <a:rPr lang="en-US" err="1"/>
              <a:t>demix</a:t>
            </a:r>
            <a:r>
              <a:rPr lang="en-US"/>
              <a:t>. One number per sequence (at fixed buffer). The critical point is where the </a:t>
            </a:r>
            <a:r>
              <a:rPr lang="en-US" err="1"/>
              <a:t>binodal's</a:t>
            </a:r>
            <a:r>
              <a:rPr lang="en-US"/>
              <a:t> two arms merge, so at </a:t>
            </a:r>
            <a:r>
              <a:rPr lang="en-US" err="1"/>
              <a:t>T_c</a:t>
            </a:r>
            <a:r>
              <a:rPr lang="en-US"/>
              <a:t> the dilute and dense concentrations become equal.</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20933784-A446-CCA3-4203-88541C40BAF6}"/>
              </a:ext>
            </a:extLst>
          </p:cNvPr>
          <p:cNvSpPr>
            <a:spLocks noGrp="1"/>
          </p:cNvSpPr>
          <p:nvPr>
            <p:ph type="sldNum" sz="quarter" idx="5"/>
          </p:nvPr>
        </p:nvSpPr>
        <p:spPr/>
        <p:txBody>
          <a:bodyPr/>
          <a:lstStyle/>
          <a:p>
            <a:fld id="{DF811066-0135-4CAA-8AD4-89A97190AC00}" type="slidenum">
              <a:rPr lang="en-US" smtClean="0"/>
              <a:t>8</a:t>
            </a:fld>
            <a:endParaRPr lang="en-US"/>
          </a:p>
        </p:txBody>
      </p:sp>
    </p:spTree>
    <p:extLst>
      <p:ext uri="{BB962C8B-B14F-4D97-AF65-F5344CB8AC3E}">
        <p14:creationId xmlns:p14="http://schemas.microsoft.com/office/powerpoint/2010/main" val="98892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2DFB4-8962-88E4-B951-7402A0F0F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45D73-8372-088F-D5FD-61BEB05C48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73E78-7534-B9B1-A49E-1EF6B001465C}"/>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Find a phase diagram that is simple and a better segway between previous slide.</a:t>
            </a:r>
            <a:endParaRPr lang="en-US"/>
          </a:p>
          <a:p>
            <a:endParaRPr lang="en-US">
              <a:ea typeface="Calibri"/>
              <a:cs typeface="Calibri"/>
            </a:endParaRPr>
          </a:p>
          <a:p>
            <a:r>
              <a:rPr lang="en-US">
                <a:ea typeface="Calibri"/>
                <a:cs typeface="Calibri"/>
              </a:rPr>
              <a:t>First talk about how these values are experimentally determined</a:t>
            </a:r>
          </a:p>
          <a:p>
            <a:endParaRPr lang="en-US">
              <a:ea typeface="Calibri"/>
              <a:cs typeface="Calibri"/>
            </a:endParaRPr>
          </a:p>
          <a:p>
            <a:r>
              <a:rPr lang="en-US" b="1" err="1"/>
              <a:t>T_c</a:t>
            </a:r>
            <a:r>
              <a:rPr lang="en-US" b="1"/>
              <a:t> is a single point on the curve.</a:t>
            </a:r>
            <a:r>
              <a:rPr lang="en-US"/>
              <a:t> The apex of the dome - the temperature above which no amount of concentration will </a:t>
            </a:r>
            <a:r>
              <a:rPr lang="en-US" err="1"/>
              <a:t>demix</a:t>
            </a:r>
            <a:r>
              <a:rPr lang="en-US"/>
              <a:t>. One number per sequence (at fixed buffer). The critical point is where the </a:t>
            </a:r>
            <a:r>
              <a:rPr lang="en-US" err="1"/>
              <a:t>binodal's</a:t>
            </a:r>
            <a:r>
              <a:rPr lang="en-US"/>
              <a:t> two arms merge, so at </a:t>
            </a:r>
            <a:r>
              <a:rPr lang="en-US" err="1"/>
              <a:t>T_c</a:t>
            </a:r>
            <a:r>
              <a:rPr lang="en-US"/>
              <a:t> the dilute and dense concentrations become equal.</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81992A0F-9114-E1FC-EE85-9C289A4676D0}"/>
              </a:ext>
            </a:extLst>
          </p:cNvPr>
          <p:cNvSpPr>
            <a:spLocks noGrp="1"/>
          </p:cNvSpPr>
          <p:nvPr>
            <p:ph type="sldNum" sz="quarter" idx="5"/>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1881727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34961-2DAC-9159-C593-4983E0883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EF133-A5FC-E3B8-F269-ABF45A050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58FA5-F3EC-FDFC-D8DC-20329EF7E964}"/>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Find a phase diagram that is simple and a better segway between previous slide.</a:t>
            </a:r>
            <a:endParaRPr lang="en-US"/>
          </a:p>
          <a:p>
            <a:endParaRPr lang="en-US">
              <a:ea typeface="Calibri"/>
              <a:cs typeface="Calibri"/>
            </a:endParaRPr>
          </a:p>
          <a:p>
            <a:r>
              <a:rPr lang="en-US">
                <a:ea typeface="Calibri"/>
                <a:cs typeface="Calibri"/>
              </a:rPr>
              <a:t>First talk about how these values are experimentally determined</a:t>
            </a:r>
          </a:p>
          <a:p>
            <a:endParaRPr lang="en-US">
              <a:ea typeface="Calibri"/>
              <a:cs typeface="Calibri"/>
            </a:endParaRPr>
          </a:p>
          <a:p>
            <a:r>
              <a:rPr lang="en-US" b="1" err="1"/>
              <a:t>T_c</a:t>
            </a:r>
            <a:r>
              <a:rPr lang="en-US" b="1"/>
              <a:t> is a single point on the curve.</a:t>
            </a:r>
            <a:r>
              <a:rPr lang="en-US"/>
              <a:t> The apex of the dome - the temperature above which no amount of concentration will </a:t>
            </a:r>
            <a:r>
              <a:rPr lang="en-US" err="1"/>
              <a:t>demix</a:t>
            </a:r>
            <a:r>
              <a:rPr lang="en-US"/>
              <a:t>. One number per sequence (at fixed buffer). The critical point is where the </a:t>
            </a:r>
            <a:r>
              <a:rPr lang="en-US" err="1"/>
              <a:t>binodal's</a:t>
            </a:r>
            <a:r>
              <a:rPr lang="en-US"/>
              <a:t> two arms merge, so at </a:t>
            </a:r>
            <a:r>
              <a:rPr lang="en-US" err="1"/>
              <a:t>T_c</a:t>
            </a:r>
            <a:r>
              <a:rPr lang="en-US"/>
              <a:t> the dilute and dense concentrations become equal.</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9A43D1AF-E3AD-1E96-FEBD-83D07B12A0A4}"/>
              </a:ext>
            </a:extLst>
          </p:cNvPr>
          <p:cNvSpPr>
            <a:spLocks noGrp="1"/>
          </p:cNvSpPr>
          <p:nvPr>
            <p:ph type="sldNum" sz="quarter" idx="5"/>
          </p:nvPr>
        </p:nvSpPr>
        <p:spPr/>
        <p:txBody>
          <a:bodyPr/>
          <a:lstStyle/>
          <a:p>
            <a:fld id="{DF811066-0135-4CAA-8AD4-89A97190AC00}" type="slidenum">
              <a:rPr lang="en-US" smtClean="0"/>
              <a:t>10</a:t>
            </a:fld>
            <a:endParaRPr lang="en-US"/>
          </a:p>
        </p:txBody>
      </p:sp>
    </p:spTree>
    <p:extLst>
      <p:ext uri="{BB962C8B-B14F-4D97-AF65-F5344CB8AC3E}">
        <p14:creationId xmlns:p14="http://schemas.microsoft.com/office/powerpoint/2010/main" val="748760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27A0F-47A7-F2C7-B636-9B3C5F94A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1DE3A-6457-E70B-5F91-133017136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96DE3-6BF7-334F-526D-B9BE67F37825}"/>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Find a phase diagram that is simple and a better segue between previous slide.</a:t>
            </a:r>
            <a:endParaRPr lang="en-US"/>
          </a:p>
          <a:p>
            <a:endParaRPr lang="en-US">
              <a:ea typeface="Calibri"/>
              <a:cs typeface="Calibri"/>
            </a:endParaRPr>
          </a:p>
          <a:p>
            <a:r>
              <a:rPr lang="en-US">
                <a:ea typeface="Calibri"/>
                <a:cs typeface="Calibri"/>
              </a:rPr>
              <a:t>First talk about how these values are experimentally determined</a:t>
            </a:r>
          </a:p>
          <a:p>
            <a:endParaRPr lang="en-US">
              <a:ea typeface="Calibri"/>
              <a:cs typeface="Calibri"/>
            </a:endParaRPr>
          </a:p>
          <a:p>
            <a:r>
              <a:rPr lang="en-US" b="1" err="1"/>
              <a:t>T_c</a:t>
            </a:r>
            <a:r>
              <a:rPr lang="en-US" b="1"/>
              <a:t> is a single point on the curve.</a:t>
            </a:r>
            <a:r>
              <a:rPr lang="en-US"/>
              <a:t> The apex of the dome - the temperature above which no amount of concentration will </a:t>
            </a:r>
            <a:r>
              <a:rPr lang="en-US" err="1"/>
              <a:t>demix</a:t>
            </a:r>
            <a:r>
              <a:rPr lang="en-US"/>
              <a:t>. One number per sequence (at fixed buffer). The critical point is where the </a:t>
            </a:r>
            <a:r>
              <a:rPr lang="en-US" err="1"/>
              <a:t>binodal's</a:t>
            </a:r>
            <a:r>
              <a:rPr lang="en-US"/>
              <a:t> two arms merge, so at </a:t>
            </a:r>
            <a:r>
              <a:rPr lang="en-US" err="1"/>
              <a:t>T_c</a:t>
            </a:r>
            <a:r>
              <a:rPr lang="en-US"/>
              <a:t> the dilute and dense concentrations become equal.</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B9EA2164-1784-F24F-24E2-54E77C8E590E}"/>
              </a:ext>
            </a:extLst>
          </p:cNvPr>
          <p:cNvSpPr>
            <a:spLocks noGrp="1"/>
          </p:cNvSpPr>
          <p:nvPr>
            <p:ph type="sldNum" sz="quarter" idx="5"/>
          </p:nvPr>
        </p:nvSpPr>
        <p:spPr/>
        <p:txBody>
          <a:bodyPr/>
          <a:lstStyle/>
          <a:p>
            <a:fld id="{DF811066-0135-4CAA-8AD4-89A97190AC00}" type="slidenum">
              <a:rPr lang="en-US" smtClean="0"/>
              <a:t>11</a:t>
            </a:fld>
            <a:endParaRPr lang="en-US"/>
          </a:p>
        </p:txBody>
      </p:sp>
    </p:spTree>
    <p:extLst>
      <p:ext uri="{BB962C8B-B14F-4D97-AF65-F5344CB8AC3E}">
        <p14:creationId xmlns:p14="http://schemas.microsoft.com/office/powerpoint/2010/main" val="3886144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12</a:t>
            </a:fld>
            <a:endParaRPr lang="en-US"/>
          </a:p>
        </p:txBody>
      </p:sp>
    </p:spTree>
    <p:extLst>
      <p:ext uri="{BB962C8B-B14F-4D97-AF65-F5344CB8AC3E}">
        <p14:creationId xmlns:p14="http://schemas.microsoft.com/office/powerpoint/2010/main" val="3879709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2A1E5-9DC7-F71C-19AF-C5B86956E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5480D-34A4-DE7A-2391-61F8FFB32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E528BF-7F21-E6CC-2016-5141118B5BB6}"/>
              </a:ext>
            </a:extLst>
          </p:cNvPr>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a:extLst>
              <a:ext uri="{FF2B5EF4-FFF2-40B4-BE49-F238E27FC236}">
                <a16:creationId xmlns:a16="http://schemas.microsoft.com/office/drawing/2014/main" id="{CF1431EB-69EC-83B1-BA89-5A5ADD0D0DAA}"/>
              </a:ext>
            </a:extLst>
          </p:cNvPr>
          <p:cNvSpPr>
            <a:spLocks noGrp="1"/>
          </p:cNvSpPr>
          <p:nvPr>
            <p:ph type="sldNum" sz="quarter" idx="5"/>
          </p:nvPr>
        </p:nvSpPr>
        <p:spPr/>
        <p:txBody>
          <a:bodyPr/>
          <a:lstStyle/>
          <a:p>
            <a:fld id="{DF811066-0135-4CAA-8AD4-89A97190AC00}" type="slidenum">
              <a:rPr lang="en-US" smtClean="0"/>
              <a:t>13</a:t>
            </a:fld>
            <a:endParaRPr lang="en-US"/>
          </a:p>
        </p:txBody>
      </p:sp>
    </p:spTree>
    <p:extLst>
      <p:ext uri="{BB962C8B-B14F-4D97-AF65-F5344CB8AC3E}">
        <p14:creationId xmlns:p14="http://schemas.microsoft.com/office/powerpoint/2010/main" val="504926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70868-5807-29D0-7F48-7D5F58E50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9F23D-ABE0-75B0-C722-54A6E60E0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56495-7B73-CEC3-8A6F-C3790E302B4A}"/>
              </a:ext>
            </a:extLst>
          </p:cNvPr>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a:extLst>
              <a:ext uri="{FF2B5EF4-FFF2-40B4-BE49-F238E27FC236}">
                <a16:creationId xmlns:a16="http://schemas.microsoft.com/office/drawing/2014/main" id="{521BC474-E1B7-4A73-E03F-A37801A3D375}"/>
              </a:ext>
            </a:extLst>
          </p:cNvPr>
          <p:cNvSpPr>
            <a:spLocks noGrp="1"/>
          </p:cNvSpPr>
          <p:nvPr>
            <p:ph type="sldNum" sz="quarter" idx="5"/>
          </p:nvPr>
        </p:nvSpPr>
        <p:spPr/>
        <p:txBody>
          <a:bodyPr/>
          <a:lstStyle/>
          <a:p>
            <a:fld id="{DF811066-0135-4CAA-8AD4-89A97190AC00}" type="slidenum">
              <a:rPr lang="en-US" smtClean="0"/>
              <a:t>14</a:t>
            </a:fld>
            <a:endParaRPr lang="en-US"/>
          </a:p>
        </p:txBody>
      </p:sp>
    </p:spTree>
    <p:extLst>
      <p:ext uri="{BB962C8B-B14F-4D97-AF65-F5344CB8AC3E}">
        <p14:creationId xmlns:p14="http://schemas.microsoft.com/office/powerpoint/2010/main" val="589587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380B9-ECF9-1019-901C-03CB0880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2D9D2-19F9-3CBB-71A6-C77814E9D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1D311-07B9-5459-9CEF-91759FCC7BAA}"/>
              </a:ext>
            </a:extLst>
          </p:cNvPr>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a:extLst>
              <a:ext uri="{FF2B5EF4-FFF2-40B4-BE49-F238E27FC236}">
                <a16:creationId xmlns:a16="http://schemas.microsoft.com/office/drawing/2014/main" id="{675053CC-CA30-42B0-E4EE-4182DE77F1A7}"/>
              </a:ext>
            </a:extLst>
          </p:cNvPr>
          <p:cNvSpPr>
            <a:spLocks noGrp="1"/>
          </p:cNvSpPr>
          <p:nvPr>
            <p:ph type="sldNum" sz="quarter" idx="5"/>
          </p:nvPr>
        </p:nvSpPr>
        <p:spPr/>
        <p:txBody>
          <a:bodyPr/>
          <a:lstStyle/>
          <a:p>
            <a:fld id="{DF811066-0135-4CAA-8AD4-89A97190AC00}" type="slidenum">
              <a:rPr lang="en-US" smtClean="0"/>
              <a:t>15</a:t>
            </a:fld>
            <a:endParaRPr lang="en-US"/>
          </a:p>
        </p:txBody>
      </p:sp>
    </p:spTree>
    <p:extLst>
      <p:ext uri="{BB962C8B-B14F-4D97-AF65-F5344CB8AC3E}">
        <p14:creationId xmlns:p14="http://schemas.microsoft.com/office/powerpoint/2010/main" val="4200364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A0796-3043-61E8-FC00-B03E03278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7EC99-3D89-0264-9291-4EE21CC19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6BE72-D2F2-C33D-A417-AB602B3119E6}"/>
              </a:ext>
            </a:extLst>
          </p:cNvPr>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a:extLst>
              <a:ext uri="{FF2B5EF4-FFF2-40B4-BE49-F238E27FC236}">
                <a16:creationId xmlns:a16="http://schemas.microsoft.com/office/drawing/2014/main" id="{51AADD09-E6B4-A454-A33D-7C77E2470DE7}"/>
              </a:ext>
            </a:extLst>
          </p:cNvPr>
          <p:cNvSpPr>
            <a:spLocks noGrp="1"/>
          </p:cNvSpPr>
          <p:nvPr>
            <p:ph type="sldNum" sz="quarter" idx="5"/>
          </p:nvPr>
        </p:nvSpPr>
        <p:spPr/>
        <p:txBody>
          <a:bodyPr/>
          <a:lstStyle/>
          <a:p>
            <a:fld id="{DF811066-0135-4CAA-8AD4-89A97190AC00}" type="slidenum">
              <a:rPr lang="en-US" smtClean="0"/>
              <a:t>16</a:t>
            </a:fld>
            <a:endParaRPr lang="en-US"/>
          </a:p>
        </p:txBody>
      </p:sp>
    </p:spTree>
    <p:extLst>
      <p:ext uri="{BB962C8B-B14F-4D97-AF65-F5344CB8AC3E}">
        <p14:creationId xmlns:p14="http://schemas.microsoft.com/office/powerpoint/2010/main" val="1186932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Bring and expand to domains-domain interactions</a:t>
            </a:r>
          </a:p>
        </p:txBody>
      </p:sp>
      <p:sp>
        <p:nvSpPr>
          <p:cNvPr id="4" name="Slide Number Placeholder 3"/>
          <p:cNvSpPr>
            <a:spLocks noGrp="1"/>
          </p:cNvSpPr>
          <p:nvPr>
            <p:ph type="sldNum" sz="quarter" idx="5"/>
          </p:nvPr>
        </p:nvSpPr>
        <p:spPr/>
        <p:txBody>
          <a:bodyPr/>
          <a:lstStyle/>
          <a:p>
            <a:fld id="{DF811066-0135-4CAA-8AD4-89A97190AC00}" type="slidenum">
              <a:rPr lang="en-US" smtClean="0"/>
              <a:t>17</a:t>
            </a:fld>
            <a:endParaRPr lang="en-US"/>
          </a:p>
        </p:txBody>
      </p:sp>
    </p:spTree>
    <p:extLst>
      <p:ext uri="{BB962C8B-B14F-4D97-AF65-F5344CB8AC3E}">
        <p14:creationId xmlns:p14="http://schemas.microsoft.com/office/powerpoint/2010/main" val="1175903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11066-0135-4CAA-8AD4-89A97190AC00}" type="slidenum">
              <a:rPr lang="en-US" smtClean="0"/>
              <a:t>18</a:t>
            </a:fld>
            <a:endParaRPr lang="en-US"/>
          </a:p>
        </p:txBody>
      </p:sp>
    </p:spTree>
    <p:extLst>
      <p:ext uri="{BB962C8B-B14F-4D97-AF65-F5344CB8AC3E}">
        <p14:creationId xmlns:p14="http://schemas.microsoft.com/office/powerpoint/2010/main" val="596301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Add a category that is cation-pi and example structures that are purely pi and purely electrostatics</a:t>
            </a:r>
          </a:p>
        </p:txBody>
      </p:sp>
      <p:sp>
        <p:nvSpPr>
          <p:cNvPr id="4" name="Slide Number Placeholder 3"/>
          <p:cNvSpPr>
            <a:spLocks noGrp="1"/>
          </p:cNvSpPr>
          <p:nvPr>
            <p:ph type="sldNum" sz="quarter" idx="5"/>
          </p:nvPr>
        </p:nvSpPr>
        <p:spPr/>
        <p:txBody>
          <a:bodyPr/>
          <a:lstStyle/>
          <a:p>
            <a:fld id="{DF811066-0135-4CAA-8AD4-89A97190AC00}" type="slidenum">
              <a:rPr lang="en-US" smtClean="0"/>
              <a:t>19</a:t>
            </a:fld>
            <a:endParaRPr lang="en-US"/>
          </a:p>
        </p:txBody>
      </p:sp>
    </p:spTree>
    <p:extLst>
      <p:ext uri="{BB962C8B-B14F-4D97-AF65-F5344CB8AC3E}">
        <p14:creationId xmlns:p14="http://schemas.microsoft.com/office/powerpoint/2010/main" val="955103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C17F8-51C7-4685-1D4E-D3124F30E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48588-9367-7DDF-146A-350255488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025C5E-7DF8-9980-C01C-5E0C8321709D}"/>
              </a:ext>
            </a:extLst>
          </p:cNvPr>
          <p:cNvSpPr>
            <a:spLocks noGrp="1"/>
          </p:cNvSpPr>
          <p:nvPr>
            <p:ph type="body" idx="1"/>
          </p:nvPr>
        </p:nvSpPr>
        <p:spPr/>
        <p:txBody>
          <a:bodyPr/>
          <a:lstStyle/>
          <a:p>
            <a:r>
              <a:rPr lang="en-US">
                <a:ea typeface="Calibri"/>
                <a:cs typeface="Calibri"/>
              </a:rPr>
              <a:t>Add a category that is cation-pi and example structures that are purely pi and purely electrostatics</a:t>
            </a:r>
          </a:p>
        </p:txBody>
      </p:sp>
      <p:sp>
        <p:nvSpPr>
          <p:cNvPr id="4" name="Slide Number Placeholder 3">
            <a:extLst>
              <a:ext uri="{FF2B5EF4-FFF2-40B4-BE49-F238E27FC236}">
                <a16:creationId xmlns:a16="http://schemas.microsoft.com/office/drawing/2014/main" id="{D7D01666-D480-FBA2-9324-328F07E15168}"/>
              </a:ext>
            </a:extLst>
          </p:cNvPr>
          <p:cNvSpPr>
            <a:spLocks noGrp="1"/>
          </p:cNvSpPr>
          <p:nvPr>
            <p:ph type="sldNum" sz="quarter" idx="5"/>
          </p:nvPr>
        </p:nvSpPr>
        <p:spPr/>
        <p:txBody>
          <a:bodyPr/>
          <a:lstStyle/>
          <a:p>
            <a:fld id="{DF811066-0135-4CAA-8AD4-89A97190AC00}" type="slidenum">
              <a:rPr lang="en-US" smtClean="0"/>
              <a:t>20</a:t>
            </a:fld>
            <a:endParaRPr lang="en-US"/>
          </a:p>
        </p:txBody>
      </p:sp>
    </p:spTree>
    <p:extLst>
      <p:ext uri="{BB962C8B-B14F-4D97-AF65-F5344CB8AC3E}">
        <p14:creationId xmlns:p14="http://schemas.microsoft.com/office/powerpoint/2010/main" val="1959186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A90EF-43C1-560D-4C17-709AE4DC5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AF28C-4614-F3E5-1054-4BA1F6C5A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300EB5-D140-2973-F42E-3BDB972EC269}"/>
              </a:ext>
            </a:extLst>
          </p:cNvPr>
          <p:cNvSpPr>
            <a:spLocks noGrp="1"/>
          </p:cNvSpPr>
          <p:nvPr>
            <p:ph type="body" idx="1"/>
          </p:nvPr>
        </p:nvSpPr>
        <p:spPr/>
        <p:txBody>
          <a:bodyPr/>
          <a:lstStyle/>
          <a:p>
            <a:r>
              <a:rPr lang="en-US">
                <a:ea typeface="Calibri"/>
                <a:cs typeface="Calibri"/>
              </a:rPr>
              <a:t>Add a category that is cation-pi and example structures that are purely pi and purely electrostatics</a:t>
            </a:r>
          </a:p>
        </p:txBody>
      </p:sp>
      <p:sp>
        <p:nvSpPr>
          <p:cNvPr id="4" name="Slide Number Placeholder 3">
            <a:extLst>
              <a:ext uri="{FF2B5EF4-FFF2-40B4-BE49-F238E27FC236}">
                <a16:creationId xmlns:a16="http://schemas.microsoft.com/office/drawing/2014/main" id="{F5EBFF5F-2253-8815-8BB6-79E0E68D009B}"/>
              </a:ext>
            </a:extLst>
          </p:cNvPr>
          <p:cNvSpPr>
            <a:spLocks noGrp="1"/>
          </p:cNvSpPr>
          <p:nvPr>
            <p:ph type="sldNum" sz="quarter" idx="5"/>
          </p:nvPr>
        </p:nvSpPr>
        <p:spPr/>
        <p:txBody>
          <a:bodyPr/>
          <a:lstStyle/>
          <a:p>
            <a:fld id="{DF811066-0135-4CAA-8AD4-89A97190AC00}" type="slidenum">
              <a:rPr lang="en-US" smtClean="0"/>
              <a:t>21</a:t>
            </a:fld>
            <a:endParaRPr lang="en-US"/>
          </a:p>
        </p:txBody>
      </p:sp>
    </p:spTree>
    <p:extLst>
      <p:ext uri="{BB962C8B-B14F-4D97-AF65-F5344CB8AC3E}">
        <p14:creationId xmlns:p14="http://schemas.microsoft.com/office/powerpoint/2010/main" val="1785211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3D096-0D39-5181-3285-353BB90BC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43D43-03CE-C3F9-980E-F4E4367D6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21919-C54B-1E47-0FBB-E94ABE0C1F7E}"/>
              </a:ext>
            </a:extLst>
          </p:cNvPr>
          <p:cNvSpPr>
            <a:spLocks noGrp="1"/>
          </p:cNvSpPr>
          <p:nvPr>
            <p:ph type="body" idx="1"/>
          </p:nvPr>
        </p:nvSpPr>
        <p:spPr/>
        <p:txBody>
          <a:bodyPr/>
          <a:lstStyle/>
          <a:p>
            <a:r>
              <a:rPr lang="en-US">
                <a:ea typeface="Calibri"/>
                <a:cs typeface="Calibri"/>
              </a:rPr>
              <a:t>Add a category that is cation-pi and example structures that are purely pi and purely electrostatics</a:t>
            </a:r>
          </a:p>
        </p:txBody>
      </p:sp>
      <p:sp>
        <p:nvSpPr>
          <p:cNvPr id="4" name="Slide Number Placeholder 3">
            <a:extLst>
              <a:ext uri="{FF2B5EF4-FFF2-40B4-BE49-F238E27FC236}">
                <a16:creationId xmlns:a16="http://schemas.microsoft.com/office/drawing/2014/main" id="{EC1524F5-109E-0A9F-DE4E-A67A260036A5}"/>
              </a:ext>
            </a:extLst>
          </p:cNvPr>
          <p:cNvSpPr>
            <a:spLocks noGrp="1"/>
          </p:cNvSpPr>
          <p:nvPr>
            <p:ph type="sldNum" sz="quarter" idx="5"/>
          </p:nvPr>
        </p:nvSpPr>
        <p:spPr/>
        <p:txBody>
          <a:bodyPr/>
          <a:lstStyle/>
          <a:p>
            <a:fld id="{DF811066-0135-4CAA-8AD4-89A97190AC00}" type="slidenum">
              <a:rPr lang="en-US" smtClean="0"/>
              <a:t>22</a:t>
            </a:fld>
            <a:endParaRPr lang="en-US"/>
          </a:p>
        </p:txBody>
      </p:sp>
    </p:spTree>
    <p:extLst>
      <p:ext uri="{BB962C8B-B14F-4D97-AF65-F5344CB8AC3E}">
        <p14:creationId xmlns:p14="http://schemas.microsoft.com/office/powerpoint/2010/main" val="2696891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Talk to siyuan </a:t>
            </a:r>
          </a:p>
        </p:txBody>
      </p:sp>
      <p:sp>
        <p:nvSpPr>
          <p:cNvPr id="4" name="Slide Number Placeholder 3"/>
          <p:cNvSpPr>
            <a:spLocks noGrp="1"/>
          </p:cNvSpPr>
          <p:nvPr>
            <p:ph type="sldNum" sz="quarter" idx="5"/>
          </p:nvPr>
        </p:nvSpPr>
        <p:spPr/>
        <p:txBody>
          <a:bodyPr/>
          <a:lstStyle/>
          <a:p>
            <a:fld id="{DF811066-0135-4CAA-8AD4-89A97190AC00}" type="slidenum">
              <a:rPr lang="en-US" smtClean="0"/>
              <a:t>23</a:t>
            </a:fld>
            <a:endParaRPr lang="en-US"/>
          </a:p>
        </p:txBody>
      </p:sp>
    </p:spTree>
    <p:extLst>
      <p:ext uri="{BB962C8B-B14F-4D97-AF65-F5344CB8AC3E}">
        <p14:creationId xmlns:p14="http://schemas.microsoft.com/office/powerpoint/2010/main" val="1033706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a:p>
            <a:r>
              <a:rPr lang="en-US"/>
              <a:t>Martin et al Science 2020</a:t>
            </a:r>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24</a:t>
            </a:fld>
            <a:endParaRPr lang="en-US"/>
          </a:p>
        </p:txBody>
      </p:sp>
    </p:spTree>
    <p:extLst>
      <p:ext uri="{BB962C8B-B14F-4D97-AF65-F5344CB8AC3E}">
        <p14:creationId xmlns:p14="http://schemas.microsoft.com/office/powerpoint/2010/main" val="2724564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9A8FA-9CCF-9682-68CF-1307416D8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C6B0E-23D1-BECC-32FC-F29248126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66AB9-2223-0E91-F31E-0E374CD80511}"/>
              </a:ext>
            </a:extLst>
          </p:cNvPr>
          <p:cNvSpPr>
            <a:spLocks noGrp="1"/>
          </p:cNvSpPr>
          <p:nvPr>
            <p:ph type="body" idx="1"/>
          </p:nvPr>
        </p:nvSpPr>
        <p:spPr/>
        <p:txBody>
          <a:bodyPr/>
          <a:lstStyle/>
          <a:p>
            <a:r>
              <a:rPr lang="en-US"/>
              <a:t>Keerthi</a:t>
            </a:r>
          </a:p>
          <a:p>
            <a:endParaRPr lang="en-US">
              <a:ea typeface="Calibri"/>
              <a:cs typeface="Calibri"/>
            </a:endParaRPr>
          </a:p>
          <a:p>
            <a:r>
              <a:rPr lang="en-US"/>
              <a:t>Martin et al Science 2020</a:t>
            </a:r>
            <a:endParaRPr lang="en-US">
              <a:ea typeface="Calibri"/>
              <a:cs typeface="Calibri"/>
            </a:endParaRPr>
          </a:p>
        </p:txBody>
      </p:sp>
      <p:sp>
        <p:nvSpPr>
          <p:cNvPr id="4" name="Slide Number Placeholder 3">
            <a:extLst>
              <a:ext uri="{FF2B5EF4-FFF2-40B4-BE49-F238E27FC236}">
                <a16:creationId xmlns:a16="http://schemas.microsoft.com/office/drawing/2014/main" id="{64A2DC87-BB5A-04F9-0B7A-2A82709D818B}"/>
              </a:ext>
            </a:extLst>
          </p:cNvPr>
          <p:cNvSpPr>
            <a:spLocks noGrp="1"/>
          </p:cNvSpPr>
          <p:nvPr>
            <p:ph type="sldNum" sz="quarter" idx="5"/>
          </p:nvPr>
        </p:nvSpPr>
        <p:spPr/>
        <p:txBody>
          <a:bodyPr/>
          <a:lstStyle/>
          <a:p>
            <a:fld id="{DF811066-0135-4CAA-8AD4-89A97190AC00}" type="slidenum">
              <a:rPr lang="en-US" smtClean="0"/>
              <a:t>25</a:t>
            </a:fld>
            <a:endParaRPr lang="en-US"/>
          </a:p>
        </p:txBody>
      </p:sp>
    </p:spTree>
    <p:extLst>
      <p:ext uri="{BB962C8B-B14F-4D97-AF65-F5344CB8AC3E}">
        <p14:creationId xmlns:p14="http://schemas.microsoft.com/office/powerpoint/2010/main" val="1407302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26</a:t>
            </a:fld>
            <a:endParaRPr lang="en-US"/>
          </a:p>
        </p:txBody>
      </p:sp>
    </p:spTree>
    <p:extLst>
      <p:ext uri="{BB962C8B-B14F-4D97-AF65-F5344CB8AC3E}">
        <p14:creationId xmlns:p14="http://schemas.microsoft.com/office/powerpoint/2010/main" val="226443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BF976-0630-C244-46A1-C80A27770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D0AEA-0D9A-2B6C-B0FD-FD2D01E8BF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81372-6833-33D4-1DA2-BA688CD1DC2A}"/>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1495B855-97D3-8431-36DD-A8D513A7E88D}"/>
              </a:ext>
            </a:extLst>
          </p:cNvPr>
          <p:cNvSpPr>
            <a:spLocks noGrp="1"/>
          </p:cNvSpPr>
          <p:nvPr>
            <p:ph type="sldNum" sz="quarter" idx="5"/>
          </p:nvPr>
        </p:nvSpPr>
        <p:spPr/>
        <p:txBody>
          <a:bodyPr/>
          <a:lstStyle/>
          <a:p>
            <a:fld id="{DF811066-0135-4CAA-8AD4-89A97190AC00}" type="slidenum">
              <a:rPr lang="en-US" smtClean="0"/>
              <a:t>27</a:t>
            </a:fld>
            <a:endParaRPr lang="en-US"/>
          </a:p>
        </p:txBody>
      </p:sp>
    </p:spTree>
    <p:extLst>
      <p:ext uri="{BB962C8B-B14F-4D97-AF65-F5344CB8AC3E}">
        <p14:creationId xmlns:p14="http://schemas.microsoft.com/office/powerpoint/2010/main" val="3932013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767CB-AED3-9133-278B-D46B41A49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AEE48-0718-AEDC-DBF8-772940D7C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A2066-B2F9-91C8-FAB3-D45AD099BA97}"/>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E54BDDDE-CA7E-EE03-AA17-DD15FC9CD01B}"/>
              </a:ext>
            </a:extLst>
          </p:cNvPr>
          <p:cNvSpPr>
            <a:spLocks noGrp="1"/>
          </p:cNvSpPr>
          <p:nvPr>
            <p:ph type="sldNum" sz="quarter" idx="5"/>
          </p:nvPr>
        </p:nvSpPr>
        <p:spPr/>
        <p:txBody>
          <a:bodyPr/>
          <a:lstStyle/>
          <a:p>
            <a:fld id="{DF811066-0135-4CAA-8AD4-89A97190AC00}" type="slidenum">
              <a:rPr lang="en-US" smtClean="0"/>
              <a:t>28</a:t>
            </a:fld>
            <a:endParaRPr lang="en-US"/>
          </a:p>
        </p:txBody>
      </p:sp>
    </p:spTree>
    <p:extLst>
      <p:ext uri="{BB962C8B-B14F-4D97-AF65-F5344CB8AC3E}">
        <p14:creationId xmlns:p14="http://schemas.microsoft.com/office/powerpoint/2010/main" val="433424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55D6-9CEF-5508-8CD4-75562FD13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6297F-97AE-9F0C-263C-3ED5FB592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841D7-4BAD-0B65-5FF6-5AB7FA96CED7}"/>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93F0A316-ADA5-188E-3DE5-3467650E1C0E}"/>
              </a:ext>
            </a:extLst>
          </p:cNvPr>
          <p:cNvSpPr>
            <a:spLocks noGrp="1"/>
          </p:cNvSpPr>
          <p:nvPr>
            <p:ph type="sldNum" sz="quarter" idx="5"/>
          </p:nvPr>
        </p:nvSpPr>
        <p:spPr/>
        <p:txBody>
          <a:bodyPr/>
          <a:lstStyle/>
          <a:p>
            <a:fld id="{DF811066-0135-4CAA-8AD4-89A97190AC00}" type="slidenum">
              <a:rPr lang="en-US" smtClean="0"/>
              <a:t>29</a:t>
            </a:fld>
            <a:endParaRPr lang="en-US"/>
          </a:p>
        </p:txBody>
      </p:sp>
    </p:spTree>
    <p:extLst>
      <p:ext uri="{BB962C8B-B14F-4D97-AF65-F5344CB8AC3E}">
        <p14:creationId xmlns:p14="http://schemas.microsoft.com/office/powerpoint/2010/main" val="4107674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BDE6-63BB-A455-42A6-80AB565BDF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BAD09-3043-A02B-BD08-5CFAFD3044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01581D-2FEF-8C84-5E40-BCCF745A0AB6}"/>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84B23CE1-5717-C2AA-81E1-01FF0ECE6A31}"/>
              </a:ext>
            </a:extLst>
          </p:cNvPr>
          <p:cNvSpPr>
            <a:spLocks noGrp="1"/>
          </p:cNvSpPr>
          <p:nvPr>
            <p:ph type="sldNum" sz="quarter" idx="5"/>
          </p:nvPr>
        </p:nvSpPr>
        <p:spPr/>
        <p:txBody>
          <a:bodyPr/>
          <a:lstStyle/>
          <a:p>
            <a:fld id="{DF811066-0135-4CAA-8AD4-89A97190AC00}" type="slidenum">
              <a:rPr lang="en-US" smtClean="0"/>
              <a:t>30</a:t>
            </a:fld>
            <a:endParaRPr lang="en-US"/>
          </a:p>
        </p:txBody>
      </p:sp>
    </p:spTree>
    <p:extLst>
      <p:ext uri="{BB962C8B-B14F-4D97-AF65-F5344CB8AC3E}">
        <p14:creationId xmlns:p14="http://schemas.microsoft.com/office/powerpoint/2010/main" val="2681194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306EF-6BCB-FDBF-918E-B1F2A3505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486FF-B76B-7A48-4EFB-6D2A35F2B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A9067-B594-1203-4510-39E6CA5C9CDA}"/>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888F6906-E5F2-9946-B8DD-580620016A70}"/>
              </a:ext>
            </a:extLst>
          </p:cNvPr>
          <p:cNvSpPr>
            <a:spLocks noGrp="1"/>
          </p:cNvSpPr>
          <p:nvPr>
            <p:ph type="sldNum" sz="quarter" idx="5"/>
          </p:nvPr>
        </p:nvSpPr>
        <p:spPr/>
        <p:txBody>
          <a:bodyPr/>
          <a:lstStyle/>
          <a:p>
            <a:fld id="{DF811066-0135-4CAA-8AD4-89A97190AC00}" type="slidenum">
              <a:rPr lang="en-US" smtClean="0"/>
              <a:t>31</a:t>
            </a:fld>
            <a:endParaRPr lang="en-US"/>
          </a:p>
        </p:txBody>
      </p:sp>
    </p:spTree>
    <p:extLst>
      <p:ext uri="{BB962C8B-B14F-4D97-AF65-F5344CB8AC3E}">
        <p14:creationId xmlns:p14="http://schemas.microsoft.com/office/powerpoint/2010/main" val="1941703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5893-9EAE-1735-9960-BEF97263D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656FA-72C0-B14A-BFDC-1E10DD002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33F46A-88F5-EEDA-7CEC-5B5BBDFFE109}"/>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99AF9968-52AC-38F9-D0B1-EEEDB5F554EA}"/>
              </a:ext>
            </a:extLst>
          </p:cNvPr>
          <p:cNvSpPr>
            <a:spLocks noGrp="1"/>
          </p:cNvSpPr>
          <p:nvPr>
            <p:ph type="sldNum" sz="quarter" idx="5"/>
          </p:nvPr>
        </p:nvSpPr>
        <p:spPr/>
        <p:txBody>
          <a:bodyPr/>
          <a:lstStyle/>
          <a:p>
            <a:fld id="{DF811066-0135-4CAA-8AD4-89A97190AC00}" type="slidenum">
              <a:rPr lang="en-US" smtClean="0"/>
              <a:t>32</a:t>
            </a:fld>
            <a:endParaRPr lang="en-US"/>
          </a:p>
        </p:txBody>
      </p:sp>
    </p:spTree>
    <p:extLst>
      <p:ext uri="{BB962C8B-B14F-4D97-AF65-F5344CB8AC3E}">
        <p14:creationId xmlns:p14="http://schemas.microsoft.com/office/powerpoint/2010/main" val="40718599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F5876-DAB2-3F9D-36F5-EA07AE9C0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607BF-4A16-64AD-0B21-767AD96D3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1A4D00-DCA0-D956-F817-926E477D1B86}"/>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CE85821B-A5C3-34AE-76A5-62E7FE52ABBE}"/>
              </a:ext>
            </a:extLst>
          </p:cNvPr>
          <p:cNvSpPr>
            <a:spLocks noGrp="1"/>
          </p:cNvSpPr>
          <p:nvPr>
            <p:ph type="sldNum" sz="quarter" idx="5"/>
          </p:nvPr>
        </p:nvSpPr>
        <p:spPr/>
        <p:txBody>
          <a:bodyPr/>
          <a:lstStyle/>
          <a:p>
            <a:fld id="{DF811066-0135-4CAA-8AD4-89A97190AC00}" type="slidenum">
              <a:rPr lang="en-US" smtClean="0"/>
              <a:t>33</a:t>
            </a:fld>
            <a:endParaRPr lang="en-US"/>
          </a:p>
        </p:txBody>
      </p:sp>
    </p:spTree>
    <p:extLst>
      <p:ext uri="{BB962C8B-B14F-4D97-AF65-F5344CB8AC3E}">
        <p14:creationId xmlns:p14="http://schemas.microsoft.com/office/powerpoint/2010/main" val="2225972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7F2C-9452-D9BC-86D2-455797BC3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BF024-942B-62A0-DD7A-E4280227C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FE762-62B4-97F0-BE78-249119581D84}"/>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BEACF4B0-A125-4F39-2B71-43278F446E00}"/>
              </a:ext>
            </a:extLst>
          </p:cNvPr>
          <p:cNvSpPr>
            <a:spLocks noGrp="1"/>
          </p:cNvSpPr>
          <p:nvPr>
            <p:ph type="sldNum" sz="quarter" idx="5"/>
          </p:nvPr>
        </p:nvSpPr>
        <p:spPr/>
        <p:txBody>
          <a:bodyPr/>
          <a:lstStyle/>
          <a:p>
            <a:fld id="{DF811066-0135-4CAA-8AD4-89A97190AC00}" type="slidenum">
              <a:rPr lang="en-US" smtClean="0"/>
              <a:t>34</a:t>
            </a:fld>
            <a:endParaRPr lang="en-US"/>
          </a:p>
        </p:txBody>
      </p:sp>
    </p:spTree>
    <p:extLst>
      <p:ext uri="{BB962C8B-B14F-4D97-AF65-F5344CB8AC3E}">
        <p14:creationId xmlns:p14="http://schemas.microsoft.com/office/powerpoint/2010/main" val="24312582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919C-0895-CF96-DAEC-F8E256C20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324EE-87BC-985A-A969-D97F8475D0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C062C-55C1-27D3-33FD-F2FC200B6A12}"/>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C7F627C8-4022-F80F-0D1E-D3D7AB9762BD}"/>
              </a:ext>
            </a:extLst>
          </p:cNvPr>
          <p:cNvSpPr>
            <a:spLocks noGrp="1"/>
          </p:cNvSpPr>
          <p:nvPr>
            <p:ph type="sldNum" sz="quarter" idx="5"/>
          </p:nvPr>
        </p:nvSpPr>
        <p:spPr/>
        <p:txBody>
          <a:bodyPr/>
          <a:lstStyle/>
          <a:p>
            <a:fld id="{DF811066-0135-4CAA-8AD4-89A97190AC00}" type="slidenum">
              <a:rPr lang="en-US" smtClean="0"/>
              <a:t>35</a:t>
            </a:fld>
            <a:endParaRPr lang="en-US"/>
          </a:p>
        </p:txBody>
      </p:sp>
    </p:spTree>
    <p:extLst>
      <p:ext uri="{BB962C8B-B14F-4D97-AF65-F5344CB8AC3E}">
        <p14:creationId xmlns:p14="http://schemas.microsoft.com/office/powerpoint/2010/main" val="39397419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D1D29-03CC-92FB-862F-11FA7A913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40F47-FCE2-5272-CF6C-9758AC435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C818C-0E50-F7E8-EC90-3DC430349258}"/>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0477BA0C-2D53-7855-4B6F-D7103E529F8D}"/>
              </a:ext>
            </a:extLst>
          </p:cNvPr>
          <p:cNvSpPr>
            <a:spLocks noGrp="1"/>
          </p:cNvSpPr>
          <p:nvPr>
            <p:ph type="sldNum" sz="quarter" idx="5"/>
          </p:nvPr>
        </p:nvSpPr>
        <p:spPr/>
        <p:txBody>
          <a:bodyPr/>
          <a:lstStyle/>
          <a:p>
            <a:fld id="{DF811066-0135-4CAA-8AD4-89A97190AC00}" type="slidenum">
              <a:rPr lang="en-US" smtClean="0"/>
              <a:t>36</a:t>
            </a:fld>
            <a:endParaRPr lang="en-US"/>
          </a:p>
        </p:txBody>
      </p:sp>
    </p:spTree>
    <p:extLst>
      <p:ext uri="{BB962C8B-B14F-4D97-AF65-F5344CB8AC3E}">
        <p14:creationId xmlns:p14="http://schemas.microsoft.com/office/powerpoint/2010/main" val="1954170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21991-C5E3-0842-ED58-109044619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24440-1C0B-1DC3-28B5-CD6D25A0A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DC156-2C86-F860-2DDA-8CBD94FC0A01}"/>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F6A9739C-FCB2-3FB2-C44D-5C3E3F3A7D97}"/>
              </a:ext>
            </a:extLst>
          </p:cNvPr>
          <p:cNvSpPr>
            <a:spLocks noGrp="1"/>
          </p:cNvSpPr>
          <p:nvPr>
            <p:ph type="sldNum" sz="quarter" idx="5"/>
          </p:nvPr>
        </p:nvSpPr>
        <p:spPr/>
        <p:txBody>
          <a:bodyPr/>
          <a:lstStyle/>
          <a:p>
            <a:fld id="{DF811066-0135-4CAA-8AD4-89A97190AC00}" type="slidenum">
              <a:rPr lang="en-US" smtClean="0"/>
              <a:t>37</a:t>
            </a:fld>
            <a:endParaRPr lang="en-US"/>
          </a:p>
        </p:txBody>
      </p:sp>
    </p:spTree>
    <p:extLst>
      <p:ext uri="{BB962C8B-B14F-4D97-AF65-F5344CB8AC3E}">
        <p14:creationId xmlns:p14="http://schemas.microsoft.com/office/powerpoint/2010/main" val="889914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E5E59-B571-FC8B-E820-F1DB6BC39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6FE82-58FB-9044-9206-C71184A74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ABFE2-093C-E79B-FD2E-8753D6B95180}"/>
              </a:ext>
            </a:extLst>
          </p:cNvPr>
          <p:cNvSpPr>
            <a:spLocks noGrp="1"/>
          </p:cNvSpPr>
          <p:nvPr>
            <p:ph type="body" idx="1"/>
          </p:nvPr>
        </p:nvSpPr>
        <p:spPr/>
        <p:txBody>
          <a:bodyPr/>
          <a:lstStyle/>
          <a:p>
            <a:r>
              <a:rPr lang="en-US"/>
              <a:t>Das and Pappu 2013</a:t>
            </a:r>
          </a:p>
        </p:txBody>
      </p:sp>
      <p:sp>
        <p:nvSpPr>
          <p:cNvPr id="4" name="Slide Number Placeholder 3">
            <a:extLst>
              <a:ext uri="{FF2B5EF4-FFF2-40B4-BE49-F238E27FC236}">
                <a16:creationId xmlns:a16="http://schemas.microsoft.com/office/drawing/2014/main" id="{A7CB9129-D6A0-D45E-0A7F-E5C6DF7C6C3C}"/>
              </a:ext>
            </a:extLst>
          </p:cNvPr>
          <p:cNvSpPr>
            <a:spLocks noGrp="1"/>
          </p:cNvSpPr>
          <p:nvPr>
            <p:ph type="sldNum" sz="quarter" idx="5"/>
          </p:nvPr>
        </p:nvSpPr>
        <p:spPr/>
        <p:txBody>
          <a:bodyPr/>
          <a:lstStyle/>
          <a:p>
            <a:fld id="{DF811066-0135-4CAA-8AD4-89A97190AC00}" type="slidenum">
              <a:rPr lang="en-US" smtClean="0"/>
              <a:t>38</a:t>
            </a:fld>
            <a:endParaRPr lang="en-US"/>
          </a:p>
        </p:txBody>
      </p:sp>
    </p:spTree>
    <p:extLst>
      <p:ext uri="{BB962C8B-B14F-4D97-AF65-F5344CB8AC3E}">
        <p14:creationId xmlns:p14="http://schemas.microsoft.com/office/powerpoint/2010/main" val="18692045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Green is wild-type FUS — an arginine against a tyrosine ring. Droplets by about 2 µM.</a:t>
            </a:r>
          </a:p>
          <a:p>
            <a:r>
              <a:rPr lang="en-US"/>
              <a:t>Purple changes the arginine. Red changes the tyrosine. Either one alone, nothing until 7 µM. Both, nothing at all.</a:t>
            </a:r>
            <a:endParaRPr lang="en-US">
              <a:ea typeface="Calibri"/>
              <a:cs typeface="Calibri"/>
            </a:endParaRPr>
          </a:p>
          <a:p>
            <a:r>
              <a:rPr lang="en-US"/>
              <a:t>The arginine is in the RBD and the tyrosine is in the PLD. </a:t>
            </a:r>
            <a:endParaRPr lang="en-US">
              <a:ea typeface="Calibri"/>
              <a:cs typeface="Calibri"/>
            </a:endParaRPr>
          </a:p>
          <a:p>
            <a:endParaRPr lang="en-US" i="1">
              <a:ea typeface="Calibri"/>
              <a:cs typeface="Calibri"/>
            </a:endParaRPr>
          </a:p>
          <a:p>
            <a:r>
              <a:rPr lang="en-US" i="1"/>
              <a:t>Why these mutations?</a:t>
            </a:r>
            <a:r>
              <a:rPr lang="en-US"/>
              <a:t> Conservative swaps. R→K keeps the positive charge but lysine can't lie flat against the ring; Y→F keeps the aromatic but loses the hydroxyl that makes the ring electron-rich. Each removes one property and holds the rest fixed </a:t>
            </a:r>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39</a:t>
            </a:fld>
            <a:endParaRPr lang="en-US"/>
          </a:p>
        </p:txBody>
      </p:sp>
    </p:spTree>
    <p:extLst>
      <p:ext uri="{BB962C8B-B14F-4D97-AF65-F5344CB8AC3E}">
        <p14:creationId xmlns:p14="http://schemas.microsoft.com/office/powerpoint/2010/main" val="1206910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Compare 4 glutamates and additional 4 glutamates </a:t>
            </a:r>
          </a:p>
        </p:txBody>
      </p:sp>
      <p:sp>
        <p:nvSpPr>
          <p:cNvPr id="4" name="Slide Number Placeholder 3"/>
          <p:cNvSpPr>
            <a:spLocks noGrp="1"/>
          </p:cNvSpPr>
          <p:nvPr>
            <p:ph type="sldNum" sz="quarter" idx="5"/>
          </p:nvPr>
        </p:nvSpPr>
        <p:spPr/>
        <p:txBody>
          <a:bodyPr/>
          <a:lstStyle/>
          <a:p>
            <a:fld id="{DF811066-0135-4CAA-8AD4-89A97190AC00}" type="slidenum">
              <a:rPr lang="en-US" smtClean="0"/>
              <a:t>41</a:t>
            </a:fld>
            <a:endParaRPr lang="en-US"/>
          </a:p>
        </p:txBody>
      </p:sp>
    </p:spTree>
    <p:extLst>
      <p:ext uri="{BB962C8B-B14F-4D97-AF65-F5344CB8AC3E}">
        <p14:creationId xmlns:p14="http://schemas.microsoft.com/office/powerpoint/2010/main" val="1624956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D36A1-BBCA-9790-6098-7C68854B0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29BD3-B5A6-E73E-561E-22B7616CFE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12C92-2BB9-D711-7829-6AA9C83824CD}"/>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Mean-field model</a:t>
            </a:r>
            <a:endParaRPr lang="en-US"/>
          </a:p>
          <a:p>
            <a:pPr marL="171450" indent="-171450">
              <a:buFont typeface="Calibri"/>
              <a:buChar char="-"/>
            </a:pPr>
            <a:endParaRPr lang="en-US">
              <a:ea typeface="Calibri"/>
              <a:cs typeface="Calibri"/>
            </a:endParaRPr>
          </a:p>
        </p:txBody>
      </p:sp>
      <p:sp>
        <p:nvSpPr>
          <p:cNvPr id="4" name="Slide Number Placeholder 3">
            <a:extLst>
              <a:ext uri="{FF2B5EF4-FFF2-40B4-BE49-F238E27FC236}">
                <a16:creationId xmlns:a16="http://schemas.microsoft.com/office/drawing/2014/main" id="{77BE8C25-1266-C455-E51D-3521BBD783B4}"/>
              </a:ext>
            </a:extLst>
          </p:cNvPr>
          <p:cNvSpPr>
            <a:spLocks noGrp="1"/>
          </p:cNvSpPr>
          <p:nvPr>
            <p:ph type="sldNum" sz="quarter" idx="5"/>
          </p:nvPr>
        </p:nvSpPr>
        <p:spPr/>
        <p:txBody>
          <a:bodyPr/>
          <a:lstStyle/>
          <a:p>
            <a:fld id="{DF811066-0135-4CAA-8AD4-89A97190AC00}" type="slidenum">
              <a:rPr lang="en-US" smtClean="0"/>
              <a:t>45</a:t>
            </a:fld>
            <a:endParaRPr lang="en-US"/>
          </a:p>
        </p:txBody>
      </p:sp>
    </p:spTree>
    <p:extLst>
      <p:ext uri="{BB962C8B-B14F-4D97-AF65-F5344CB8AC3E}">
        <p14:creationId xmlns:p14="http://schemas.microsoft.com/office/powerpoint/2010/main" val="1912077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811C1-2B1E-3530-3B16-7ADC854E2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EC834-A9CB-3842-4FD9-6A7D99298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E3E68-9DB5-C5DF-86CC-52B126A91AB6}"/>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Mean-field model</a:t>
            </a:r>
            <a:endParaRPr lang="en-US"/>
          </a:p>
          <a:p>
            <a:pPr marL="171450" indent="-171450">
              <a:buFont typeface="Calibri"/>
              <a:buChar char="-"/>
            </a:pPr>
            <a:endParaRPr lang="en-US">
              <a:ea typeface="Calibri"/>
              <a:cs typeface="Calibri"/>
            </a:endParaRPr>
          </a:p>
        </p:txBody>
      </p:sp>
      <p:sp>
        <p:nvSpPr>
          <p:cNvPr id="4" name="Slide Number Placeholder 3">
            <a:extLst>
              <a:ext uri="{FF2B5EF4-FFF2-40B4-BE49-F238E27FC236}">
                <a16:creationId xmlns:a16="http://schemas.microsoft.com/office/drawing/2014/main" id="{93B22BAC-C8C8-21C4-6657-96868026C5B3}"/>
              </a:ext>
            </a:extLst>
          </p:cNvPr>
          <p:cNvSpPr>
            <a:spLocks noGrp="1"/>
          </p:cNvSpPr>
          <p:nvPr>
            <p:ph type="sldNum" sz="quarter" idx="5"/>
          </p:nvPr>
        </p:nvSpPr>
        <p:spPr/>
        <p:txBody>
          <a:bodyPr/>
          <a:lstStyle/>
          <a:p>
            <a:fld id="{DF811066-0135-4CAA-8AD4-89A97190AC00}" type="slidenum">
              <a:rPr lang="en-US" smtClean="0"/>
              <a:t>46</a:t>
            </a:fld>
            <a:endParaRPr lang="en-US"/>
          </a:p>
        </p:txBody>
      </p:sp>
    </p:spTree>
    <p:extLst>
      <p:ext uri="{BB962C8B-B14F-4D97-AF65-F5344CB8AC3E}">
        <p14:creationId xmlns:p14="http://schemas.microsoft.com/office/powerpoint/2010/main" val="3172585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8279D-9C2B-0AFB-78ED-435ABCC11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40BD9-9747-1AAB-C1FF-F3D51CC5A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E20AE-8E81-DB98-87B1-D88041CE766B}"/>
              </a:ext>
            </a:extLst>
          </p:cNvPr>
          <p:cNvSpPr>
            <a:spLocks noGrp="1"/>
          </p:cNvSpPr>
          <p:nvPr>
            <p:ph type="body" idx="1"/>
          </p:nvPr>
        </p:nvSpPr>
        <p:spPr/>
        <p:txBody>
          <a:bodyPr/>
          <a:lstStyle/>
          <a:p>
            <a:r>
              <a:rPr lang="en-US"/>
              <a:t>Keerthi</a:t>
            </a:r>
          </a:p>
          <a:p>
            <a:endParaRPr lang="en-US">
              <a:ea typeface="Calibri"/>
              <a:cs typeface="Calibri"/>
            </a:endParaRPr>
          </a:p>
          <a:p>
            <a:r>
              <a:rPr lang="en-US">
                <a:ea typeface="Calibri"/>
                <a:cs typeface="Calibri"/>
              </a:rPr>
              <a:t>Mean-field model</a:t>
            </a:r>
            <a:endParaRPr lang="en-US"/>
          </a:p>
          <a:p>
            <a:pPr marL="171450" indent="-171450">
              <a:buFont typeface="Calibri"/>
              <a:buChar char="-"/>
            </a:pPr>
            <a:endParaRPr lang="en-US">
              <a:ea typeface="Calibri"/>
              <a:cs typeface="Calibri"/>
            </a:endParaRPr>
          </a:p>
        </p:txBody>
      </p:sp>
      <p:sp>
        <p:nvSpPr>
          <p:cNvPr id="4" name="Slide Number Placeholder 3">
            <a:extLst>
              <a:ext uri="{FF2B5EF4-FFF2-40B4-BE49-F238E27FC236}">
                <a16:creationId xmlns:a16="http://schemas.microsoft.com/office/drawing/2014/main" id="{13C56E3B-4D35-162B-9BFB-0B81E8B6B809}"/>
              </a:ext>
            </a:extLst>
          </p:cNvPr>
          <p:cNvSpPr>
            <a:spLocks noGrp="1"/>
          </p:cNvSpPr>
          <p:nvPr>
            <p:ph type="sldNum" sz="quarter" idx="5"/>
          </p:nvPr>
        </p:nvSpPr>
        <p:spPr/>
        <p:txBody>
          <a:bodyPr/>
          <a:lstStyle/>
          <a:p>
            <a:fld id="{DF811066-0135-4CAA-8AD4-89A97190AC00}" type="slidenum">
              <a:rPr lang="en-US" smtClean="0"/>
              <a:t>47</a:t>
            </a:fld>
            <a:endParaRPr lang="en-US"/>
          </a:p>
        </p:txBody>
      </p:sp>
    </p:spTree>
    <p:extLst>
      <p:ext uri="{BB962C8B-B14F-4D97-AF65-F5344CB8AC3E}">
        <p14:creationId xmlns:p14="http://schemas.microsoft.com/office/powerpoint/2010/main" val="3534842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48</a:t>
            </a:fld>
            <a:endParaRPr lang="en-US"/>
          </a:p>
        </p:txBody>
      </p:sp>
    </p:spTree>
    <p:extLst>
      <p:ext uri="{BB962C8B-B14F-4D97-AF65-F5344CB8AC3E}">
        <p14:creationId xmlns:p14="http://schemas.microsoft.com/office/powerpoint/2010/main" val="7043073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49</a:t>
            </a:fld>
            <a:endParaRPr lang="en-US"/>
          </a:p>
        </p:txBody>
      </p:sp>
    </p:spTree>
    <p:extLst>
      <p:ext uri="{BB962C8B-B14F-4D97-AF65-F5344CB8AC3E}">
        <p14:creationId xmlns:p14="http://schemas.microsoft.com/office/powerpoint/2010/main" val="1696505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contact maps. One sequence along the bottom, another up the side, and each square is how those two residues interact. Green is repulsive, purple is attractive, white is neutral.</a:t>
            </a:r>
          </a:p>
          <a:p>
            <a:r>
              <a:rPr lang="en-US"/>
              <a:t>On the left, full-length HP1 against full-length HP1. The big white field is the folded domains: the CD and CSD are masked out, because this model only handles disordered regions. What's left is the disordered parts talking to each other. The green block in the middle is the hinge against itself, which makes sense, it's lysine and arginine rich, so two hinges repel.</a:t>
            </a:r>
            <a:endParaRPr lang="en-US">
              <a:ea typeface="Calibri"/>
              <a:cs typeface="Calibri"/>
            </a:endParaRPr>
          </a:p>
          <a:p>
            <a:r>
              <a:rPr lang="en-US"/>
              <a:t>On the right is the zoom we care about: the NTE along the bottom, the hinge up the side. It's mostly green. Unmodified, these two regions don't want to interact.</a:t>
            </a:r>
            <a:endParaRPr lang="en-US">
              <a:ea typeface="Calibri"/>
              <a:cs typeface="Calibri"/>
            </a:endParaRPr>
          </a:p>
          <a:p>
            <a:r>
              <a:rPr lang="en-US"/>
              <a:t>Which fits — unphosphorylated HP1α doesn't </a:t>
            </a:r>
            <a:r>
              <a:rPr lang="en-US" err="1"/>
              <a:t>phase</a:t>
            </a:r>
            <a:r>
              <a:rPr lang="en-US"/>
              <a:t> separate on its own</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52</a:t>
            </a:fld>
            <a:endParaRPr lang="en-US"/>
          </a:p>
        </p:txBody>
      </p:sp>
    </p:spTree>
    <p:extLst>
      <p:ext uri="{BB962C8B-B14F-4D97-AF65-F5344CB8AC3E}">
        <p14:creationId xmlns:p14="http://schemas.microsoft.com/office/powerpoint/2010/main" val="191303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Because 4 positive charges averaged out while calculating E does not cause enough of a change to find a difference in phase diagrams </a:t>
            </a:r>
          </a:p>
        </p:txBody>
      </p:sp>
      <p:sp>
        <p:nvSpPr>
          <p:cNvPr id="4" name="Slide Number Placeholder 3"/>
          <p:cNvSpPr>
            <a:spLocks noGrp="1"/>
          </p:cNvSpPr>
          <p:nvPr>
            <p:ph type="sldNum" sz="quarter" idx="5"/>
          </p:nvPr>
        </p:nvSpPr>
        <p:spPr/>
        <p:txBody>
          <a:bodyPr/>
          <a:lstStyle/>
          <a:p>
            <a:fld id="{DF811066-0135-4CAA-8AD4-89A97190AC00}" type="slidenum">
              <a:rPr lang="en-US" smtClean="0"/>
              <a:t>55</a:t>
            </a:fld>
            <a:endParaRPr lang="en-US"/>
          </a:p>
        </p:txBody>
      </p:sp>
    </p:spTree>
    <p:extLst>
      <p:ext uri="{BB962C8B-B14F-4D97-AF65-F5344CB8AC3E}">
        <p14:creationId xmlns:p14="http://schemas.microsoft.com/office/powerpoint/2010/main" val="35463280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Same protein, four </a:t>
            </a:r>
            <a:r>
              <a:rPr lang="en-US" err="1"/>
              <a:t>serines</a:t>
            </a:r>
            <a:r>
              <a:rPr lang="en-US"/>
              <a:t> in the NTE swapped to aspartate to mimic phosphorylation.</a:t>
            </a:r>
          </a:p>
          <a:p>
            <a:r>
              <a:rPr lang="en-US"/>
              <a:t>Left panel, full length: the hinge–hinge block is still green, unchanged. But look along the bottom edge and the left edge - the NTE rows have gone purple.</a:t>
            </a:r>
            <a:endParaRPr lang="en-US">
              <a:ea typeface="Calibri"/>
              <a:cs typeface="Calibri"/>
            </a:endParaRPr>
          </a:p>
          <a:p>
            <a:r>
              <a:rPr lang="en-US"/>
              <a:t>Right panel, the NTE against the hinge: this was green a minute ago. Now it's almost entirely purple."</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56</a:t>
            </a:fld>
            <a:endParaRPr lang="en-US"/>
          </a:p>
        </p:txBody>
      </p:sp>
    </p:spTree>
    <p:extLst>
      <p:ext uri="{BB962C8B-B14F-4D97-AF65-F5344CB8AC3E}">
        <p14:creationId xmlns:p14="http://schemas.microsoft.com/office/powerpoint/2010/main" val="3961444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Same two maps, side by side. Left is unmodified, right is the phospho-mimic. Nothing changed except four residues in the NTE.</a:t>
            </a:r>
          </a:p>
          <a:p>
            <a:r>
              <a:rPr lang="en-US"/>
              <a:t>the NTE and hinge go from repelling each other to strongly attracting.</a:t>
            </a:r>
            <a:endParaRPr lang="en-US">
              <a:ea typeface="Calibri"/>
              <a:cs typeface="Calibri"/>
            </a:endParaRPr>
          </a:p>
          <a:p>
            <a:r>
              <a:rPr lang="en-US"/>
              <a:t>And it makes sense chemically: the NTE was serine-rich and near neutral. Adding four aspartates makes it acidic, and the hinge is lysine and arginine rich. Opposite charges.</a:t>
            </a:r>
            <a:endParaRPr lang="en-US">
              <a:ea typeface="Calibri"/>
              <a:cs typeface="Calibri"/>
            </a:endParaRPr>
          </a:p>
          <a:p>
            <a:r>
              <a:rPr lang="en-US" b="1"/>
              <a:t>Takeaway</a:t>
            </a:r>
            <a:endParaRPr lang="en-US"/>
          </a:p>
          <a:p>
            <a:r>
              <a:rPr lang="en-US"/>
              <a:t>This matches what's known biologically: the phosphorylated NTE of one HP1 dimer contacts the hinge of another. FINCHES found that from sequence alone.</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57</a:t>
            </a:fld>
            <a:endParaRPr lang="en-US"/>
          </a:p>
        </p:txBody>
      </p:sp>
    </p:spTree>
    <p:extLst>
      <p:ext uri="{BB962C8B-B14F-4D97-AF65-F5344CB8AC3E}">
        <p14:creationId xmlns:p14="http://schemas.microsoft.com/office/powerpoint/2010/main" val="1157738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1A683-484B-38A7-5DF3-4D96463F6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69A87-9810-DBFA-2FB6-CED70F599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CF6D6-0BA0-4D49-9CC4-FDB3597350D0}"/>
              </a:ext>
            </a:extLst>
          </p:cNvPr>
          <p:cNvSpPr>
            <a:spLocks noGrp="1"/>
          </p:cNvSpPr>
          <p:nvPr>
            <p:ph type="body" idx="1"/>
          </p:nvPr>
        </p:nvSpPr>
        <p:spPr/>
        <p:txBody>
          <a:bodyPr/>
          <a:lstStyle/>
          <a:p>
            <a:r>
              <a:rPr lang="en-US"/>
              <a:t>Same two maps, side by side. Left is unmodified, right is the phospho-mimic. Nothing changed except four residues in the NTE.</a:t>
            </a:r>
          </a:p>
          <a:p>
            <a:r>
              <a:rPr lang="en-US"/>
              <a:t>the NTE and hinge go from repelling each other to strongly attracting.</a:t>
            </a:r>
            <a:endParaRPr lang="en-US">
              <a:ea typeface="Calibri"/>
              <a:cs typeface="Calibri"/>
            </a:endParaRPr>
          </a:p>
          <a:p>
            <a:r>
              <a:rPr lang="en-US"/>
              <a:t>And it makes sense chemically: the NTE was serine-rich and near neutral. Adding four aspartates makes it acidic, and the hinge is lysine and arginine rich. Opposite charges.</a:t>
            </a:r>
            <a:endParaRPr lang="en-US">
              <a:ea typeface="Calibri"/>
              <a:cs typeface="Calibri"/>
            </a:endParaRPr>
          </a:p>
          <a:p>
            <a:r>
              <a:rPr lang="en-US" b="1"/>
              <a:t>Takeaway</a:t>
            </a:r>
            <a:endParaRPr lang="en-US"/>
          </a:p>
          <a:p>
            <a:r>
              <a:rPr lang="en-US"/>
              <a:t>This matches what's known biologically: the phosphorylated NTE of one HP1 dimer contacts the hinge of another. FINCHES found that from sequence alone.</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0F06195F-5A40-49D7-6C14-76115E0A3D35}"/>
              </a:ext>
            </a:extLst>
          </p:cNvPr>
          <p:cNvSpPr>
            <a:spLocks noGrp="1"/>
          </p:cNvSpPr>
          <p:nvPr>
            <p:ph type="sldNum" sz="quarter" idx="5"/>
          </p:nvPr>
        </p:nvSpPr>
        <p:spPr/>
        <p:txBody>
          <a:bodyPr/>
          <a:lstStyle/>
          <a:p>
            <a:fld id="{DF811066-0135-4CAA-8AD4-89A97190AC00}" type="slidenum">
              <a:rPr lang="en-US" smtClean="0"/>
              <a:t>58</a:t>
            </a:fld>
            <a:endParaRPr lang="en-US"/>
          </a:p>
        </p:txBody>
      </p:sp>
    </p:spTree>
    <p:extLst>
      <p:ext uri="{BB962C8B-B14F-4D97-AF65-F5344CB8AC3E}">
        <p14:creationId xmlns:p14="http://schemas.microsoft.com/office/powerpoint/2010/main" val="834621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Keerthi</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t>61</a:t>
            </a:fld>
            <a:endParaRPr lang="en-US"/>
          </a:p>
        </p:txBody>
      </p:sp>
    </p:spTree>
    <p:extLst>
      <p:ext uri="{BB962C8B-B14F-4D97-AF65-F5344CB8AC3E}">
        <p14:creationId xmlns:p14="http://schemas.microsoft.com/office/powerpoint/2010/main" val="1334565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Whi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0" y="629135"/>
            <a:ext cx="1743437" cy="1130005"/>
          </a:xfrm>
          <a:prstGeom prst="rect">
            <a:avLst/>
          </a:prstGeom>
        </p:spPr>
      </p:pic>
      <p:sp>
        <p:nvSpPr>
          <p:cNvPr id="22" name="Title 15"/>
          <p:cNvSpPr>
            <a:spLocks noGrp="1"/>
          </p:cNvSpPr>
          <p:nvPr>
            <p:ph type="title" hasCustomPrompt="1"/>
          </p:nvPr>
        </p:nvSpPr>
        <p:spPr>
          <a:xfrm>
            <a:off x="575735" y="2504663"/>
            <a:ext cx="8188479" cy="1749284"/>
          </a:xfrm>
        </p:spPr>
        <p:txBody>
          <a:bodyPr anchor="b">
            <a:noAutofit/>
          </a:bodyPr>
          <a:lstStyle>
            <a:lvl1pPr>
              <a:defRPr sz="36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
        <p:nvSpPr>
          <p:cNvPr id="23" name="Date Placeholder 4"/>
          <p:cNvSpPr>
            <a:spLocks noGrp="1"/>
          </p:cNvSpPr>
          <p:nvPr>
            <p:ph type="dt" sz="half" idx="2"/>
          </p:nvPr>
        </p:nvSpPr>
        <p:spPr>
          <a:xfrm>
            <a:off x="575734" y="6155227"/>
            <a:ext cx="2567117" cy="238607"/>
          </a:xfrm>
          <a:prstGeom prst="rect">
            <a:avLst/>
          </a:prstGeom>
        </p:spPr>
        <p:txBody>
          <a:bodyPr vert="horz" wrap="square" lIns="0" tIns="0" rIns="91440" bIns="0" rtlCol="0" anchor="b" anchorCtr="0">
            <a:noAutofit/>
          </a:bodyPr>
          <a:lstStyle>
            <a:lvl1pPr algn="l">
              <a:defRPr sz="1400" b="1" i="0">
                <a:solidFill>
                  <a:schemeClr val="tx1"/>
                </a:solidFill>
                <a:latin typeface="+mn-lt"/>
                <a:ea typeface="Helvetica Neue" panose="02000503000000020004" pitchFamily="2" charset="0"/>
                <a:cs typeface="Arial" panose="020B0604020202020204" pitchFamily="34" charset="0"/>
              </a:defRPr>
            </a:lvl1pPr>
          </a:lstStyle>
          <a:p>
            <a:fld id="{D470D759-0E0E-8249-AFAC-A75A00A3758F}" type="datetime1">
              <a:rPr lang="en-US" smtClean="0"/>
              <a:pPr/>
              <a:t>8/26/2026</a:t>
            </a:fld>
            <a:endParaRPr lang="en-US" sz="1400"/>
          </a:p>
        </p:txBody>
      </p:sp>
      <p:sp>
        <p:nvSpPr>
          <p:cNvPr id="24" name="Text Placeholder 2"/>
          <p:cNvSpPr>
            <a:spLocks noGrp="1"/>
          </p:cNvSpPr>
          <p:nvPr>
            <p:ph type="body" sz="quarter" idx="10" hasCustomPrompt="1"/>
          </p:nvPr>
        </p:nvSpPr>
        <p:spPr>
          <a:xfrm>
            <a:off x="575735" y="5469678"/>
            <a:ext cx="8188479"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1600"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Name</a:t>
            </a:r>
          </a:p>
        </p:txBody>
      </p:sp>
      <p:sp>
        <p:nvSpPr>
          <p:cNvPr id="25" name="Text Placeholder 3"/>
          <p:cNvSpPr>
            <a:spLocks noGrp="1"/>
          </p:cNvSpPr>
          <p:nvPr>
            <p:ph type="body" sz="quarter" idx="15" hasCustomPrompt="1"/>
          </p:nvPr>
        </p:nvSpPr>
        <p:spPr>
          <a:xfrm>
            <a:off x="575734" y="4246882"/>
            <a:ext cx="8196909" cy="677627"/>
          </a:xfrm>
          <a:prstGeom prst="rect">
            <a:avLst/>
          </a:prstGeom>
        </p:spPr>
        <p:txBody>
          <a:bodyPr>
            <a:noAutofit/>
          </a:bodyPr>
          <a:lstStyle>
            <a:lvl1pPr marL="0" indent="0" algn="l">
              <a:lnSpc>
                <a:spcPct val="90000"/>
              </a:lnSpc>
              <a:buNone/>
              <a:defRPr sz="1800" b="0" i="0">
                <a:solidFill>
                  <a:schemeClr val="tx1"/>
                </a:solidFill>
                <a:latin typeface="+mn-lt"/>
                <a:ea typeface="Helvetica Neue" panose="02000503000000020004" pitchFamily="2" charset="0"/>
                <a:cs typeface="Arial" panose="020B0604020202020204" pitchFamily="34" charset="0"/>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Tree>
    <p:extLst>
      <p:ext uri="{BB962C8B-B14F-4D97-AF65-F5344CB8AC3E}">
        <p14:creationId xmlns:p14="http://schemas.microsoft.com/office/powerpoint/2010/main" val="18754809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 Teal">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0" y="637901"/>
            <a:ext cx="1729936" cy="1121255"/>
          </a:xfrm>
          <a:prstGeom prst="rect">
            <a:avLst/>
          </a:prstGeom>
        </p:spPr>
      </p:pic>
      <p:sp>
        <p:nvSpPr>
          <p:cNvPr id="15" name="Date Placeholder 4"/>
          <p:cNvSpPr>
            <a:spLocks noGrp="1"/>
          </p:cNvSpPr>
          <p:nvPr>
            <p:ph type="dt" sz="half" idx="2"/>
          </p:nvPr>
        </p:nvSpPr>
        <p:spPr>
          <a:xfrm>
            <a:off x="570960" y="6155227"/>
            <a:ext cx="2567117" cy="238607"/>
          </a:xfrm>
          <a:prstGeom prst="rect">
            <a:avLst/>
          </a:prstGeom>
        </p:spPr>
        <p:txBody>
          <a:bodyPr vert="horz" wrap="square" lIns="0" tIns="0" rIns="91440" bIns="0" rtlCol="0" anchor="b" anchorCtr="0">
            <a:noAutofit/>
          </a:bodyPr>
          <a:lstStyle>
            <a:lvl1pPr algn="l">
              <a:defRPr sz="1400" b="1" i="0">
                <a:solidFill>
                  <a:schemeClr val="tx1"/>
                </a:solidFill>
                <a:latin typeface="+mn-lt"/>
                <a:ea typeface="Helvetica Neue" panose="02000503000000020004" pitchFamily="2" charset="0"/>
                <a:cs typeface="Arial" panose="020B0604020202020204" pitchFamily="34" charset="0"/>
              </a:defRPr>
            </a:lvl1pPr>
          </a:lstStyle>
          <a:p>
            <a:fld id="{D2C759A4-81DB-2B49-BAD8-20F4759D56E4}" type="datetime1">
              <a:rPr lang="en-US" smtClean="0"/>
              <a:pPr/>
              <a:t>8/26/2026</a:t>
            </a:fld>
            <a:endParaRPr lang="en-US"/>
          </a:p>
        </p:txBody>
      </p:sp>
      <p:sp>
        <p:nvSpPr>
          <p:cNvPr id="17" name="Text Placeholder 3"/>
          <p:cNvSpPr>
            <a:spLocks noGrp="1"/>
          </p:cNvSpPr>
          <p:nvPr>
            <p:ph type="body" sz="quarter" idx="15" hasCustomPrompt="1"/>
          </p:nvPr>
        </p:nvSpPr>
        <p:spPr>
          <a:xfrm>
            <a:off x="573022" y="4246882"/>
            <a:ext cx="8196909" cy="677627"/>
          </a:xfrm>
          <a:prstGeom prst="rect">
            <a:avLst/>
          </a:prstGeom>
        </p:spPr>
        <p:txBody>
          <a:bodyPr>
            <a:noAutofit/>
          </a:bodyPr>
          <a:lstStyle>
            <a:lvl1pPr marL="0" indent="0" algn="l">
              <a:lnSpc>
                <a:spcPct val="90000"/>
              </a:lnSpc>
              <a:buNone/>
              <a:defRPr sz="1800" b="0" i="0">
                <a:solidFill>
                  <a:schemeClr val="tx1"/>
                </a:solidFill>
                <a:latin typeface="+mn-lt"/>
                <a:ea typeface="Helvetica Neue" panose="02000503000000020004" pitchFamily="2" charset="0"/>
                <a:cs typeface="Arial" panose="020B0604020202020204" pitchFamily="34" charset="0"/>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10" name="Text Placeholder 2"/>
          <p:cNvSpPr>
            <a:spLocks noGrp="1"/>
          </p:cNvSpPr>
          <p:nvPr>
            <p:ph type="body" sz="quarter" idx="10" hasCustomPrompt="1"/>
          </p:nvPr>
        </p:nvSpPr>
        <p:spPr>
          <a:xfrm>
            <a:off x="563868" y="5469678"/>
            <a:ext cx="8206063"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1600"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Name</a:t>
            </a:r>
          </a:p>
        </p:txBody>
      </p:sp>
      <p:sp>
        <p:nvSpPr>
          <p:cNvPr id="11" name="Title 15">
            <a:extLst>
              <a:ext uri="{FF2B5EF4-FFF2-40B4-BE49-F238E27FC236}">
                <a16:creationId xmlns:a16="http://schemas.microsoft.com/office/drawing/2014/main" id="{A8F50CE7-BE49-DF46-A309-403467331352}"/>
              </a:ext>
            </a:extLst>
          </p:cNvPr>
          <p:cNvSpPr>
            <a:spLocks noGrp="1"/>
          </p:cNvSpPr>
          <p:nvPr>
            <p:ph type="title" hasCustomPrompt="1"/>
          </p:nvPr>
        </p:nvSpPr>
        <p:spPr>
          <a:xfrm>
            <a:off x="568203" y="2504663"/>
            <a:ext cx="8188479" cy="1749284"/>
          </a:xfrm>
        </p:spPr>
        <p:txBody>
          <a:bodyPr anchor="b">
            <a:noAutofit/>
          </a:bodyPr>
          <a:lstStyle>
            <a:lvl1pPr>
              <a:defRPr sz="36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197837346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Navy">
    <p:bg>
      <p:bgPr>
        <a:solidFill>
          <a:schemeClr val="bg1"/>
        </a:solidFill>
        <a:effectLst/>
      </p:bgPr>
    </p:bg>
    <p:spTree>
      <p:nvGrpSpPr>
        <p:cNvPr id="1" name=""/>
        <p:cNvGrpSpPr/>
        <p:nvPr/>
      </p:nvGrpSpPr>
      <p:grpSpPr>
        <a:xfrm>
          <a:off x="0" y="0"/>
          <a:ext cx="0" cy="0"/>
          <a:chOff x="0" y="0"/>
          <a:chExt cx="0" cy="0"/>
        </a:xfrm>
      </p:grpSpPr>
      <p:sp>
        <p:nvSpPr>
          <p:cNvPr id="14" name="Title 15"/>
          <p:cNvSpPr>
            <a:spLocks noGrp="1"/>
          </p:cNvSpPr>
          <p:nvPr>
            <p:ph type="title" hasCustomPrompt="1"/>
          </p:nvPr>
        </p:nvSpPr>
        <p:spPr>
          <a:xfrm>
            <a:off x="570960" y="2504663"/>
            <a:ext cx="8188479" cy="1749284"/>
          </a:xfrm>
        </p:spPr>
        <p:txBody>
          <a:bodyPr anchor="b">
            <a:noAutofit/>
          </a:bodyPr>
          <a:lstStyle>
            <a:lvl1pPr>
              <a:defRPr sz="36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
        <p:nvSpPr>
          <p:cNvPr id="15" name="Date Placeholder 4"/>
          <p:cNvSpPr>
            <a:spLocks noGrp="1"/>
          </p:cNvSpPr>
          <p:nvPr>
            <p:ph type="dt" sz="half" idx="2"/>
          </p:nvPr>
        </p:nvSpPr>
        <p:spPr>
          <a:xfrm>
            <a:off x="570960" y="6155227"/>
            <a:ext cx="2567117" cy="238607"/>
          </a:xfrm>
          <a:prstGeom prst="rect">
            <a:avLst/>
          </a:prstGeom>
        </p:spPr>
        <p:txBody>
          <a:bodyPr vert="horz" wrap="square" lIns="0" tIns="0" rIns="91440" bIns="0" rtlCol="0" anchor="b" anchorCtr="0">
            <a:noAutofit/>
          </a:bodyPr>
          <a:lstStyle>
            <a:lvl1pPr algn="l">
              <a:defRPr sz="1400" b="1" i="0">
                <a:solidFill>
                  <a:schemeClr val="tx1"/>
                </a:solidFill>
                <a:latin typeface="+mn-lt"/>
                <a:ea typeface="Helvetica Neue" panose="02000503000000020004" pitchFamily="2" charset="0"/>
                <a:cs typeface="Arial" panose="020B0604020202020204" pitchFamily="34" charset="0"/>
              </a:defRPr>
            </a:lvl1pPr>
          </a:lstStyle>
          <a:p>
            <a:fld id="{4AD83FAE-0AD2-084F-918F-E696D117757B}" type="datetime1">
              <a:rPr lang="en-US" smtClean="0"/>
              <a:pPr/>
              <a:t>8/26/2026</a:t>
            </a:fld>
            <a:endParaRPr lang="en-US" b="1"/>
          </a:p>
        </p:txBody>
      </p:sp>
      <p:sp>
        <p:nvSpPr>
          <p:cNvPr id="17" name="Text Placeholder 3"/>
          <p:cNvSpPr>
            <a:spLocks noGrp="1"/>
          </p:cNvSpPr>
          <p:nvPr>
            <p:ph type="body" sz="quarter" idx="15" hasCustomPrompt="1"/>
          </p:nvPr>
        </p:nvSpPr>
        <p:spPr>
          <a:xfrm>
            <a:off x="575780" y="4246882"/>
            <a:ext cx="8196909" cy="677627"/>
          </a:xfrm>
          <a:prstGeom prst="rect">
            <a:avLst/>
          </a:prstGeom>
        </p:spPr>
        <p:txBody>
          <a:bodyPr>
            <a:noAutofit/>
          </a:bodyPr>
          <a:lstStyle>
            <a:lvl1pPr marL="0" indent="0" algn="l">
              <a:lnSpc>
                <a:spcPct val="90000"/>
              </a:lnSpc>
              <a:buNone/>
              <a:defRPr sz="1800" b="0" i="0">
                <a:solidFill>
                  <a:schemeClr val="tx1"/>
                </a:solidFill>
                <a:latin typeface="+mn-lt"/>
                <a:ea typeface="Helvetica Neue" panose="02000503000000020004" pitchFamily="2" charset="0"/>
                <a:cs typeface="Arial" panose="020B0604020202020204" pitchFamily="34" charset="0"/>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10" name="Text Placeholder 2"/>
          <p:cNvSpPr>
            <a:spLocks noGrp="1"/>
          </p:cNvSpPr>
          <p:nvPr>
            <p:ph type="body" sz="quarter" idx="10" hasCustomPrompt="1"/>
          </p:nvPr>
        </p:nvSpPr>
        <p:spPr>
          <a:xfrm>
            <a:off x="570962" y="5469678"/>
            <a:ext cx="8201729"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1600"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Presenter’s Name</a:t>
            </a:r>
          </a:p>
        </p:txBody>
      </p:sp>
      <p:pic>
        <p:nvPicPr>
          <p:cNvPr id="9" name="Picture 8">
            <a:extLst>
              <a:ext uri="{FF2B5EF4-FFF2-40B4-BE49-F238E27FC236}">
                <a16:creationId xmlns:a16="http://schemas.microsoft.com/office/drawing/2014/main" id="{44418279-066F-DC44-B86B-14E3FAD25D8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0" y="637901"/>
            <a:ext cx="1729936" cy="1121255"/>
          </a:xfrm>
          <a:prstGeom prst="rect">
            <a:avLst/>
          </a:prstGeom>
        </p:spPr>
      </p:pic>
    </p:spTree>
    <p:extLst>
      <p:ext uri="{BB962C8B-B14F-4D97-AF65-F5344CB8AC3E}">
        <p14:creationId xmlns:p14="http://schemas.microsoft.com/office/powerpoint/2010/main" val="17788940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1" name="Title 15"/>
          <p:cNvSpPr>
            <a:spLocks noGrp="1"/>
          </p:cNvSpPr>
          <p:nvPr>
            <p:ph type="title" hasCustomPrompt="1"/>
          </p:nvPr>
        </p:nvSpPr>
        <p:spPr>
          <a:xfrm>
            <a:off x="583636" y="413049"/>
            <a:ext cx="10898107" cy="562420"/>
          </a:xfrm>
        </p:spPr>
        <p:txBody>
          <a:bodyPr bIns="0" anchor="b">
            <a:noAutofit/>
          </a:bodyPr>
          <a:lstStyle>
            <a:lvl1pPr>
              <a:defRPr sz="36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583636" y="927656"/>
            <a:ext cx="10893285" cy="446529"/>
          </a:xfrm>
          <a:prstGeom prst="rect">
            <a:avLst/>
          </a:prstGeom>
        </p:spPr>
        <p:txBody>
          <a:bodyPr>
            <a:noAutofit/>
          </a:bodyPr>
          <a:lstStyle>
            <a:lvl1pPr marL="0" indent="0">
              <a:lnSpc>
                <a:spcPct val="100000"/>
              </a:lnSpc>
              <a:buNone/>
              <a:defRPr sz="1800" b="0" i="0">
                <a:latin typeface="+mn-lt"/>
                <a:ea typeface="Helvetica Neue" panose="02000503000000020004" pitchFamily="2" charset="0"/>
                <a:cs typeface="Arial" panose="020B0604020202020204" pitchFamily="34" charset="0"/>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4" name="Content Placeholder 3">
            <a:extLst>
              <a:ext uri="{FF2B5EF4-FFF2-40B4-BE49-F238E27FC236}">
                <a16:creationId xmlns:a16="http://schemas.microsoft.com/office/drawing/2014/main" id="{4DF72190-5E92-6A7E-40F1-47F77B1BCBE7}"/>
              </a:ext>
            </a:extLst>
          </p:cNvPr>
          <p:cNvSpPr>
            <a:spLocks noGrp="1"/>
          </p:cNvSpPr>
          <p:nvPr>
            <p:ph sz="quarter" idx="18"/>
          </p:nvPr>
        </p:nvSpPr>
        <p:spPr>
          <a:xfrm>
            <a:off x="584202" y="1869018"/>
            <a:ext cx="10892721" cy="3909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9458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Tree>
    <p:extLst>
      <p:ext uri="{BB962C8B-B14F-4D97-AF65-F5344CB8AC3E}">
        <p14:creationId xmlns:p14="http://schemas.microsoft.com/office/powerpoint/2010/main" val="225413063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3" name="Chart Placeholder 2"/>
          <p:cNvSpPr>
            <a:spLocks noGrp="1"/>
          </p:cNvSpPr>
          <p:nvPr>
            <p:ph type="chart" sz="quarter" idx="14"/>
          </p:nvPr>
        </p:nvSpPr>
        <p:spPr>
          <a:xfrm>
            <a:off x="391025" y="450575"/>
            <a:ext cx="11449876" cy="5420140"/>
          </a:xfrm>
          <a:prstGeom prst="rect">
            <a:avLst/>
          </a:prstGeom>
        </p:spPr>
        <p:txBody>
          <a:bodyPr>
            <a:normAutofit/>
          </a:bodyPr>
          <a:lstStyle>
            <a:lvl1pPr>
              <a:defRPr b="0" i="0">
                <a:latin typeface="+mn-lt"/>
                <a:ea typeface="Helvetica Neue" panose="02000503000000020004" pitchFamily="2" charset="0"/>
                <a:cs typeface="Arial" panose="020B0604020202020204" pitchFamily="34" charset="0"/>
              </a:defRPr>
            </a:lvl1pPr>
          </a:lstStyle>
          <a:p>
            <a:r>
              <a:rPr lang="en-US"/>
              <a:t>Click icon to add chart</a:t>
            </a:r>
          </a:p>
        </p:txBody>
      </p:sp>
    </p:spTree>
    <p:extLst>
      <p:ext uri="{BB962C8B-B14F-4D97-AF65-F5344CB8AC3E}">
        <p14:creationId xmlns:p14="http://schemas.microsoft.com/office/powerpoint/2010/main" val="64545880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1" name="Title 15"/>
          <p:cNvSpPr>
            <a:spLocks noGrp="1"/>
          </p:cNvSpPr>
          <p:nvPr>
            <p:ph type="title" hasCustomPrompt="1"/>
          </p:nvPr>
        </p:nvSpPr>
        <p:spPr>
          <a:xfrm>
            <a:off x="583636" y="425003"/>
            <a:ext cx="10898107" cy="611449"/>
          </a:xfrm>
        </p:spPr>
        <p:txBody>
          <a:bodyPr anchor="b">
            <a:noAutofit/>
          </a:bodyPr>
          <a:lstStyle>
            <a:lvl1pPr>
              <a:defRPr sz="36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583636" y="927656"/>
            <a:ext cx="10893285" cy="446529"/>
          </a:xfrm>
          <a:prstGeom prst="rect">
            <a:avLst/>
          </a:prstGeom>
        </p:spPr>
        <p:txBody>
          <a:bodyPr>
            <a:noAutofit/>
          </a:bodyPr>
          <a:lstStyle>
            <a:lvl1pPr marL="0" indent="0">
              <a:lnSpc>
                <a:spcPct val="100000"/>
              </a:lnSpc>
              <a:buNone/>
              <a:defRPr sz="1800" b="0" i="0">
                <a:latin typeface="+mn-lt"/>
                <a:ea typeface="Helvetica Neue" panose="02000503000000020004" pitchFamily="2" charset="0"/>
                <a:cs typeface="Arial" panose="020B0604020202020204" pitchFamily="34" charset="0"/>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4" name="Content Placeholder 3">
            <a:extLst>
              <a:ext uri="{FF2B5EF4-FFF2-40B4-BE49-F238E27FC236}">
                <a16:creationId xmlns:a16="http://schemas.microsoft.com/office/drawing/2014/main" id="{94DDBBAB-9302-6485-BEF6-743A08E39A15}"/>
              </a:ext>
            </a:extLst>
          </p:cNvPr>
          <p:cNvSpPr>
            <a:spLocks noGrp="1"/>
          </p:cNvSpPr>
          <p:nvPr>
            <p:ph sz="quarter" idx="23" hasCustomPrompt="1"/>
          </p:nvPr>
        </p:nvSpPr>
        <p:spPr>
          <a:xfrm>
            <a:off x="584202" y="1869018"/>
            <a:ext cx="5219700" cy="3909481"/>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088A59CF-D935-CDBF-8DB7-405F60B1AF02}"/>
              </a:ext>
            </a:extLst>
          </p:cNvPr>
          <p:cNvSpPr>
            <a:spLocks noGrp="1"/>
          </p:cNvSpPr>
          <p:nvPr>
            <p:ph sz="quarter" idx="24" hasCustomPrompt="1"/>
          </p:nvPr>
        </p:nvSpPr>
        <p:spPr>
          <a:xfrm>
            <a:off x="6276661" y="1869017"/>
            <a:ext cx="5200263" cy="3909480"/>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650145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Arial" panose="020B0604020202020204" pitchFamily="34" charset="0"/>
                <a:ea typeface="Helvetica Neue" panose="02000503000000020004" pitchFamily="2" charset="0"/>
                <a:cs typeface="Arial" panose="020B0604020202020204" pitchFamily="34" charset="0"/>
              </a:defRPr>
            </a:lvl1pPr>
          </a:lstStyle>
          <a:p>
            <a:r>
              <a:rPr lang="en-US"/>
              <a:t>Presentation Title</a:t>
            </a:r>
          </a:p>
        </p:txBody>
      </p:sp>
      <p:sp>
        <p:nvSpPr>
          <p:cNvPr id="5" name="Slide Number Placeholder 4"/>
          <p:cNvSpPr>
            <a:spLocks noGrp="1"/>
          </p:cNvSpPr>
          <p:nvPr>
            <p:ph type="sldNum" sz="quarter" idx="12"/>
          </p:nvPr>
        </p:nvSpPr>
        <p:spPr/>
        <p:txBody>
          <a:bodyPr/>
          <a:lstStyle>
            <a:lvl1pPr>
              <a:defRPr b="0" i="0">
                <a:latin typeface="Arial" panose="020B0604020202020204" pitchFamily="34" charset="0"/>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p>
        </p:txBody>
      </p:sp>
      <p:sp>
        <p:nvSpPr>
          <p:cNvPr id="9" name="Text Placeholder 8"/>
          <p:cNvSpPr>
            <a:spLocks noGrp="1"/>
          </p:cNvSpPr>
          <p:nvPr>
            <p:ph type="body" sz="quarter" idx="13" hasCustomPrompt="1"/>
          </p:nvPr>
        </p:nvSpPr>
        <p:spPr>
          <a:xfrm>
            <a:off x="593630" y="1908316"/>
            <a:ext cx="10972431" cy="2809461"/>
          </a:xfrm>
          <a:prstGeom prst="rect">
            <a:avLst/>
          </a:prstGeom>
        </p:spPr>
        <p:txBody>
          <a:bodyPr anchor="ctr" anchorCtr="0">
            <a:normAutofit/>
          </a:bodyPr>
          <a:lstStyle>
            <a:lvl1pPr marL="0" indent="0">
              <a:lnSpc>
                <a:spcPct val="100000"/>
              </a:lnSpc>
              <a:buNone/>
              <a:defRPr sz="2800" b="0" i="0" baseline="0">
                <a:latin typeface="+mn-lt"/>
                <a:ea typeface="Helvetica Neue" panose="02000503000000020004" pitchFamily="2" charset="0"/>
                <a:cs typeface="Arial" panose="020B0604020202020204" pitchFamily="34" charset="0"/>
              </a:defRPr>
            </a:lvl1pPr>
            <a:lvl2pPr marL="230181" indent="0">
              <a:buNone/>
              <a:defRPr>
                <a:latin typeface="+mn-lt"/>
              </a:defRPr>
            </a:lvl2pPr>
            <a:lvl3pPr marL="515924" indent="0">
              <a:buNone/>
              <a:defRPr>
                <a:latin typeface="+mn-lt"/>
              </a:defRPr>
            </a:lvl3pPr>
            <a:lvl4pPr marL="800080" indent="0">
              <a:buNone/>
              <a:defRPr>
                <a:latin typeface="+mn-lt"/>
              </a:defRPr>
            </a:lvl4pPr>
            <a:lvl5pPr marL="1085823" indent="0">
              <a:buNone/>
              <a:defRPr>
                <a:latin typeface="+mn-lt"/>
              </a:defRPr>
            </a:lvl5pPr>
          </a:lstStyle>
          <a:p>
            <a:pPr lvl="0"/>
            <a:r>
              <a:rPr lang="en-US"/>
              <a:t>This page is an option should you wish to utilize a quote as a stand-alone slide within your presentation. The rest is </a:t>
            </a:r>
            <a:r>
              <a:rPr lang="en-US" err="1"/>
              <a:t>lorem</a:t>
            </a:r>
            <a:r>
              <a:rPr lang="en-US"/>
              <a:t> </a:t>
            </a:r>
            <a:r>
              <a:rPr lang="en-US" err="1"/>
              <a:t>ipsum</a:t>
            </a:r>
            <a:r>
              <a:rPr lang="en-US"/>
              <a:t>. </a:t>
            </a:r>
            <a:r>
              <a:rPr lang="en-US" err="1"/>
              <a:t>Ut</a:t>
            </a:r>
            <a:r>
              <a:rPr lang="en-US"/>
              <a:t> </a:t>
            </a:r>
            <a:r>
              <a:rPr lang="en-US" err="1"/>
              <a:t>enim</a:t>
            </a:r>
            <a:r>
              <a:rPr lang="en-US"/>
              <a:t> ad minim </a:t>
            </a:r>
            <a:r>
              <a:rPr lang="en-US" err="1"/>
              <a:t>quis</a:t>
            </a:r>
            <a:r>
              <a:rPr lang="en-US"/>
              <a:t> </a:t>
            </a:r>
            <a:r>
              <a:rPr lang="en-US" err="1"/>
              <a:t>nostrud</a:t>
            </a:r>
            <a:r>
              <a:rPr lang="en-US"/>
              <a:t>.</a:t>
            </a:r>
          </a:p>
        </p:txBody>
      </p:sp>
      <p:sp>
        <p:nvSpPr>
          <p:cNvPr id="10" name="Text Placeholder 13"/>
          <p:cNvSpPr>
            <a:spLocks noGrp="1"/>
          </p:cNvSpPr>
          <p:nvPr>
            <p:ph type="body" sz="quarter" idx="14" hasCustomPrompt="1"/>
          </p:nvPr>
        </p:nvSpPr>
        <p:spPr>
          <a:xfrm>
            <a:off x="593628" y="4908787"/>
            <a:ext cx="8685277" cy="378832"/>
          </a:xfrm>
          <a:prstGeom prst="rect">
            <a:avLst/>
          </a:prstGeom>
        </p:spPr>
        <p:txBody>
          <a:bodyPr tIns="0" rIns="0" bIns="0" anchor="b">
            <a:normAutofit/>
          </a:bodyPr>
          <a:lstStyle>
            <a:lvl1pPr marL="0" indent="0">
              <a:lnSpc>
                <a:spcPct val="100000"/>
              </a:lnSpc>
              <a:buNone/>
              <a:defRPr sz="1800" b="0" i="0">
                <a:solidFill>
                  <a:schemeClr val="tx1"/>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11" name="Text Placeholder 13"/>
          <p:cNvSpPr>
            <a:spLocks noGrp="1"/>
          </p:cNvSpPr>
          <p:nvPr>
            <p:ph type="body" sz="quarter" idx="15" hasCustomPrompt="1"/>
          </p:nvPr>
        </p:nvSpPr>
        <p:spPr>
          <a:xfrm>
            <a:off x="593628" y="5328260"/>
            <a:ext cx="8685277" cy="452781"/>
          </a:xfrm>
          <a:prstGeom prst="rect">
            <a:avLst/>
          </a:prstGeom>
        </p:spPr>
        <p:txBody>
          <a:bodyPr>
            <a:normAutofit/>
          </a:bodyPr>
          <a:lstStyle>
            <a:lvl1pPr marL="0" indent="0">
              <a:lnSpc>
                <a:spcPts val="2000"/>
              </a:lnSpc>
              <a:buNone/>
              <a:defRPr sz="1800" b="0" i="0" baseline="0">
                <a:solidFill>
                  <a:schemeClr val="tx1"/>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6" name="Graphic 2">
            <a:extLst>
              <a:ext uri="{FF2B5EF4-FFF2-40B4-BE49-F238E27FC236}">
                <a16:creationId xmlns:a16="http://schemas.microsoft.com/office/drawing/2014/main" id="{794A7BB7-02FC-EECD-37AA-789952E4BD9E}"/>
              </a:ext>
            </a:extLst>
          </p:cNvPr>
          <p:cNvSpPr/>
          <p:nvPr/>
        </p:nvSpPr>
        <p:spPr>
          <a:xfrm>
            <a:off x="593628" y="819631"/>
            <a:ext cx="632915"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tx1"/>
          </a:solidFill>
          <a:ln w="5953" cap="flat">
            <a:noFill/>
            <a:prstDash val="solid"/>
            <a:miter/>
          </a:ln>
        </p:spPr>
        <p:txBody>
          <a:bodyPr/>
          <a:lstStyle/>
          <a:p>
            <a:endParaRPr lang="en-US" sz="1800"/>
          </a:p>
        </p:txBody>
      </p:sp>
    </p:spTree>
    <p:extLst>
      <p:ext uri="{BB962C8B-B14F-4D97-AF65-F5344CB8AC3E}">
        <p14:creationId xmlns:p14="http://schemas.microsoft.com/office/powerpoint/2010/main" val="17091244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5" name="Slide Number Placeholder 4"/>
          <p:cNvSpPr>
            <a:spLocks noGrp="1"/>
          </p:cNvSpPr>
          <p:nvPr>
            <p:ph type="sldNum"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9" name="Text Placeholder 8"/>
          <p:cNvSpPr>
            <a:spLocks noGrp="1"/>
          </p:cNvSpPr>
          <p:nvPr>
            <p:ph type="body" sz="quarter" idx="13" hasCustomPrompt="1"/>
          </p:nvPr>
        </p:nvSpPr>
        <p:spPr>
          <a:xfrm>
            <a:off x="593630" y="1908316"/>
            <a:ext cx="10972431" cy="2809461"/>
          </a:xfrm>
          <a:prstGeom prst="rect">
            <a:avLst/>
          </a:prstGeom>
        </p:spPr>
        <p:txBody>
          <a:bodyPr anchor="ctr" anchorCtr="0">
            <a:normAutofit/>
          </a:bodyPr>
          <a:lstStyle>
            <a:lvl1pPr marL="0" indent="0">
              <a:lnSpc>
                <a:spcPct val="100000"/>
              </a:lnSpc>
              <a:buNone/>
              <a:defRPr sz="2800" b="0" i="0" baseline="0">
                <a:latin typeface="+mn-lt"/>
                <a:ea typeface="Helvetica Neue" panose="02000503000000020004" pitchFamily="2" charset="0"/>
                <a:cs typeface="Arial" panose="020B0604020202020204" pitchFamily="34" charset="0"/>
              </a:defRPr>
            </a:lvl1pPr>
            <a:lvl2pPr marL="230181" indent="0">
              <a:buNone/>
              <a:defRPr>
                <a:latin typeface="+mn-lt"/>
              </a:defRPr>
            </a:lvl2pPr>
            <a:lvl3pPr marL="515924" indent="0">
              <a:buNone/>
              <a:defRPr>
                <a:latin typeface="+mn-lt"/>
              </a:defRPr>
            </a:lvl3pPr>
            <a:lvl4pPr marL="800080" indent="0">
              <a:buNone/>
              <a:defRPr>
                <a:latin typeface="+mn-lt"/>
              </a:defRPr>
            </a:lvl4pPr>
            <a:lvl5pPr marL="1085823" indent="0">
              <a:buNone/>
              <a:defRPr>
                <a:latin typeface="+mn-lt"/>
              </a:defRPr>
            </a:lvl5pPr>
          </a:lstStyle>
          <a:p>
            <a:pPr lvl="0"/>
            <a:r>
              <a:rPr lang="en-US"/>
              <a:t>This page is an option should you wish to utilize a quote as a stand-alone slide within your presentation. The rest is lorem ipsum. Ut </a:t>
            </a:r>
            <a:r>
              <a:rPr lang="en-US" err="1"/>
              <a:t>enim</a:t>
            </a:r>
            <a:r>
              <a:rPr lang="en-US"/>
              <a:t> ad minim </a:t>
            </a:r>
            <a:r>
              <a:rPr lang="en-US" err="1"/>
              <a:t>quis</a:t>
            </a:r>
            <a:r>
              <a:rPr lang="en-US"/>
              <a:t> </a:t>
            </a:r>
            <a:r>
              <a:rPr lang="en-US" err="1"/>
              <a:t>nostrud</a:t>
            </a:r>
            <a:r>
              <a:rPr lang="en-US"/>
              <a:t>.</a:t>
            </a:r>
          </a:p>
        </p:txBody>
      </p:sp>
      <p:sp>
        <p:nvSpPr>
          <p:cNvPr id="2" name="Text Placeholder 13">
            <a:extLst>
              <a:ext uri="{FF2B5EF4-FFF2-40B4-BE49-F238E27FC236}">
                <a16:creationId xmlns:a16="http://schemas.microsoft.com/office/drawing/2014/main" id="{6354FEC9-22DD-20DD-3C4C-860E28AE60EC}"/>
              </a:ext>
            </a:extLst>
          </p:cNvPr>
          <p:cNvSpPr>
            <a:spLocks noGrp="1"/>
          </p:cNvSpPr>
          <p:nvPr>
            <p:ph type="body" sz="quarter" idx="14" hasCustomPrompt="1"/>
          </p:nvPr>
        </p:nvSpPr>
        <p:spPr>
          <a:xfrm>
            <a:off x="593628" y="4908787"/>
            <a:ext cx="8685277" cy="378832"/>
          </a:xfrm>
          <a:prstGeom prst="rect">
            <a:avLst/>
          </a:prstGeom>
        </p:spPr>
        <p:txBody>
          <a:bodyPr tIns="0" rIns="0" bIns="0" anchor="b">
            <a:normAutofit/>
          </a:bodyPr>
          <a:lstStyle>
            <a:lvl1pPr marL="0" indent="0">
              <a:lnSpc>
                <a:spcPct val="100000"/>
              </a:lnSpc>
              <a:buNone/>
              <a:defRPr sz="1800" b="0" i="0">
                <a:solidFill>
                  <a:schemeClr val="accent2"/>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3" name="Text Placeholder 13">
            <a:extLst>
              <a:ext uri="{FF2B5EF4-FFF2-40B4-BE49-F238E27FC236}">
                <a16:creationId xmlns:a16="http://schemas.microsoft.com/office/drawing/2014/main" id="{344D3816-F8C7-B7C5-8C7D-BD159FFAC7F7}"/>
              </a:ext>
            </a:extLst>
          </p:cNvPr>
          <p:cNvSpPr>
            <a:spLocks noGrp="1"/>
          </p:cNvSpPr>
          <p:nvPr>
            <p:ph type="body" sz="quarter" idx="15" hasCustomPrompt="1"/>
          </p:nvPr>
        </p:nvSpPr>
        <p:spPr>
          <a:xfrm>
            <a:off x="593628" y="5328260"/>
            <a:ext cx="8685277" cy="452781"/>
          </a:xfrm>
          <a:prstGeom prst="rect">
            <a:avLst/>
          </a:prstGeom>
        </p:spPr>
        <p:txBody>
          <a:bodyPr>
            <a:normAutofit/>
          </a:bodyPr>
          <a:lstStyle>
            <a:lvl1pPr marL="0" indent="0">
              <a:lnSpc>
                <a:spcPts val="2000"/>
              </a:lnSpc>
              <a:buNone/>
              <a:defRPr sz="1800" b="0" i="0" baseline="0">
                <a:solidFill>
                  <a:schemeClr val="accent2"/>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8" name="Graphic 2">
            <a:extLst>
              <a:ext uri="{FF2B5EF4-FFF2-40B4-BE49-F238E27FC236}">
                <a16:creationId xmlns:a16="http://schemas.microsoft.com/office/drawing/2014/main" id="{C082C6B8-CE25-1F65-8C8A-DBD9AB8E4034}"/>
              </a:ext>
            </a:extLst>
          </p:cNvPr>
          <p:cNvSpPr/>
          <p:nvPr userDrawn="1"/>
        </p:nvSpPr>
        <p:spPr>
          <a:xfrm>
            <a:off x="593628" y="819631"/>
            <a:ext cx="632915"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accent2"/>
          </a:solidFill>
          <a:ln w="5953" cap="flat">
            <a:noFill/>
            <a:prstDash val="solid"/>
            <a:miter/>
          </a:ln>
        </p:spPr>
        <p:txBody>
          <a:bodyPr/>
          <a:lstStyle/>
          <a:p>
            <a:endParaRPr lang="en-US" sz="1800"/>
          </a:p>
        </p:txBody>
      </p:sp>
    </p:spTree>
    <p:extLst>
      <p:ext uri="{BB962C8B-B14F-4D97-AF65-F5344CB8AC3E}">
        <p14:creationId xmlns:p14="http://schemas.microsoft.com/office/powerpoint/2010/main" val="369084608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5" name="Slide Number Placeholder 4"/>
          <p:cNvSpPr>
            <a:spLocks noGrp="1"/>
          </p:cNvSpPr>
          <p:nvPr>
            <p:ph type="sldNum"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9" name="Text Placeholder 8"/>
          <p:cNvSpPr>
            <a:spLocks noGrp="1"/>
          </p:cNvSpPr>
          <p:nvPr>
            <p:ph type="body" sz="quarter" idx="13" hasCustomPrompt="1"/>
          </p:nvPr>
        </p:nvSpPr>
        <p:spPr>
          <a:xfrm>
            <a:off x="593630" y="1908316"/>
            <a:ext cx="10972431" cy="2809461"/>
          </a:xfrm>
          <a:prstGeom prst="rect">
            <a:avLst/>
          </a:prstGeom>
        </p:spPr>
        <p:txBody>
          <a:bodyPr anchor="ctr" anchorCtr="0">
            <a:normAutofit/>
          </a:bodyPr>
          <a:lstStyle>
            <a:lvl1pPr marL="0" indent="0">
              <a:lnSpc>
                <a:spcPct val="100000"/>
              </a:lnSpc>
              <a:buNone/>
              <a:defRPr sz="2800" b="0" i="0" baseline="0">
                <a:latin typeface="+mn-lt"/>
                <a:ea typeface="Helvetica Neue" panose="02000503000000020004" pitchFamily="2" charset="0"/>
                <a:cs typeface="Arial" panose="020B0604020202020204" pitchFamily="34" charset="0"/>
              </a:defRPr>
            </a:lvl1pPr>
            <a:lvl2pPr marL="230181" indent="0">
              <a:buNone/>
              <a:defRPr>
                <a:latin typeface="+mn-lt"/>
              </a:defRPr>
            </a:lvl2pPr>
            <a:lvl3pPr marL="515924" indent="0">
              <a:buNone/>
              <a:defRPr>
                <a:latin typeface="+mn-lt"/>
              </a:defRPr>
            </a:lvl3pPr>
            <a:lvl4pPr marL="800080" indent="0">
              <a:buNone/>
              <a:defRPr>
                <a:latin typeface="+mn-lt"/>
              </a:defRPr>
            </a:lvl4pPr>
            <a:lvl5pPr marL="1085823" indent="0">
              <a:buNone/>
              <a:defRPr>
                <a:latin typeface="+mn-lt"/>
              </a:defRPr>
            </a:lvl5pPr>
          </a:lstStyle>
          <a:p>
            <a:pPr lvl="0"/>
            <a:r>
              <a:rPr lang="en-US"/>
              <a:t>This page is an option should you wish to utilize a quote as a stand-alone slide within your presentation. The rest is </a:t>
            </a:r>
            <a:r>
              <a:rPr lang="en-US" err="1"/>
              <a:t>lorem</a:t>
            </a:r>
            <a:r>
              <a:rPr lang="en-US"/>
              <a:t> </a:t>
            </a:r>
            <a:r>
              <a:rPr lang="en-US" err="1"/>
              <a:t>ipsum</a:t>
            </a:r>
            <a:r>
              <a:rPr lang="en-US"/>
              <a:t>. </a:t>
            </a:r>
            <a:r>
              <a:rPr lang="en-US" err="1"/>
              <a:t>Ut</a:t>
            </a:r>
            <a:r>
              <a:rPr lang="en-US"/>
              <a:t> </a:t>
            </a:r>
            <a:r>
              <a:rPr lang="en-US" err="1"/>
              <a:t>enim</a:t>
            </a:r>
            <a:r>
              <a:rPr lang="en-US"/>
              <a:t> ad minim </a:t>
            </a:r>
            <a:r>
              <a:rPr lang="en-US" err="1"/>
              <a:t>quis</a:t>
            </a:r>
            <a:r>
              <a:rPr lang="en-US"/>
              <a:t> </a:t>
            </a:r>
            <a:r>
              <a:rPr lang="en-US" err="1"/>
              <a:t>nostrud</a:t>
            </a:r>
            <a:r>
              <a:rPr lang="en-US"/>
              <a:t>.</a:t>
            </a:r>
          </a:p>
        </p:txBody>
      </p:sp>
      <p:sp>
        <p:nvSpPr>
          <p:cNvPr id="2" name="Text Placeholder 13">
            <a:extLst>
              <a:ext uri="{FF2B5EF4-FFF2-40B4-BE49-F238E27FC236}">
                <a16:creationId xmlns:a16="http://schemas.microsoft.com/office/drawing/2014/main" id="{8DA1A6CB-7ACE-E993-356A-EC9749D060DE}"/>
              </a:ext>
            </a:extLst>
          </p:cNvPr>
          <p:cNvSpPr>
            <a:spLocks noGrp="1"/>
          </p:cNvSpPr>
          <p:nvPr>
            <p:ph type="body" sz="quarter" idx="14" hasCustomPrompt="1"/>
          </p:nvPr>
        </p:nvSpPr>
        <p:spPr>
          <a:xfrm>
            <a:off x="593628" y="4908787"/>
            <a:ext cx="8685277" cy="378832"/>
          </a:xfrm>
          <a:prstGeom prst="rect">
            <a:avLst/>
          </a:prstGeom>
        </p:spPr>
        <p:txBody>
          <a:bodyPr tIns="0" rIns="0" bIns="0" anchor="b">
            <a:normAutofit/>
          </a:bodyPr>
          <a:lstStyle>
            <a:lvl1pPr marL="0" indent="0">
              <a:lnSpc>
                <a:spcPct val="100000"/>
              </a:lnSpc>
              <a:buNone/>
              <a:defRPr sz="1800" b="0" i="0">
                <a:solidFill>
                  <a:schemeClr val="accent1"/>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3" name="Text Placeholder 13">
            <a:extLst>
              <a:ext uri="{FF2B5EF4-FFF2-40B4-BE49-F238E27FC236}">
                <a16:creationId xmlns:a16="http://schemas.microsoft.com/office/drawing/2014/main" id="{42A31F94-0625-88E2-8BB7-30C453687568}"/>
              </a:ext>
            </a:extLst>
          </p:cNvPr>
          <p:cNvSpPr>
            <a:spLocks noGrp="1"/>
          </p:cNvSpPr>
          <p:nvPr>
            <p:ph type="body" sz="quarter" idx="15" hasCustomPrompt="1"/>
          </p:nvPr>
        </p:nvSpPr>
        <p:spPr>
          <a:xfrm>
            <a:off x="593628" y="5328260"/>
            <a:ext cx="8685277" cy="452781"/>
          </a:xfrm>
          <a:prstGeom prst="rect">
            <a:avLst/>
          </a:prstGeom>
        </p:spPr>
        <p:txBody>
          <a:bodyPr>
            <a:normAutofit/>
          </a:bodyPr>
          <a:lstStyle>
            <a:lvl1pPr marL="0" indent="0">
              <a:lnSpc>
                <a:spcPts val="2000"/>
              </a:lnSpc>
              <a:buNone/>
              <a:defRPr sz="1800" b="0" i="0" baseline="0">
                <a:solidFill>
                  <a:schemeClr val="accent1"/>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6" name="Graphic 2">
            <a:extLst>
              <a:ext uri="{FF2B5EF4-FFF2-40B4-BE49-F238E27FC236}">
                <a16:creationId xmlns:a16="http://schemas.microsoft.com/office/drawing/2014/main" id="{3A980282-36BB-9886-8957-7621E78856DB}"/>
              </a:ext>
            </a:extLst>
          </p:cNvPr>
          <p:cNvSpPr/>
          <p:nvPr userDrawn="1"/>
        </p:nvSpPr>
        <p:spPr>
          <a:xfrm>
            <a:off x="593628" y="819631"/>
            <a:ext cx="632915"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accent1"/>
          </a:solidFill>
          <a:ln w="5953" cap="flat">
            <a:noFill/>
            <a:prstDash val="solid"/>
            <a:miter/>
          </a:ln>
        </p:spPr>
        <p:txBody>
          <a:bodyPr/>
          <a:lstStyle/>
          <a:p>
            <a:endParaRPr lang="en-US" sz="1800"/>
          </a:p>
        </p:txBody>
      </p:sp>
    </p:spTree>
    <p:extLst>
      <p:ext uri="{BB962C8B-B14F-4D97-AF65-F5344CB8AC3E}">
        <p14:creationId xmlns:p14="http://schemas.microsoft.com/office/powerpoint/2010/main" val="382830474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6" name="Title 15"/>
          <p:cNvSpPr>
            <a:spLocks noGrp="1"/>
          </p:cNvSpPr>
          <p:nvPr>
            <p:ph type="title" hasCustomPrompt="1"/>
          </p:nvPr>
        </p:nvSpPr>
        <p:spPr>
          <a:xfrm>
            <a:off x="604780" y="2339689"/>
            <a:ext cx="8791011" cy="1906851"/>
          </a:xfrm>
        </p:spPr>
        <p:txBody>
          <a:bodyPr anchor="ctr">
            <a:noAutofit/>
          </a:bodyPr>
          <a:lstStyle>
            <a:lvl1pPr>
              <a:defRPr sz="3600" b="0" i="0" baseline="0">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0"/>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1600" b="0" i="0" err="1">
              <a:solidFill>
                <a:schemeClr val="bg1"/>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5295753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6" name="Title 15"/>
          <p:cNvSpPr>
            <a:spLocks noGrp="1"/>
          </p:cNvSpPr>
          <p:nvPr>
            <p:ph type="title" hasCustomPrompt="1"/>
          </p:nvPr>
        </p:nvSpPr>
        <p:spPr>
          <a:xfrm>
            <a:off x="604780" y="2339689"/>
            <a:ext cx="8791011" cy="1906851"/>
          </a:xfrm>
        </p:spPr>
        <p:txBody>
          <a:bodyPr anchor="ctr">
            <a:noAutofit/>
          </a:bodyPr>
          <a:lstStyle>
            <a:lvl1pPr>
              <a:defRPr sz="3600" b="0" i="0" baseline="0">
                <a:solidFill>
                  <a:schemeClr val="accent2"/>
                </a:solidFill>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0"/>
            <a:ext cx="331305" cy="1881809"/>
          </a:xfrm>
          <a:prstGeom prst="rect">
            <a:avLst/>
          </a:prstGeom>
          <a:solidFill>
            <a:schemeClr val="accent2"/>
          </a:solidFill>
          <a:ln w="19050" algn="ctr">
            <a:noFill/>
            <a:miter lim="800000"/>
            <a:headEnd/>
            <a:tailEnd/>
          </a:ln>
        </p:spPr>
        <p:txBody>
          <a:bodyPr wrap="none" rtlCol="0" anchor="ctr"/>
          <a:lstStyle/>
          <a:p>
            <a:pPr algn="ctr">
              <a:lnSpc>
                <a:spcPct val="90000"/>
              </a:lnSpc>
            </a:pPr>
            <a:endParaRPr lang="en-US" sz="1600" b="0" i="0" err="1">
              <a:solidFill>
                <a:schemeClr val="accent2"/>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2454491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a:p>
        </p:txBody>
      </p:sp>
      <p:sp>
        <p:nvSpPr>
          <p:cNvPr id="16" name="Title 15"/>
          <p:cNvSpPr>
            <a:spLocks noGrp="1"/>
          </p:cNvSpPr>
          <p:nvPr>
            <p:ph type="title" hasCustomPrompt="1"/>
          </p:nvPr>
        </p:nvSpPr>
        <p:spPr>
          <a:xfrm>
            <a:off x="604780" y="2339689"/>
            <a:ext cx="8791011" cy="1906851"/>
          </a:xfrm>
        </p:spPr>
        <p:txBody>
          <a:bodyPr anchor="ctr">
            <a:noAutofit/>
          </a:bodyPr>
          <a:lstStyle>
            <a:lvl1pPr>
              <a:defRPr sz="3600" b="0" i="0" baseline="0">
                <a:solidFill>
                  <a:schemeClr val="accent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0"/>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1600" b="0" i="0" err="1">
              <a:solidFill>
                <a:schemeClr val="bg1"/>
              </a:solidFill>
              <a:latin typeface="Arial" panose="020B0604020202020204" pitchFamily="34" charset="0"/>
            </a:endParaRPr>
          </a:p>
        </p:txBody>
      </p:sp>
    </p:spTree>
    <p:extLst>
      <p:ext uri="{BB962C8B-B14F-4D97-AF65-F5344CB8AC3E}">
        <p14:creationId xmlns:p14="http://schemas.microsoft.com/office/powerpoint/2010/main" val="49286220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91827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3" y="2710218"/>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55713" y="2716697"/>
            <a:ext cx="2099235" cy="1364973"/>
          </a:xfrm>
          <a:prstGeom prst="rect">
            <a:avLst/>
          </a:prstGeom>
        </p:spPr>
      </p:pic>
    </p:spTree>
    <p:extLst>
      <p:ext uri="{BB962C8B-B14F-4D97-AF65-F5344CB8AC3E}">
        <p14:creationId xmlns:p14="http://schemas.microsoft.com/office/powerpoint/2010/main" val="242908596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72284" y="2513069"/>
            <a:ext cx="1832365" cy="1831867"/>
          </a:xfrm>
          <a:prstGeom prst="rect">
            <a:avLst/>
          </a:prstGeom>
        </p:spPr>
      </p:pic>
    </p:spTree>
    <p:extLst>
      <p:ext uri="{BB962C8B-B14F-4D97-AF65-F5344CB8AC3E}">
        <p14:creationId xmlns:p14="http://schemas.microsoft.com/office/powerpoint/2010/main" val="115470377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lumn Slide – Navy">
    <p:bg>
      <p:bgRef idx="1001">
        <a:schemeClr val="bg2"/>
      </p:bgRef>
    </p:bg>
    <p:spTree>
      <p:nvGrpSpPr>
        <p:cNvPr id="1" name=""/>
        <p:cNvGrpSpPr/>
        <p:nvPr/>
      </p:nvGrpSpPr>
      <p:grpSpPr>
        <a:xfrm>
          <a:off x="0" y="0"/>
          <a:ext cx="0" cy="0"/>
          <a:chOff x="0" y="0"/>
          <a:chExt cx="0" cy="0"/>
        </a:xfrm>
      </p:grpSpPr>
      <p:sp>
        <p:nvSpPr>
          <p:cNvPr id="11" name="Title 15"/>
          <p:cNvSpPr>
            <a:spLocks noGrp="1"/>
          </p:cNvSpPr>
          <p:nvPr>
            <p:ph type="title" hasCustomPrompt="1"/>
          </p:nvPr>
        </p:nvSpPr>
        <p:spPr>
          <a:xfrm>
            <a:off x="604780" y="425003"/>
            <a:ext cx="10898107" cy="611449"/>
          </a:xfrm>
          <a:prstGeom prst="rect">
            <a:avLst/>
          </a:prstGeom>
        </p:spPr>
        <p:txBody>
          <a:bodyPr anchor="b">
            <a:noAutofit/>
          </a:bodyPr>
          <a:lstStyle>
            <a:lvl1pPr>
              <a:defRPr sz="36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609603" y="927656"/>
            <a:ext cx="10893285" cy="446529"/>
          </a:xfrm>
          <a:prstGeom prst="rect">
            <a:avLst/>
          </a:prstGeom>
        </p:spPr>
        <p:txBody>
          <a:bodyPr>
            <a:noAutofit/>
          </a:bodyPr>
          <a:lstStyle>
            <a:lvl1pPr marL="0" indent="0">
              <a:lnSpc>
                <a:spcPct val="100000"/>
              </a:lnSpc>
              <a:buNone/>
              <a:defRPr sz="1800" b="0" i="0">
                <a:latin typeface="+mn-lt"/>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3" name="Text Placeholder 2">
            <a:extLst>
              <a:ext uri="{FF2B5EF4-FFF2-40B4-BE49-F238E27FC236}">
                <a16:creationId xmlns:a16="http://schemas.microsoft.com/office/drawing/2014/main" id="{5DB82787-BA94-51FE-9512-B3DF28FE9AE2}"/>
              </a:ext>
            </a:extLst>
          </p:cNvPr>
          <p:cNvSpPr>
            <a:spLocks noGrp="1"/>
          </p:cNvSpPr>
          <p:nvPr>
            <p:ph type="body" sz="quarter" idx="20" hasCustomPrompt="1"/>
          </p:nvPr>
        </p:nvSpPr>
        <p:spPr>
          <a:xfrm>
            <a:off x="599848" y="1894419"/>
            <a:ext cx="5102453" cy="3803649"/>
          </a:xfrm>
        </p:spPr>
        <p:txBody>
          <a:bodyPr/>
          <a:lstStyle>
            <a:lvl2pPr>
              <a:buClr>
                <a:schemeClr val="tx1"/>
              </a:buClr>
              <a:defRPr/>
            </a:lvl2pPr>
            <a:lvl4pPr>
              <a:buClr>
                <a:schemeClr val="tx1"/>
              </a:buClr>
              <a:defRPr/>
            </a:lvl4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E7FC27-AE46-7281-6BA6-F28AE9F03FAB}"/>
              </a:ext>
            </a:extLst>
          </p:cNvPr>
          <p:cNvSpPr>
            <a:spLocks noGrp="1"/>
          </p:cNvSpPr>
          <p:nvPr>
            <p:ph type="body" sz="quarter" idx="21" hasCustomPrompt="1"/>
          </p:nvPr>
        </p:nvSpPr>
        <p:spPr>
          <a:xfrm>
            <a:off x="6371169" y="1894418"/>
            <a:ext cx="5118100" cy="3803649"/>
          </a:xfrm>
        </p:spPr>
        <p:txBody>
          <a:bodyPr/>
          <a:lstStyle>
            <a:lvl2pPr>
              <a:buClr>
                <a:schemeClr val="tx1"/>
              </a:buClr>
              <a:defRPr/>
            </a:lvl2pPr>
            <a:lvl4pPr>
              <a:buClr>
                <a:schemeClr val="tx1"/>
              </a:buClr>
              <a:defRPr/>
            </a:lvl4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0" name="Footer Placeholder 9"/>
          <p:cNvSpPr>
            <a:spLocks noGrp="1"/>
          </p:cNvSpPr>
          <p:nvPr>
            <p:ph type="ftr" sz="quarter" idx="12"/>
          </p:nvPr>
        </p:nvSpPr>
        <p:spPr/>
        <p:txBody>
          <a:bodyPr/>
          <a:lstStyle>
            <a:lvl1pPr>
              <a:defRPr b="0" i="0"/>
            </a:lvl1pPr>
          </a:lstStyle>
          <a:p>
            <a:r>
              <a:rPr lang="en-US"/>
              <a:t>Presentation Title</a:t>
            </a:r>
          </a:p>
        </p:txBody>
      </p:sp>
    </p:spTree>
    <p:extLst>
      <p:ext uri="{BB962C8B-B14F-4D97-AF65-F5344CB8AC3E}">
        <p14:creationId xmlns:p14="http://schemas.microsoft.com/office/powerpoint/2010/main" val="30173723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ullet Slide-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vl1pPr>
          </a:lstStyle>
          <a:p>
            <a:r>
              <a:rPr lang="en-US"/>
              <a:t>Presentation Title</a:t>
            </a:r>
          </a:p>
        </p:txBody>
      </p:sp>
      <p:sp>
        <p:nvSpPr>
          <p:cNvPr id="14" name="Slide Number Placeholder 13"/>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6" name="Title 15"/>
          <p:cNvSpPr>
            <a:spLocks noGrp="1"/>
          </p:cNvSpPr>
          <p:nvPr>
            <p:ph type="title" hasCustomPrompt="1"/>
          </p:nvPr>
        </p:nvSpPr>
        <p:spPr>
          <a:xfrm>
            <a:off x="604780" y="425003"/>
            <a:ext cx="10898107" cy="611449"/>
          </a:xfrm>
          <a:prstGeom prst="rect">
            <a:avLst/>
          </a:prstGeom>
        </p:spPr>
        <p:txBody>
          <a:bodyPr anchor="b">
            <a:noAutofit/>
          </a:bodyPr>
          <a:lstStyle>
            <a:lvl1pPr>
              <a:defRPr sz="36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4" name="Text Placeholder 3"/>
          <p:cNvSpPr>
            <a:spLocks noGrp="1"/>
          </p:cNvSpPr>
          <p:nvPr>
            <p:ph type="body" sz="quarter" idx="15" hasCustomPrompt="1"/>
          </p:nvPr>
        </p:nvSpPr>
        <p:spPr>
          <a:xfrm>
            <a:off x="609603" y="927656"/>
            <a:ext cx="10893285" cy="477079"/>
          </a:xfrm>
          <a:prstGeom prst="rect">
            <a:avLst/>
          </a:prstGeom>
        </p:spPr>
        <p:txBody>
          <a:bodyPr>
            <a:noAutofit/>
          </a:bodyPr>
          <a:lstStyle>
            <a:lvl1pPr marL="0" indent="0">
              <a:lnSpc>
                <a:spcPct val="100000"/>
              </a:lnSpc>
              <a:buNone/>
              <a:defRPr sz="1800" b="0" i="0">
                <a:latin typeface="+mn-lt"/>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7" name="Text Placeholder 3"/>
          <p:cNvSpPr>
            <a:spLocks noGrp="1"/>
          </p:cNvSpPr>
          <p:nvPr>
            <p:ph idx="1"/>
          </p:nvPr>
        </p:nvSpPr>
        <p:spPr>
          <a:xfrm>
            <a:off x="612914" y="1868558"/>
            <a:ext cx="10850220" cy="3909393"/>
          </a:xfrm>
          <a:prstGeom prst="rect">
            <a:avLst/>
          </a:prstGeom>
        </p:spPr>
        <p:txBody>
          <a:bodyPr vert="horz" lIns="0" tIns="46800" rIns="0" bIns="0" rtlCol="0">
            <a:noAutofit/>
          </a:bodyPr>
          <a:lstStyle>
            <a:lvl1pPr marL="234000">
              <a:buClr>
                <a:schemeClr val="accent1"/>
              </a:buClr>
              <a:defRPr b="0" i="0"/>
            </a:lvl1pPr>
            <a:lvl2pPr>
              <a:buClr>
                <a:schemeClr val="tx1"/>
              </a:buClr>
              <a:defRPr b="0" i="0"/>
            </a:lvl2pPr>
            <a:lvl3pPr>
              <a:buClr>
                <a:schemeClr val="accent1"/>
              </a:buClr>
              <a:defRPr b="0" i="0"/>
            </a:lvl3pPr>
            <a:lvl4pPr>
              <a:buClr>
                <a:schemeClr val="tx1"/>
              </a:buClr>
              <a:defRPr b="0" i="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130163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ullet Slide - Navy">
    <p:bg>
      <p:bgRef idx="1001">
        <a:schemeClr val="bg2"/>
      </p:bgRef>
    </p:bg>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604780" y="425003"/>
            <a:ext cx="10898107" cy="611449"/>
          </a:xfrm>
          <a:prstGeom prst="rect">
            <a:avLst/>
          </a:prstGeom>
        </p:spPr>
        <p:txBody>
          <a:bodyPr anchor="b">
            <a:noAutofit/>
          </a:bodyPr>
          <a:lstStyle>
            <a:lvl1pPr>
              <a:defRPr sz="36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4" name="Text Placeholder 3"/>
          <p:cNvSpPr>
            <a:spLocks noGrp="1"/>
          </p:cNvSpPr>
          <p:nvPr>
            <p:ph type="body" sz="quarter" idx="15" hasCustomPrompt="1"/>
          </p:nvPr>
        </p:nvSpPr>
        <p:spPr>
          <a:xfrm>
            <a:off x="604780" y="927656"/>
            <a:ext cx="10893285" cy="477079"/>
          </a:xfrm>
          <a:prstGeom prst="rect">
            <a:avLst/>
          </a:prstGeom>
        </p:spPr>
        <p:txBody>
          <a:bodyPr>
            <a:noAutofit/>
          </a:bodyPr>
          <a:lstStyle>
            <a:lvl1pPr marL="0" indent="0">
              <a:lnSpc>
                <a:spcPct val="100000"/>
              </a:lnSpc>
              <a:buNone/>
              <a:defRPr sz="1800" b="0" i="0">
                <a:latin typeface="+mn-lt"/>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Optional Subhead here</a:t>
            </a:r>
          </a:p>
        </p:txBody>
      </p:sp>
      <p:sp>
        <p:nvSpPr>
          <p:cNvPr id="3" name="Text Placeholder 2">
            <a:extLst>
              <a:ext uri="{FF2B5EF4-FFF2-40B4-BE49-F238E27FC236}">
                <a16:creationId xmlns:a16="http://schemas.microsoft.com/office/drawing/2014/main" id="{8DC3B4FD-74CC-57EF-0D4D-DCD4DF8CA226}"/>
              </a:ext>
            </a:extLst>
          </p:cNvPr>
          <p:cNvSpPr>
            <a:spLocks noGrp="1"/>
          </p:cNvSpPr>
          <p:nvPr>
            <p:ph type="body" sz="quarter" idx="16"/>
          </p:nvPr>
        </p:nvSpPr>
        <p:spPr>
          <a:xfrm>
            <a:off x="604780" y="1869018"/>
            <a:ext cx="10893285" cy="3909483"/>
          </a:xfrm>
        </p:spPr>
        <p:txBody>
          <a:bodyPr/>
          <a:lstStyle>
            <a:lvl2pPr>
              <a:buClr>
                <a:schemeClr val="tx1"/>
              </a:buClr>
              <a:defRPr/>
            </a:lvl2pPr>
            <a:lvl4pPr>
              <a:buClr>
                <a:schemeClr val="tx1"/>
              </a:buCl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C183D7F6-B498-43B3-948B-1728B52AA6E4}">
                <adec:decorative xmlns:adec="http://schemas.microsoft.com/office/drawing/2017/decorative" val="1"/>
              </a:ext>
            </a:extLst>
          </p:cNvPr>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0" name="Footer Placeholder 9">
            <a:extLst>
              <a:ext uri="{C183D7F6-B498-43B3-948B-1728B52AA6E4}">
                <adec:decorative xmlns:adec="http://schemas.microsoft.com/office/drawing/2017/decorative" val="1"/>
              </a:ext>
            </a:extLst>
          </p:cNvPr>
          <p:cNvSpPr>
            <a:spLocks noGrp="1"/>
          </p:cNvSpPr>
          <p:nvPr>
            <p:ph type="ftr" sz="quarter" idx="12"/>
          </p:nvPr>
        </p:nvSpPr>
        <p:spPr/>
        <p:txBody>
          <a:bodyPr/>
          <a:lstStyle>
            <a:lvl1pPr>
              <a:defRPr b="0" i="0"/>
            </a:lvl1pPr>
          </a:lstStyle>
          <a:p>
            <a:r>
              <a:rPr lang="en-US"/>
              <a:t>Presentation Title</a:t>
            </a:r>
          </a:p>
        </p:txBody>
      </p:sp>
    </p:spTree>
    <p:extLst>
      <p:ext uri="{BB962C8B-B14F-4D97-AF65-F5344CB8AC3E}">
        <p14:creationId xmlns:p14="http://schemas.microsoft.com/office/powerpoint/2010/main" val="19559521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ver – Whi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1" y="629135"/>
            <a:ext cx="1743439" cy="1130005"/>
          </a:xfrm>
          <a:prstGeom prst="rect">
            <a:avLst/>
          </a:prstGeom>
        </p:spPr>
      </p:pic>
      <p:sp>
        <p:nvSpPr>
          <p:cNvPr id="22" name="Title 15"/>
          <p:cNvSpPr>
            <a:spLocks noGrp="1"/>
          </p:cNvSpPr>
          <p:nvPr>
            <p:ph type="title" hasCustomPrompt="1"/>
          </p:nvPr>
        </p:nvSpPr>
        <p:spPr>
          <a:xfrm>
            <a:off x="575736" y="2504665"/>
            <a:ext cx="8188479" cy="1749284"/>
          </a:xfrm>
        </p:spPr>
        <p:txBody>
          <a:bodyPr anchor="b">
            <a:noAutofit/>
          </a:bodyPr>
          <a:lstStyle>
            <a:lvl1pPr>
              <a:defRPr sz="48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
        <p:nvSpPr>
          <p:cNvPr id="23" name="Date Placeholder 4"/>
          <p:cNvSpPr>
            <a:spLocks noGrp="1"/>
          </p:cNvSpPr>
          <p:nvPr>
            <p:ph type="dt" sz="half" idx="2"/>
          </p:nvPr>
        </p:nvSpPr>
        <p:spPr>
          <a:xfrm>
            <a:off x="575734" y="6155229"/>
            <a:ext cx="2567119" cy="238607"/>
          </a:xfrm>
          <a:prstGeom prst="rect">
            <a:avLst/>
          </a:prstGeom>
        </p:spPr>
        <p:txBody>
          <a:bodyPr vert="horz" wrap="square" lIns="0" tIns="0" rIns="91440" bIns="0" rtlCol="0" anchor="b" anchorCtr="0">
            <a:noAutofit/>
          </a:bodyPr>
          <a:lstStyle>
            <a:lvl1pPr algn="l">
              <a:defRPr sz="1867" b="1" i="0">
                <a:solidFill>
                  <a:schemeClr val="tx1"/>
                </a:solidFill>
                <a:latin typeface="+mn-lt"/>
                <a:ea typeface="Helvetica Neue" panose="02000503000000020004" pitchFamily="2" charset="0"/>
                <a:cs typeface="Arial" panose="020B0604020202020204" pitchFamily="34" charset="0"/>
              </a:defRPr>
            </a:lvl1pPr>
          </a:lstStyle>
          <a:p>
            <a:fld id="{D470D759-0E0E-8249-AFAC-A75A00A3758F}" type="datetime1">
              <a:rPr lang="en-US" smtClean="0"/>
              <a:pPr/>
              <a:t>8/26/2026</a:t>
            </a:fld>
            <a:endParaRPr lang="en-US" sz="1867"/>
          </a:p>
        </p:txBody>
      </p:sp>
      <p:sp>
        <p:nvSpPr>
          <p:cNvPr id="24" name="Text Placeholder 2"/>
          <p:cNvSpPr>
            <a:spLocks noGrp="1"/>
          </p:cNvSpPr>
          <p:nvPr>
            <p:ph type="body" sz="quarter" idx="10" hasCustomPrompt="1"/>
          </p:nvPr>
        </p:nvSpPr>
        <p:spPr>
          <a:xfrm>
            <a:off x="575736" y="5469679"/>
            <a:ext cx="8188479"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2133"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a:t>Presenter’s Name</a:t>
            </a:r>
          </a:p>
        </p:txBody>
      </p:sp>
      <p:sp>
        <p:nvSpPr>
          <p:cNvPr id="25" name="Text Placeholder 3"/>
          <p:cNvSpPr>
            <a:spLocks noGrp="1"/>
          </p:cNvSpPr>
          <p:nvPr>
            <p:ph type="body" sz="quarter" idx="15" hasCustomPrompt="1"/>
          </p:nvPr>
        </p:nvSpPr>
        <p:spPr>
          <a:xfrm>
            <a:off x="575734" y="4246881"/>
            <a:ext cx="8196911" cy="677627"/>
          </a:xfrm>
          <a:prstGeom prst="rect">
            <a:avLst/>
          </a:prstGeom>
        </p:spPr>
        <p:txBody>
          <a:bodyPr>
            <a:noAutofit/>
          </a:bodyPr>
          <a:lstStyle>
            <a:lvl1pPr marL="0" indent="0" algn="l">
              <a:lnSpc>
                <a:spcPct val="90000"/>
              </a:lnSpc>
              <a:buNone/>
              <a:defRPr sz="2400" b="0" i="0">
                <a:solidFill>
                  <a:schemeClr val="tx1"/>
                </a:solidFill>
                <a:latin typeface="+mn-lt"/>
                <a:ea typeface="Helvetica Neue" panose="02000503000000020004" pitchFamily="2" charset="0"/>
                <a:cs typeface="Arial" panose="020B0604020202020204" pitchFamily="34" charset="0"/>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Tree>
    <p:extLst>
      <p:ext uri="{BB962C8B-B14F-4D97-AF65-F5344CB8AC3E}">
        <p14:creationId xmlns:p14="http://schemas.microsoft.com/office/powerpoint/2010/main" val="257677790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ver – Teal">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1" y="637903"/>
            <a:ext cx="1729936" cy="1121255"/>
          </a:xfrm>
          <a:prstGeom prst="rect">
            <a:avLst/>
          </a:prstGeom>
        </p:spPr>
      </p:pic>
      <p:sp>
        <p:nvSpPr>
          <p:cNvPr id="15" name="Date Placeholder 4"/>
          <p:cNvSpPr>
            <a:spLocks noGrp="1"/>
          </p:cNvSpPr>
          <p:nvPr>
            <p:ph type="dt" sz="half" idx="2"/>
          </p:nvPr>
        </p:nvSpPr>
        <p:spPr>
          <a:xfrm>
            <a:off x="570961" y="6155229"/>
            <a:ext cx="2567119" cy="238607"/>
          </a:xfrm>
          <a:prstGeom prst="rect">
            <a:avLst/>
          </a:prstGeom>
        </p:spPr>
        <p:txBody>
          <a:bodyPr vert="horz" wrap="square" lIns="0" tIns="0" rIns="91440" bIns="0" rtlCol="0" anchor="b" anchorCtr="0">
            <a:noAutofit/>
          </a:bodyPr>
          <a:lstStyle>
            <a:lvl1pPr algn="l">
              <a:defRPr sz="1867" b="1" i="0">
                <a:solidFill>
                  <a:schemeClr val="tx1"/>
                </a:solidFill>
                <a:latin typeface="+mn-lt"/>
                <a:ea typeface="Helvetica Neue" panose="02000503000000020004" pitchFamily="2" charset="0"/>
                <a:cs typeface="Arial" panose="020B0604020202020204" pitchFamily="34" charset="0"/>
              </a:defRPr>
            </a:lvl1pPr>
          </a:lstStyle>
          <a:p>
            <a:fld id="{D2C759A4-81DB-2B49-BAD8-20F4759D56E4}" type="datetime1">
              <a:rPr lang="en-US" smtClean="0"/>
              <a:pPr/>
              <a:t>8/26/2026</a:t>
            </a:fld>
            <a:endParaRPr lang="en-US"/>
          </a:p>
        </p:txBody>
      </p:sp>
      <p:sp>
        <p:nvSpPr>
          <p:cNvPr id="17" name="Text Placeholder 3"/>
          <p:cNvSpPr>
            <a:spLocks noGrp="1"/>
          </p:cNvSpPr>
          <p:nvPr>
            <p:ph type="body" sz="quarter" idx="15" hasCustomPrompt="1"/>
          </p:nvPr>
        </p:nvSpPr>
        <p:spPr>
          <a:xfrm>
            <a:off x="573021" y="4246881"/>
            <a:ext cx="8196911" cy="677627"/>
          </a:xfrm>
          <a:prstGeom prst="rect">
            <a:avLst/>
          </a:prstGeom>
        </p:spPr>
        <p:txBody>
          <a:bodyPr>
            <a:noAutofit/>
          </a:bodyPr>
          <a:lstStyle>
            <a:lvl1pPr marL="0" indent="0" algn="l">
              <a:lnSpc>
                <a:spcPct val="90000"/>
              </a:lnSpc>
              <a:buNone/>
              <a:defRPr sz="2400" b="0" i="0">
                <a:solidFill>
                  <a:schemeClr val="tx1"/>
                </a:solidFill>
                <a:latin typeface="+mn-lt"/>
                <a:ea typeface="Helvetica Neue" panose="02000503000000020004" pitchFamily="2" charset="0"/>
                <a:cs typeface="Arial" panose="020B0604020202020204" pitchFamily="34" charset="0"/>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10" name="Text Placeholder 2"/>
          <p:cNvSpPr>
            <a:spLocks noGrp="1"/>
          </p:cNvSpPr>
          <p:nvPr>
            <p:ph type="body" sz="quarter" idx="10" hasCustomPrompt="1"/>
          </p:nvPr>
        </p:nvSpPr>
        <p:spPr>
          <a:xfrm>
            <a:off x="563868" y="5469679"/>
            <a:ext cx="8206063"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2133"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a:t>Presenter’s Name</a:t>
            </a:r>
          </a:p>
        </p:txBody>
      </p:sp>
      <p:sp>
        <p:nvSpPr>
          <p:cNvPr id="11" name="Title 15">
            <a:extLst>
              <a:ext uri="{FF2B5EF4-FFF2-40B4-BE49-F238E27FC236}">
                <a16:creationId xmlns:a16="http://schemas.microsoft.com/office/drawing/2014/main" id="{A8F50CE7-BE49-DF46-A309-403467331352}"/>
              </a:ext>
            </a:extLst>
          </p:cNvPr>
          <p:cNvSpPr>
            <a:spLocks noGrp="1"/>
          </p:cNvSpPr>
          <p:nvPr>
            <p:ph type="title" hasCustomPrompt="1"/>
          </p:nvPr>
        </p:nvSpPr>
        <p:spPr>
          <a:xfrm>
            <a:off x="568205" y="2504665"/>
            <a:ext cx="8188479" cy="1749284"/>
          </a:xfrm>
        </p:spPr>
        <p:txBody>
          <a:bodyPr anchor="b">
            <a:noAutofit/>
          </a:bodyPr>
          <a:lstStyle>
            <a:lvl1pPr>
              <a:defRPr sz="48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Tree>
    <p:extLst>
      <p:ext uri="{BB962C8B-B14F-4D97-AF65-F5344CB8AC3E}">
        <p14:creationId xmlns:p14="http://schemas.microsoft.com/office/powerpoint/2010/main" val="420241259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ver – Navy">
    <p:bg>
      <p:bgPr>
        <a:solidFill>
          <a:schemeClr val="bg1"/>
        </a:solidFill>
        <a:effectLst/>
      </p:bgPr>
    </p:bg>
    <p:spTree>
      <p:nvGrpSpPr>
        <p:cNvPr id="1" name=""/>
        <p:cNvGrpSpPr/>
        <p:nvPr/>
      </p:nvGrpSpPr>
      <p:grpSpPr>
        <a:xfrm>
          <a:off x="0" y="0"/>
          <a:ext cx="0" cy="0"/>
          <a:chOff x="0" y="0"/>
          <a:chExt cx="0" cy="0"/>
        </a:xfrm>
      </p:grpSpPr>
      <p:sp>
        <p:nvSpPr>
          <p:cNvPr id="14" name="Title 15"/>
          <p:cNvSpPr>
            <a:spLocks noGrp="1"/>
          </p:cNvSpPr>
          <p:nvPr>
            <p:ph type="title" hasCustomPrompt="1"/>
          </p:nvPr>
        </p:nvSpPr>
        <p:spPr>
          <a:xfrm>
            <a:off x="570960" y="2504665"/>
            <a:ext cx="8188479" cy="1749284"/>
          </a:xfrm>
        </p:spPr>
        <p:txBody>
          <a:bodyPr anchor="b">
            <a:noAutofit/>
          </a:bodyPr>
          <a:lstStyle>
            <a:lvl1pPr>
              <a:defRPr sz="4800" b="0" i="0" baseline="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Title Here</a:t>
            </a:r>
          </a:p>
        </p:txBody>
      </p:sp>
      <p:sp>
        <p:nvSpPr>
          <p:cNvPr id="15" name="Date Placeholder 4"/>
          <p:cNvSpPr>
            <a:spLocks noGrp="1"/>
          </p:cNvSpPr>
          <p:nvPr>
            <p:ph type="dt" sz="half" idx="2"/>
          </p:nvPr>
        </p:nvSpPr>
        <p:spPr>
          <a:xfrm>
            <a:off x="570961" y="6155229"/>
            <a:ext cx="2567119" cy="238607"/>
          </a:xfrm>
          <a:prstGeom prst="rect">
            <a:avLst/>
          </a:prstGeom>
        </p:spPr>
        <p:txBody>
          <a:bodyPr vert="horz" wrap="square" lIns="0" tIns="0" rIns="91440" bIns="0" rtlCol="0" anchor="b" anchorCtr="0">
            <a:noAutofit/>
          </a:bodyPr>
          <a:lstStyle>
            <a:lvl1pPr algn="l">
              <a:defRPr sz="1867" b="1" i="0">
                <a:solidFill>
                  <a:schemeClr val="tx1"/>
                </a:solidFill>
                <a:latin typeface="+mn-lt"/>
                <a:ea typeface="Helvetica Neue" panose="02000503000000020004" pitchFamily="2" charset="0"/>
                <a:cs typeface="Arial" panose="020B0604020202020204" pitchFamily="34" charset="0"/>
              </a:defRPr>
            </a:lvl1pPr>
          </a:lstStyle>
          <a:p>
            <a:fld id="{4AD83FAE-0AD2-084F-918F-E696D117757B}" type="datetime1">
              <a:rPr lang="en-US" smtClean="0"/>
              <a:pPr/>
              <a:t>8/26/2026</a:t>
            </a:fld>
            <a:endParaRPr lang="en-US" b="1"/>
          </a:p>
        </p:txBody>
      </p:sp>
      <p:sp>
        <p:nvSpPr>
          <p:cNvPr id="17" name="Text Placeholder 3"/>
          <p:cNvSpPr>
            <a:spLocks noGrp="1"/>
          </p:cNvSpPr>
          <p:nvPr>
            <p:ph type="body" sz="quarter" idx="15" hasCustomPrompt="1"/>
          </p:nvPr>
        </p:nvSpPr>
        <p:spPr>
          <a:xfrm>
            <a:off x="575779" y="4246881"/>
            <a:ext cx="8196911" cy="677627"/>
          </a:xfrm>
          <a:prstGeom prst="rect">
            <a:avLst/>
          </a:prstGeom>
        </p:spPr>
        <p:txBody>
          <a:bodyPr>
            <a:noAutofit/>
          </a:bodyPr>
          <a:lstStyle>
            <a:lvl1pPr marL="0" indent="0" algn="l">
              <a:lnSpc>
                <a:spcPct val="90000"/>
              </a:lnSpc>
              <a:buNone/>
              <a:defRPr sz="2400" b="0" i="0">
                <a:solidFill>
                  <a:schemeClr val="tx1"/>
                </a:solidFill>
                <a:latin typeface="+mn-lt"/>
                <a:ea typeface="Helvetica Neue" panose="02000503000000020004" pitchFamily="2" charset="0"/>
                <a:cs typeface="Arial" panose="020B0604020202020204" pitchFamily="34" charset="0"/>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10" name="Text Placeholder 2"/>
          <p:cNvSpPr>
            <a:spLocks noGrp="1"/>
          </p:cNvSpPr>
          <p:nvPr>
            <p:ph type="body" sz="quarter" idx="10" hasCustomPrompt="1"/>
          </p:nvPr>
        </p:nvSpPr>
        <p:spPr>
          <a:xfrm>
            <a:off x="570962" y="5469679"/>
            <a:ext cx="8201729" cy="568959"/>
          </a:xfrm>
          <a:prstGeom prst="rect">
            <a:avLst/>
          </a:prstGeom>
        </p:spPr>
        <p:txBody>
          <a:bodyPr vert="horz" wrap="square" lIns="0" tIns="0" rIns="91440" bIns="0" rtlCol="0" anchor="b" anchorCtr="0">
            <a:noAutofit/>
          </a:bodyPr>
          <a:lstStyle>
            <a:lvl1pPr marL="0" indent="0">
              <a:lnSpc>
                <a:spcPct val="100000"/>
              </a:lnSpc>
              <a:spcBef>
                <a:spcPts val="0"/>
              </a:spcBef>
              <a:spcAft>
                <a:spcPts val="0"/>
              </a:spcAft>
              <a:buNone/>
              <a:defRPr lang="en-US" sz="2133" b="1" i="0" baseline="0" dirty="0" smtClean="0">
                <a:solidFill>
                  <a:schemeClr val="tx1"/>
                </a:solidFill>
                <a:latin typeface="+mn-lt"/>
                <a:ea typeface="Helvetica Neue" panose="02000503000000020004" pitchFamily="2" charset="0"/>
                <a:cs typeface="Arial" panose="020B0604020202020204" pitchFamily="34" charset="0"/>
              </a:defRPr>
            </a:lvl1pPr>
            <a:lvl2pPr>
              <a:defRPr lang="en-US" sz="2400" dirty="0" smtClean="0">
                <a:latin typeface="+mn-lt"/>
              </a:defRPr>
            </a:lvl2pPr>
            <a:lvl3pPr>
              <a:defRPr lang="en-US" sz="2400" dirty="0" smtClean="0">
                <a:latin typeface="+mn-lt"/>
              </a:defRPr>
            </a:lvl3pPr>
            <a:lvl4pPr>
              <a:defRPr lang="en-US" sz="2400" dirty="0" smtClean="0">
                <a:latin typeface="+mn-lt"/>
              </a:defRPr>
            </a:lvl4pPr>
            <a:lvl5pPr>
              <a:defRPr lang="en-US" sz="2400" dirty="0">
                <a:latin typeface="+mn-lt"/>
              </a:defRPr>
            </a:lvl5pPr>
          </a:lstStyle>
          <a:p>
            <a:pPr marL="0" lvl="0"/>
            <a:r>
              <a:rPr lang="en-US"/>
              <a:t>Presenter’s Name</a:t>
            </a:r>
          </a:p>
        </p:txBody>
      </p:sp>
      <p:pic>
        <p:nvPicPr>
          <p:cNvPr id="9" name="Picture 8">
            <a:extLst>
              <a:ext uri="{FF2B5EF4-FFF2-40B4-BE49-F238E27FC236}">
                <a16:creationId xmlns:a16="http://schemas.microsoft.com/office/drawing/2014/main" id="{44418279-066F-DC44-B86B-14E3FAD25D8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0961" y="637903"/>
            <a:ext cx="1729936" cy="1121255"/>
          </a:xfrm>
          <a:prstGeom prst="rect">
            <a:avLst/>
          </a:prstGeom>
        </p:spPr>
      </p:pic>
    </p:spTree>
    <p:extLst>
      <p:ext uri="{BB962C8B-B14F-4D97-AF65-F5344CB8AC3E}">
        <p14:creationId xmlns:p14="http://schemas.microsoft.com/office/powerpoint/2010/main" val="2802057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1" name="Title 15"/>
          <p:cNvSpPr>
            <a:spLocks noGrp="1"/>
          </p:cNvSpPr>
          <p:nvPr>
            <p:ph type="title" hasCustomPrompt="1"/>
          </p:nvPr>
        </p:nvSpPr>
        <p:spPr>
          <a:xfrm>
            <a:off x="583636" y="413051"/>
            <a:ext cx="10898107" cy="562420"/>
          </a:xfrm>
        </p:spPr>
        <p:txBody>
          <a:bodyPr bIns="0" anchor="b">
            <a:noAutofit/>
          </a:bodyPr>
          <a:lstStyle>
            <a:lvl1pPr>
              <a:defRPr sz="48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583636" y="927658"/>
            <a:ext cx="10893285" cy="446529"/>
          </a:xfrm>
          <a:prstGeom prst="rect">
            <a:avLst/>
          </a:prstGeom>
        </p:spPr>
        <p:txBody>
          <a:bodyPr>
            <a:noAutofit/>
          </a:bodyPr>
          <a:lstStyle>
            <a:lvl1pPr marL="0" indent="0">
              <a:lnSpc>
                <a:spcPct val="100000"/>
              </a:lnSpc>
              <a:buNone/>
              <a:defRPr sz="2400" b="0" i="0">
                <a:latin typeface="+mn-lt"/>
                <a:ea typeface="Helvetica Neue" panose="02000503000000020004" pitchFamily="2" charset="0"/>
                <a:cs typeface="Arial" panose="020B0604020202020204" pitchFamily="34" charset="0"/>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4" name="Content Placeholder 3">
            <a:extLst>
              <a:ext uri="{FF2B5EF4-FFF2-40B4-BE49-F238E27FC236}">
                <a16:creationId xmlns:a16="http://schemas.microsoft.com/office/drawing/2014/main" id="{4DF72190-5E92-6A7E-40F1-47F77B1BCBE7}"/>
              </a:ext>
            </a:extLst>
          </p:cNvPr>
          <p:cNvSpPr>
            <a:spLocks noGrp="1"/>
          </p:cNvSpPr>
          <p:nvPr>
            <p:ph sz="quarter" idx="18"/>
          </p:nvPr>
        </p:nvSpPr>
        <p:spPr>
          <a:xfrm>
            <a:off x="584202" y="1869017"/>
            <a:ext cx="10892721" cy="3909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84132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Tree>
    <p:extLst>
      <p:ext uri="{BB962C8B-B14F-4D97-AF65-F5344CB8AC3E}">
        <p14:creationId xmlns:p14="http://schemas.microsoft.com/office/powerpoint/2010/main" val="189748710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3" name="Chart Placeholder 2"/>
          <p:cNvSpPr>
            <a:spLocks noGrp="1"/>
          </p:cNvSpPr>
          <p:nvPr>
            <p:ph type="chart" sz="quarter" idx="14"/>
          </p:nvPr>
        </p:nvSpPr>
        <p:spPr>
          <a:xfrm>
            <a:off x="391025" y="450578"/>
            <a:ext cx="11449876" cy="5420140"/>
          </a:xfrm>
          <a:prstGeom prst="rect">
            <a:avLst/>
          </a:prstGeom>
        </p:spPr>
        <p:txBody>
          <a:bodyPr>
            <a:normAutofit/>
          </a:bodyPr>
          <a:lstStyle>
            <a:lvl1pPr>
              <a:defRPr b="0" i="0">
                <a:latin typeface="+mn-lt"/>
                <a:ea typeface="Helvetica Neue" panose="02000503000000020004" pitchFamily="2" charset="0"/>
                <a:cs typeface="Arial" panose="020B0604020202020204" pitchFamily="34" charset="0"/>
              </a:defRPr>
            </a:lvl1pPr>
          </a:lstStyle>
          <a:p>
            <a:r>
              <a:rPr lang="en-US"/>
              <a:t>Click icon to add chart</a:t>
            </a:r>
          </a:p>
        </p:txBody>
      </p:sp>
    </p:spTree>
    <p:extLst>
      <p:ext uri="{BB962C8B-B14F-4D97-AF65-F5344CB8AC3E}">
        <p14:creationId xmlns:p14="http://schemas.microsoft.com/office/powerpoint/2010/main" val="19184862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1" name="Title 15"/>
          <p:cNvSpPr>
            <a:spLocks noGrp="1"/>
          </p:cNvSpPr>
          <p:nvPr>
            <p:ph type="title" hasCustomPrompt="1"/>
          </p:nvPr>
        </p:nvSpPr>
        <p:spPr>
          <a:xfrm>
            <a:off x="583636" y="425005"/>
            <a:ext cx="10898107" cy="611449"/>
          </a:xfrm>
        </p:spPr>
        <p:txBody>
          <a:bodyPr anchor="b">
            <a:noAutofit/>
          </a:bodyPr>
          <a:lstStyle>
            <a:lvl1pPr>
              <a:defRPr sz="48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583636" y="927658"/>
            <a:ext cx="10893285" cy="446529"/>
          </a:xfrm>
          <a:prstGeom prst="rect">
            <a:avLst/>
          </a:prstGeom>
        </p:spPr>
        <p:txBody>
          <a:bodyPr>
            <a:noAutofit/>
          </a:bodyPr>
          <a:lstStyle>
            <a:lvl1pPr marL="0" indent="0">
              <a:lnSpc>
                <a:spcPct val="100000"/>
              </a:lnSpc>
              <a:buNone/>
              <a:defRPr sz="2400" b="0" i="0">
                <a:latin typeface="+mn-lt"/>
                <a:ea typeface="Helvetica Neue" panose="02000503000000020004" pitchFamily="2" charset="0"/>
                <a:cs typeface="Arial" panose="020B0604020202020204" pitchFamily="34" charset="0"/>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4" name="Content Placeholder 3">
            <a:extLst>
              <a:ext uri="{FF2B5EF4-FFF2-40B4-BE49-F238E27FC236}">
                <a16:creationId xmlns:a16="http://schemas.microsoft.com/office/drawing/2014/main" id="{94DDBBAB-9302-6485-BEF6-743A08E39A15}"/>
              </a:ext>
            </a:extLst>
          </p:cNvPr>
          <p:cNvSpPr>
            <a:spLocks noGrp="1"/>
          </p:cNvSpPr>
          <p:nvPr>
            <p:ph sz="quarter" idx="23" hasCustomPrompt="1"/>
          </p:nvPr>
        </p:nvSpPr>
        <p:spPr>
          <a:xfrm>
            <a:off x="584202" y="1869017"/>
            <a:ext cx="5219700" cy="3909481"/>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088A59CF-D935-CDBF-8DB7-405F60B1AF02}"/>
              </a:ext>
            </a:extLst>
          </p:cNvPr>
          <p:cNvSpPr>
            <a:spLocks noGrp="1"/>
          </p:cNvSpPr>
          <p:nvPr>
            <p:ph sz="quarter" idx="24" hasCustomPrompt="1"/>
          </p:nvPr>
        </p:nvSpPr>
        <p:spPr>
          <a:xfrm>
            <a:off x="6276661" y="1869017"/>
            <a:ext cx="5200263" cy="3909480"/>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57011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Slide – Nav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Arial" panose="020B0604020202020204" pitchFamily="34" charset="0"/>
                <a:ea typeface="Helvetica Neue" panose="02000503000000020004" pitchFamily="2" charset="0"/>
                <a:cs typeface="Arial" panose="020B0604020202020204" pitchFamily="34" charset="0"/>
              </a:defRPr>
            </a:lvl1pPr>
          </a:lstStyle>
          <a:p>
            <a:r>
              <a:rPr lang="en-US"/>
              <a:t>Presentation Title</a:t>
            </a:r>
          </a:p>
        </p:txBody>
      </p:sp>
      <p:sp>
        <p:nvSpPr>
          <p:cNvPr id="5" name="Slide Number Placeholder 4"/>
          <p:cNvSpPr>
            <a:spLocks noGrp="1"/>
          </p:cNvSpPr>
          <p:nvPr>
            <p:ph type="sldNum" sz="quarter" idx="12"/>
          </p:nvPr>
        </p:nvSpPr>
        <p:spPr/>
        <p:txBody>
          <a:bodyPr/>
          <a:lstStyle>
            <a:lvl1pPr>
              <a:defRPr b="0" i="0">
                <a:latin typeface="Arial" panose="020B0604020202020204" pitchFamily="34" charset="0"/>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p>
        </p:txBody>
      </p:sp>
      <p:sp>
        <p:nvSpPr>
          <p:cNvPr id="9" name="Text Placeholder 8"/>
          <p:cNvSpPr>
            <a:spLocks noGrp="1"/>
          </p:cNvSpPr>
          <p:nvPr>
            <p:ph type="body" sz="quarter" idx="13" hasCustomPrompt="1"/>
          </p:nvPr>
        </p:nvSpPr>
        <p:spPr>
          <a:xfrm>
            <a:off x="593629" y="1908315"/>
            <a:ext cx="10972431" cy="2809461"/>
          </a:xfrm>
          <a:prstGeom prst="rect">
            <a:avLst/>
          </a:prstGeom>
        </p:spPr>
        <p:txBody>
          <a:bodyPr anchor="ctr" anchorCtr="0">
            <a:normAutofit/>
          </a:bodyPr>
          <a:lstStyle>
            <a:lvl1pPr marL="0" indent="0">
              <a:lnSpc>
                <a:spcPct val="100000"/>
              </a:lnSpc>
              <a:buNone/>
              <a:defRPr sz="3733" b="0" i="0" baseline="0">
                <a:latin typeface="+mn-lt"/>
                <a:ea typeface="Helvetica Neue" panose="02000503000000020004" pitchFamily="2" charset="0"/>
                <a:cs typeface="Arial" panose="020B0604020202020204" pitchFamily="34" charset="0"/>
              </a:defRPr>
            </a:lvl1pPr>
            <a:lvl2pPr marL="306894" indent="0">
              <a:buNone/>
              <a:defRPr>
                <a:latin typeface="+mn-lt"/>
              </a:defRPr>
            </a:lvl2pPr>
            <a:lvl3pPr marL="687864" indent="0">
              <a:buNone/>
              <a:defRPr>
                <a:latin typeface="+mn-lt"/>
              </a:defRPr>
            </a:lvl3pPr>
            <a:lvl4pPr marL="1066720" indent="0">
              <a:buNone/>
              <a:defRPr>
                <a:latin typeface="+mn-lt"/>
              </a:defRPr>
            </a:lvl4pPr>
            <a:lvl5pPr marL="1447692" indent="0">
              <a:buNone/>
              <a:defRPr>
                <a:latin typeface="+mn-lt"/>
              </a:defRPr>
            </a:lvl5pPr>
          </a:lstStyle>
          <a:p>
            <a:pPr lvl="0"/>
            <a:r>
              <a:rPr lang="en-US"/>
              <a:t>This page is an option should you wish to utilize a quote as a stand-alone slide within your presentation. The rest is </a:t>
            </a:r>
            <a:r>
              <a:rPr lang="en-US" err="1"/>
              <a:t>lorem</a:t>
            </a:r>
            <a:r>
              <a:rPr lang="en-US"/>
              <a:t> </a:t>
            </a:r>
            <a:r>
              <a:rPr lang="en-US" err="1"/>
              <a:t>ipsum</a:t>
            </a:r>
            <a:r>
              <a:rPr lang="en-US"/>
              <a:t>. </a:t>
            </a:r>
            <a:r>
              <a:rPr lang="en-US" err="1"/>
              <a:t>Ut</a:t>
            </a:r>
            <a:r>
              <a:rPr lang="en-US"/>
              <a:t> </a:t>
            </a:r>
            <a:r>
              <a:rPr lang="en-US" err="1"/>
              <a:t>enim</a:t>
            </a:r>
            <a:r>
              <a:rPr lang="en-US"/>
              <a:t> ad minim </a:t>
            </a:r>
            <a:r>
              <a:rPr lang="en-US" err="1"/>
              <a:t>quis</a:t>
            </a:r>
            <a:r>
              <a:rPr lang="en-US"/>
              <a:t> </a:t>
            </a:r>
            <a:r>
              <a:rPr lang="en-US" err="1"/>
              <a:t>nostrud</a:t>
            </a:r>
            <a:r>
              <a:rPr lang="en-US"/>
              <a:t>.</a:t>
            </a:r>
          </a:p>
        </p:txBody>
      </p:sp>
      <p:sp>
        <p:nvSpPr>
          <p:cNvPr id="10" name="Text Placeholder 13"/>
          <p:cNvSpPr>
            <a:spLocks noGrp="1"/>
          </p:cNvSpPr>
          <p:nvPr>
            <p:ph type="body" sz="quarter" idx="14" hasCustomPrompt="1"/>
          </p:nvPr>
        </p:nvSpPr>
        <p:spPr>
          <a:xfrm>
            <a:off x="593630" y="4908787"/>
            <a:ext cx="8685279" cy="378832"/>
          </a:xfrm>
          <a:prstGeom prst="rect">
            <a:avLst/>
          </a:prstGeom>
        </p:spPr>
        <p:txBody>
          <a:bodyPr tIns="0" rIns="0" bIns="0" anchor="b">
            <a:normAutofit/>
          </a:bodyPr>
          <a:lstStyle>
            <a:lvl1pPr marL="0" indent="0">
              <a:lnSpc>
                <a:spcPct val="100000"/>
              </a:lnSpc>
              <a:buNone/>
              <a:defRPr sz="2400" b="0" i="0">
                <a:solidFill>
                  <a:schemeClr val="tx1"/>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11" name="Text Placeholder 13"/>
          <p:cNvSpPr>
            <a:spLocks noGrp="1"/>
          </p:cNvSpPr>
          <p:nvPr>
            <p:ph type="body" sz="quarter" idx="15" hasCustomPrompt="1"/>
          </p:nvPr>
        </p:nvSpPr>
        <p:spPr>
          <a:xfrm>
            <a:off x="593630" y="5328259"/>
            <a:ext cx="8685279" cy="452781"/>
          </a:xfrm>
          <a:prstGeom prst="rect">
            <a:avLst/>
          </a:prstGeom>
        </p:spPr>
        <p:txBody>
          <a:bodyPr>
            <a:normAutofit/>
          </a:bodyPr>
          <a:lstStyle>
            <a:lvl1pPr marL="0" indent="0">
              <a:lnSpc>
                <a:spcPts val="2667"/>
              </a:lnSpc>
              <a:buNone/>
              <a:defRPr sz="2400" b="0" i="0" baseline="0">
                <a:solidFill>
                  <a:schemeClr val="tx1"/>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6" name="Graphic 2">
            <a:extLst>
              <a:ext uri="{FF2B5EF4-FFF2-40B4-BE49-F238E27FC236}">
                <a16:creationId xmlns:a16="http://schemas.microsoft.com/office/drawing/2014/main" id="{794A7BB7-02FC-EECD-37AA-789952E4BD9E}"/>
              </a:ext>
            </a:extLst>
          </p:cNvPr>
          <p:cNvSpPr/>
          <p:nvPr/>
        </p:nvSpPr>
        <p:spPr>
          <a:xfrm>
            <a:off x="593630" y="819631"/>
            <a:ext cx="632916"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tx1"/>
          </a:solidFill>
          <a:ln w="5953" cap="flat">
            <a:noFill/>
            <a:prstDash val="solid"/>
            <a:miter/>
          </a:ln>
        </p:spPr>
        <p:txBody>
          <a:bodyPr/>
          <a:lstStyle/>
          <a:p>
            <a:endParaRPr lang="en-US" sz="2400"/>
          </a:p>
        </p:txBody>
      </p:sp>
    </p:spTree>
    <p:extLst>
      <p:ext uri="{BB962C8B-B14F-4D97-AF65-F5344CB8AC3E}">
        <p14:creationId xmlns:p14="http://schemas.microsoft.com/office/powerpoint/2010/main" val="251066442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 Teal">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5" name="Slide Number Placeholder 4"/>
          <p:cNvSpPr>
            <a:spLocks noGrp="1"/>
          </p:cNvSpPr>
          <p:nvPr>
            <p:ph type="sldNum"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9" name="Text Placeholder 8"/>
          <p:cNvSpPr>
            <a:spLocks noGrp="1"/>
          </p:cNvSpPr>
          <p:nvPr>
            <p:ph type="body" sz="quarter" idx="13" hasCustomPrompt="1"/>
          </p:nvPr>
        </p:nvSpPr>
        <p:spPr>
          <a:xfrm>
            <a:off x="593629" y="1908315"/>
            <a:ext cx="10972431" cy="2809461"/>
          </a:xfrm>
          <a:prstGeom prst="rect">
            <a:avLst/>
          </a:prstGeom>
        </p:spPr>
        <p:txBody>
          <a:bodyPr anchor="ctr" anchorCtr="0">
            <a:normAutofit/>
          </a:bodyPr>
          <a:lstStyle>
            <a:lvl1pPr marL="0" indent="0">
              <a:lnSpc>
                <a:spcPct val="100000"/>
              </a:lnSpc>
              <a:buNone/>
              <a:defRPr sz="3733" b="0" i="0" baseline="0">
                <a:latin typeface="+mn-lt"/>
                <a:ea typeface="Helvetica Neue" panose="02000503000000020004" pitchFamily="2" charset="0"/>
                <a:cs typeface="Arial" panose="020B0604020202020204" pitchFamily="34" charset="0"/>
              </a:defRPr>
            </a:lvl1pPr>
            <a:lvl2pPr marL="306894" indent="0">
              <a:buNone/>
              <a:defRPr>
                <a:latin typeface="+mn-lt"/>
              </a:defRPr>
            </a:lvl2pPr>
            <a:lvl3pPr marL="687864" indent="0">
              <a:buNone/>
              <a:defRPr>
                <a:latin typeface="+mn-lt"/>
              </a:defRPr>
            </a:lvl3pPr>
            <a:lvl4pPr marL="1066720" indent="0">
              <a:buNone/>
              <a:defRPr>
                <a:latin typeface="+mn-lt"/>
              </a:defRPr>
            </a:lvl4pPr>
            <a:lvl5pPr marL="1447692" indent="0">
              <a:buNone/>
              <a:defRPr>
                <a:latin typeface="+mn-lt"/>
              </a:defRPr>
            </a:lvl5pPr>
          </a:lstStyle>
          <a:p>
            <a:pPr lvl="0"/>
            <a:r>
              <a:rPr lang="en-US"/>
              <a:t>This page is an option should you wish to utilize a quote as a stand-alone slide within your presentation. The rest is lorem ipsum. Ut </a:t>
            </a:r>
            <a:r>
              <a:rPr lang="en-US" err="1"/>
              <a:t>enim</a:t>
            </a:r>
            <a:r>
              <a:rPr lang="en-US"/>
              <a:t> ad minim </a:t>
            </a:r>
            <a:r>
              <a:rPr lang="en-US" err="1"/>
              <a:t>quis</a:t>
            </a:r>
            <a:r>
              <a:rPr lang="en-US"/>
              <a:t> </a:t>
            </a:r>
            <a:r>
              <a:rPr lang="en-US" err="1"/>
              <a:t>nostrud</a:t>
            </a:r>
            <a:r>
              <a:rPr lang="en-US"/>
              <a:t>.</a:t>
            </a:r>
          </a:p>
        </p:txBody>
      </p:sp>
      <p:sp>
        <p:nvSpPr>
          <p:cNvPr id="2" name="Text Placeholder 13">
            <a:extLst>
              <a:ext uri="{FF2B5EF4-FFF2-40B4-BE49-F238E27FC236}">
                <a16:creationId xmlns:a16="http://schemas.microsoft.com/office/drawing/2014/main" id="{6354FEC9-22DD-20DD-3C4C-860E28AE60EC}"/>
              </a:ext>
            </a:extLst>
          </p:cNvPr>
          <p:cNvSpPr>
            <a:spLocks noGrp="1"/>
          </p:cNvSpPr>
          <p:nvPr>
            <p:ph type="body" sz="quarter" idx="14" hasCustomPrompt="1"/>
          </p:nvPr>
        </p:nvSpPr>
        <p:spPr>
          <a:xfrm>
            <a:off x="593630" y="4908787"/>
            <a:ext cx="8685279" cy="378832"/>
          </a:xfrm>
          <a:prstGeom prst="rect">
            <a:avLst/>
          </a:prstGeom>
        </p:spPr>
        <p:txBody>
          <a:bodyPr tIns="0" rIns="0" bIns="0" anchor="b">
            <a:normAutofit/>
          </a:bodyPr>
          <a:lstStyle>
            <a:lvl1pPr marL="0" indent="0">
              <a:lnSpc>
                <a:spcPct val="100000"/>
              </a:lnSpc>
              <a:buNone/>
              <a:defRPr sz="2400" b="0" i="0">
                <a:solidFill>
                  <a:schemeClr val="accent2"/>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3" name="Text Placeholder 13">
            <a:extLst>
              <a:ext uri="{FF2B5EF4-FFF2-40B4-BE49-F238E27FC236}">
                <a16:creationId xmlns:a16="http://schemas.microsoft.com/office/drawing/2014/main" id="{344D3816-F8C7-B7C5-8C7D-BD159FFAC7F7}"/>
              </a:ext>
            </a:extLst>
          </p:cNvPr>
          <p:cNvSpPr>
            <a:spLocks noGrp="1"/>
          </p:cNvSpPr>
          <p:nvPr>
            <p:ph type="body" sz="quarter" idx="15" hasCustomPrompt="1"/>
          </p:nvPr>
        </p:nvSpPr>
        <p:spPr>
          <a:xfrm>
            <a:off x="593630" y="5328259"/>
            <a:ext cx="8685279" cy="452781"/>
          </a:xfrm>
          <a:prstGeom prst="rect">
            <a:avLst/>
          </a:prstGeom>
        </p:spPr>
        <p:txBody>
          <a:bodyPr>
            <a:normAutofit/>
          </a:bodyPr>
          <a:lstStyle>
            <a:lvl1pPr marL="0" indent="0">
              <a:lnSpc>
                <a:spcPts val="2667"/>
              </a:lnSpc>
              <a:buNone/>
              <a:defRPr sz="2400" b="0" i="0" baseline="0">
                <a:solidFill>
                  <a:schemeClr val="accent2"/>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8" name="Graphic 2">
            <a:extLst>
              <a:ext uri="{FF2B5EF4-FFF2-40B4-BE49-F238E27FC236}">
                <a16:creationId xmlns:a16="http://schemas.microsoft.com/office/drawing/2014/main" id="{C082C6B8-CE25-1F65-8C8A-DBD9AB8E4034}"/>
              </a:ext>
            </a:extLst>
          </p:cNvPr>
          <p:cNvSpPr/>
          <p:nvPr userDrawn="1"/>
        </p:nvSpPr>
        <p:spPr>
          <a:xfrm>
            <a:off x="593630" y="819631"/>
            <a:ext cx="632916"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accent2"/>
          </a:solidFill>
          <a:ln w="5953" cap="flat">
            <a:noFill/>
            <a:prstDash val="solid"/>
            <a:miter/>
          </a:ln>
        </p:spPr>
        <p:txBody>
          <a:bodyPr/>
          <a:lstStyle/>
          <a:p>
            <a:endParaRPr lang="en-US" sz="2400"/>
          </a:p>
        </p:txBody>
      </p:sp>
    </p:spTree>
    <p:extLst>
      <p:ext uri="{BB962C8B-B14F-4D97-AF65-F5344CB8AC3E}">
        <p14:creationId xmlns:p14="http://schemas.microsoft.com/office/powerpoint/2010/main" val="98465425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5" name="Slide Number Placeholder 4"/>
          <p:cNvSpPr>
            <a:spLocks noGrp="1"/>
          </p:cNvSpPr>
          <p:nvPr>
            <p:ph type="sldNum"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9" name="Text Placeholder 8"/>
          <p:cNvSpPr>
            <a:spLocks noGrp="1"/>
          </p:cNvSpPr>
          <p:nvPr>
            <p:ph type="body" sz="quarter" idx="13" hasCustomPrompt="1"/>
          </p:nvPr>
        </p:nvSpPr>
        <p:spPr>
          <a:xfrm>
            <a:off x="593629" y="1908315"/>
            <a:ext cx="10972431" cy="2809461"/>
          </a:xfrm>
          <a:prstGeom prst="rect">
            <a:avLst/>
          </a:prstGeom>
        </p:spPr>
        <p:txBody>
          <a:bodyPr anchor="ctr" anchorCtr="0">
            <a:normAutofit/>
          </a:bodyPr>
          <a:lstStyle>
            <a:lvl1pPr marL="0" indent="0">
              <a:lnSpc>
                <a:spcPct val="100000"/>
              </a:lnSpc>
              <a:buNone/>
              <a:defRPr sz="3733" b="0" i="0" baseline="0">
                <a:latin typeface="+mn-lt"/>
                <a:ea typeface="Helvetica Neue" panose="02000503000000020004" pitchFamily="2" charset="0"/>
                <a:cs typeface="Arial" panose="020B0604020202020204" pitchFamily="34" charset="0"/>
              </a:defRPr>
            </a:lvl1pPr>
            <a:lvl2pPr marL="306894" indent="0">
              <a:buNone/>
              <a:defRPr>
                <a:latin typeface="+mn-lt"/>
              </a:defRPr>
            </a:lvl2pPr>
            <a:lvl3pPr marL="687864" indent="0">
              <a:buNone/>
              <a:defRPr>
                <a:latin typeface="+mn-lt"/>
              </a:defRPr>
            </a:lvl3pPr>
            <a:lvl4pPr marL="1066720" indent="0">
              <a:buNone/>
              <a:defRPr>
                <a:latin typeface="+mn-lt"/>
              </a:defRPr>
            </a:lvl4pPr>
            <a:lvl5pPr marL="1447692" indent="0">
              <a:buNone/>
              <a:defRPr>
                <a:latin typeface="+mn-lt"/>
              </a:defRPr>
            </a:lvl5pPr>
          </a:lstStyle>
          <a:p>
            <a:pPr lvl="0"/>
            <a:r>
              <a:rPr lang="en-US"/>
              <a:t>This page is an option should you wish to utilize a quote as a stand-alone slide within your presentation. The rest is </a:t>
            </a:r>
            <a:r>
              <a:rPr lang="en-US" err="1"/>
              <a:t>lorem</a:t>
            </a:r>
            <a:r>
              <a:rPr lang="en-US"/>
              <a:t> </a:t>
            </a:r>
            <a:r>
              <a:rPr lang="en-US" err="1"/>
              <a:t>ipsum</a:t>
            </a:r>
            <a:r>
              <a:rPr lang="en-US"/>
              <a:t>. </a:t>
            </a:r>
            <a:r>
              <a:rPr lang="en-US" err="1"/>
              <a:t>Ut</a:t>
            </a:r>
            <a:r>
              <a:rPr lang="en-US"/>
              <a:t> </a:t>
            </a:r>
            <a:r>
              <a:rPr lang="en-US" err="1"/>
              <a:t>enim</a:t>
            </a:r>
            <a:r>
              <a:rPr lang="en-US"/>
              <a:t> ad minim </a:t>
            </a:r>
            <a:r>
              <a:rPr lang="en-US" err="1"/>
              <a:t>quis</a:t>
            </a:r>
            <a:r>
              <a:rPr lang="en-US"/>
              <a:t> </a:t>
            </a:r>
            <a:r>
              <a:rPr lang="en-US" err="1"/>
              <a:t>nostrud</a:t>
            </a:r>
            <a:r>
              <a:rPr lang="en-US"/>
              <a:t>.</a:t>
            </a:r>
          </a:p>
        </p:txBody>
      </p:sp>
      <p:sp>
        <p:nvSpPr>
          <p:cNvPr id="2" name="Text Placeholder 13">
            <a:extLst>
              <a:ext uri="{FF2B5EF4-FFF2-40B4-BE49-F238E27FC236}">
                <a16:creationId xmlns:a16="http://schemas.microsoft.com/office/drawing/2014/main" id="{8DA1A6CB-7ACE-E993-356A-EC9749D060DE}"/>
              </a:ext>
            </a:extLst>
          </p:cNvPr>
          <p:cNvSpPr>
            <a:spLocks noGrp="1"/>
          </p:cNvSpPr>
          <p:nvPr>
            <p:ph type="body" sz="quarter" idx="14" hasCustomPrompt="1"/>
          </p:nvPr>
        </p:nvSpPr>
        <p:spPr>
          <a:xfrm>
            <a:off x="593630" y="4908787"/>
            <a:ext cx="8685279" cy="378832"/>
          </a:xfrm>
          <a:prstGeom prst="rect">
            <a:avLst/>
          </a:prstGeom>
        </p:spPr>
        <p:txBody>
          <a:bodyPr tIns="0" rIns="0" bIns="0" anchor="b">
            <a:normAutofit/>
          </a:bodyPr>
          <a:lstStyle>
            <a:lvl1pPr marL="0" indent="0">
              <a:lnSpc>
                <a:spcPct val="100000"/>
              </a:lnSpc>
              <a:buNone/>
              <a:defRPr sz="2400" b="0" i="0">
                <a:solidFill>
                  <a:schemeClr val="accent1"/>
                </a:solidFill>
                <a:latin typeface="+mn-lt"/>
                <a:ea typeface="Helvetica Neue" panose="02000503000000020004" pitchFamily="2" charset="0"/>
                <a:cs typeface="Arial" panose="020B0604020202020204" pitchFamily="34" charset="0"/>
              </a:defRPr>
            </a:lvl1pPr>
          </a:lstStyle>
          <a:p>
            <a:pPr lvl="0"/>
            <a:r>
              <a:rPr lang="en-US"/>
              <a:t>Author’s Name</a:t>
            </a:r>
          </a:p>
        </p:txBody>
      </p:sp>
      <p:sp>
        <p:nvSpPr>
          <p:cNvPr id="3" name="Text Placeholder 13">
            <a:extLst>
              <a:ext uri="{FF2B5EF4-FFF2-40B4-BE49-F238E27FC236}">
                <a16:creationId xmlns:a16="http://schemas.microsoft.com/office/drawing/2014/main" id="{42A31F94-0625-88E2-8BB7-30C453687568}"/>
              </a:ext>
            </a:extLst>
          </p:cNvPr>
          <p:cNvSpPr>
            <a:spLocks noGrp="1"/>
          </p:cNvSpPr>
          <p:nvPr>
            <p:ph type="body" sz="quarter" idx="15" hasCustomPrompt="1"/>
          </p:nvPr>
        </p:nvSpPr>
        <p:spPr>
          <a:xfrm>
            <a:off x="593630" y="5328259"/>
            <a:ext cx="8685279" cy="452781"/>
          </a:xfrm>
          <a:prstGeom prst="rect">
            <a:avLst/>
          </a:prstGeom>
        </p:spPr>
        <p:txBody>
          <a:bodyPr>
            <a:normAutofit/>
          </a:bodyPr>
          <a:lstStyle>
            <a:lvl1pPr marL="0" indent="0">
              <a:lnSpc>
                <a:spcPts val="2667"/>
              </a:lnSpc>
              <a:buNone/>
              <a:defRPr sz="2400" b="0" i="0" baseline="0">
                <a:solidFill>
                  <a:schemeClr val="accent1"/>
                </a:solidFill>
                <a:latin typeface="+mn-lt"/>
                <a:ea typeface="Helvetica Neue" panose="02000503000000020004" pitchFamily="2" charset="0"/>
                <a:cs typeface="Arial" panose="020B0604020202020204" pitchFamily="34" charset="0"/>
              </a:defRPr>
            </a:lvl1pPr>
          </a:lstStyle>
          <a:p>
            <a:pPr lvl="0"/>
            <a:r>
              <a:rPr lang="en-US"/>
              <a:t>Position Title</a:t>
            </a:r>
          </a:p>
        </p:txBody>
      </p:sp>
      <p:sp>
        <p:nvSpPr>
          <p:cNvPr id="6" name="Graphic 2">
            <a:extLst>
              <a:ext uri="{FF2B5EF4-FFF2-40B4-BE49-F238E27FC236}">
                <a16:creationId xmlns:a16="http://schemas.microsoft.com/office/drawing/2014/main" id="{3A980282-36BB-9886-8957-7621E78856DB}"/>
              </a:ext>
            </a:extLst>
          </p:cNvPr>
          <p:cNvSpPr/>
          <p:nvPr userDrawn="1"/>
        </p:nvSpPr>
        <p:spPr>
          <a:xfrm>
            <a:off x="593630" y="819631"/>
            <a:ext cx="632916" cy="585520"/>
          </a:xfrm>
          <a:custGeom>
            <a:avLst/>
            <a:gdLst>
              <a:gd name="csX0" fmla="*/ 475655 w 1279921"/>
              <a:gd name="csY0" fmla="*/ 668536 h 1184076"/>
              <a:gd name="csX1" fmla="*/ 475655 w 1279921"/>
              <a:gd name="csY1" fmla="*/ 1184077 h 1184076"/>
              <a:gd name="csX2" fmla="*/ 0 w 1279921"/>
              <a:gd name="csY2" fmla="*/ 1184077 h 1184076"/>
              <a:gd name="csX3" fmla="*/ 0 w 1279921"/>
              <a:gd name="csY3" fmla="*/ 776883 h 1184076"/>
              <a:gd name="csX4" fmla="*/ 79177 w 1279921"/>
              <a:gd name="csY4" fmla="*/ 298252 h 1184076"/>
              <a:gd name="csX5" fmla="*/ 407194 w 1279921"/>
              <a:gd name="csY5" fmla="*/ 0 h 1184076"/>
              <a:gd name="csX6" fmla="*/ 515541 w 1279921"/>
              <a:gd name="csY6" fmla="*/ 172641 h 1184076"/>
              <a:gd name="csX7" fmla="*/ 315516 w 1279921"/>
              <a:gd name="csY7" fmla="*/ 341709 h 1184076"/>
              <a:gd name="csX8" fmla="*/ 244078 w 1279921"/>
              <a:gd name="csY8" fmla="*/ 668536 h 1184076"/>
              <a:gd name="csX9" fmla="*/ 476250 w 1279921"/>
              <a:gd name="csY9" fmla="*/ 668536 h 1184076"/>
              <a:gd name="csX10" fmla="*/ 1240631 w 1279921"/>
              <a:gd name="csY10" fmla="*/ 668536 h 1184076"/>
              <a:gd name="csX11" fmla="*/ 1240631 w 1279921"/>
              <a:gd name="csY11" fmla="*/ 1184077 h 1184076"/>
              <a:gd name="csX12" fmla="*/ 764381 w 1279921"/>
              <a:gd name="csY12" fmla="*/ 1184077 h 1184076"/>
              <a:gd name="csX13" fmla="*/ 764381 w 1279921"/>
              <a:gd name="csY13" fmla="*/ 776883 h 1184076"/>
              <a:gd name="csX14" fmla="*/ 843558 w 1279921"/>
              <a:gd name="csY14" fmla="*/ 298252 h 1184076"/>
              <a:gd name="csX15" fmla="*/ 1171575 w 1279921"/>
              <a:gd name="csY15" fmla="*/ 0 h 1184076"/>
              <a:gd name="csX16" fmla="*/ 1279922 w 1279921"/>
              <a:gd name="csY16" fmla="*/ 172641 h 1184076"/>
              <a:gd name="csX17" fmla="*/ 1079897 w 1279921"/>
              <a:gd name="csY17" fmla="*/ 341709 h 1184076"/>
              <a:gd name="csX18" fmla="*/ 1008459 w 1279921"/>
              <a:gd name="csY18" fmla="*/ 668536 h 1184076"/>
              <a:gd name="csX19" fmla="*/ 1240631 w 1279921"/>
              <a:gd name="csY19" fmla="*/ 668536 h 1184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79921" h="1184076">
                <a:moveTo>
                  <a:pt x="475655" y="668536"/>
                </a:moveTo>
                <a:lnTo>
                  <a:pt x="475655" y="1184077"/>
                </a:lnTo>
                <a:lnTo>
                  <a:pt x="0" y="1184077"/>
                </a:lnTo>
                <a:lnTo>
                  <a:pt x="0" y="776883"/>
                </a:lnTo>
                <a:cubicBezTo>
                  <a:pt x="0" y="556617"/>
                  <a:pt x="26194" y="397073"/>
                  <a:pt x="79177" y="298252"/>
                </a:cubicBezTo>
                <a:cubicBezTo>
                  <a:pt x="148233" y="166688"/>
                  <a:pt x="257770" y="67270"/>
                  <a:pt x="407194" y="0"/>
                </a:cubicBezTo>
                <a:lnTo>
                  <a:pt x="515541" y="172641"/>
                </a:lnTo>
                <a:cubicBezTo>
                  <a:pt x="425053" y="210741"/>
                  <a:pt x="358378" y="266700"/>
                  <a:pt x="315516" y="341709"/>
                </a:cubicBezTo>
                <a:cubicBezTo>
                  <a:pt x="272653" y="416719"/>
                  <a:pt x="248841" y="525661"/>
                  <a:pt x="244078" y="668536"/>
                </a:cubicBezTo>
                <a:lnTo>
                  <a:pt x="476250" y="668536"/>
                </a:lnTo>
                <a:close/>
                <a:moveTo>
                  <a:pt x="1240631" y="668536"/>
                </a:moveTo>
                <a:lnTo>
                  <a:pt x="1240631" y="1184077"/>
                </a:lnTo>
                <a:lnTo>
                  <a:pt x="764381" y="1184077"/>
                </a:lnTo>
                <a:lnTo>
                  <a:pt x="764381" y="776883"/>
                </a:lnTo>
                <a:cubicBezTo>
                  <a:pt x="764381" y="556617"/>
                  <a:pt x="790575" y="397073"/>
                  <a:pt x="843558" y="298252"/>
                </a:cubicBezTo>
                <a:cubicBezTo>
                  <a:pt x="912614" y="166688"/>
                  <a:pt x="1022152" y="67270"/>
                  <a:pt x="1171575" y="0"/>
                </a:cubicBezTo>
                <a:lnTo>
                  <a:pt x="1279922" y="172641"/>
                </a:lnTo>
                <a:cubicBezTo>
                  <a:pt x="1189434" y="210741"/>
                  <a:pt x="1122759" y="266700"/>
                  <a:pt x="1079897" y="341709"/>
                </a:cubicBezTo>
                <a:cubicBezTo>
                  <a:pt x="1037034" y="416719"/>
                  <a:pt x="1013222" y="525661"/>
                  <a:pt x="1008459" y="668536"/>
                </a:cubicBezTo>
                <a:lnTo>
                  <a:pt x="1240631" y="668536"/>
                </a:lnTo>
                <a:close/>
              </a:path>
            </a:pathLst>
          </a:custGeom>
          <a:solidFill>
            <a:schemeClr val="accent1"/>
          </a:solidFill>
          <a:ln w="5953" cap="flat">
            <a:noFill/>
            <a:prstDash val="solid"/>
            <a:miter/>
          </a:ln>
        </p:spPr>
        <p:txBody>
          <a:bodyPr/>
          <a:lstStyle/>
          <a:p>
            <a:endParaRPr lang="en-US" sz="2400"/>
          </a:p>
        </p:txBody>
      </p:sp>
    </p:spTree>
    <p:extLst>
      <p:ext uri="{BB962C8B-B14F-4D97-AF65-F5344CB8AC3E}">
        <p14:creationId xmlns:p14="http://schemas.microsoft.com/office/powerpoint/2010/main" val="378214669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 Navy">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6" name="Title 15"/>
          <p:cNvSpPr>
            <a:spLocks noGrp="1"/>
          </p:cNvSpPr>
          <p:nvPr>
            <p:ph type="title" hasCustomPrompt="1"/>
          </p:nvPr>
        </p:nvSpPr>
        <p:spPr>
          <a:xfrm>
            <a:off x="604779" y="2339688"/>
            <a:ext cx="8791012" cy="1906851"/>
          </a:xfrm>
        </p:spPr>
        <p:txBody>
          <a:bodyPr anchor="ctr">
            <a:noAutofit/>
          </a:bodyPr>
          <a:lstStyle>
            <a:lvl1pPr>
              <a:defRPr sz="4800" b="0" i="0" baseline="0">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2"/>
            <a:ext cx="331305" cy="1881809"/>
          </a:xfrm>
          <a:prstGeom prst="rect">
            <a:avLst/>
          </a:prstGeom>
          <a:solidFill>
            <a:schemeClr val="tx1"/>
          </a:solidFill>
          <a:ln w="19050" algn="ctr">
            <a:noFill/>
            <a:miter lim="800000"/>
            <a:headEnd/>
            <a:tailEnd/>
          </a:ln>
        </p:spPr>
        <p:txBody>
          <a:bodyPr wrap="none" rtlCol="0" anchor="ctr"/>
          <a:lstStyle/>
          <a:p>
            <a:pPr algn="ctr">
              <a:lnSpc>
                <a:spcPct val="90000"/>
              </a:lnSpc>
            </a:pPr>
            <a:endParaRPr lang="en-US" sz="2133" b="0" i="0" err="1">
              <a:solidFill>
                <a:schemeClr val="bg1"/>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330276973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atin typeface="+mn-lt"/>
                <a:ea typeface="Helvetica Neue" panose="02000503000000020004" pitchFamily="2" charset="0"/>
                <a:cs typeface="Arial" panose="020B0604020202020204" pitchFamily="34" charset="0"/>
              </a:defRPr>
            </a:lvl1pPr>
          </a:lstStyle>
          <a:p>
            <a:r>
              <a:rPr lang="en-US"/>
              <a:t>Presentation Title</a:t>
            </a:r>
            <a:endParaRPr lang="en-US">
              <a:latin typeface="+mn-lt"/>
            </a:endParaRPr>
          </a:p>
        </p:txBody>
      </p:sp>
      <p:sp>
        <p:nvSpPr>
          <p:cNvPr id="14" name="Slide Number Placeholder 13"/>
          <p:cNvSpPr>
            <a:spLocks noGrp="1"/>
          </p:cNvSpPr>
          <p:nvPr>
            <p:ph type="sldNum" sz="quarter" idx="13"/>
          </p:nvPr>
        </p:nvSpPr>
        <p:spPr/>
        <p:txBody>
          <a:bodyPr/>
          <a:lstStyle>
            <a:lvl1pPr>
              <a:defRPr b="0" i="0">
                <a:latin typeface="+mn-lt"/>
                <a:ea typeface="Helvetica Neue" panose="02000503000000020004" pitchFamily="2" charset="0"/>
                <a:cs typeface="Arial" panose="020B0604020202020204" pitchFamily="34" charset="0"/>
              </a:defRPr>
            </a:lvl1pPr>
          </a:lstStyle>
          <a:p>
            <a:fld id="{7BCC8D0D-EAEC-449D-9161-023DFF90F2E2}" type="slidenum">
              <a:rPr lang="en-US" smtClean="0"/>
              <a:pPr/>
              <a:t>‹#›</a:t>
            </a:fld>
            <a:endParaRPr lang="en-US">
              <a:latin typeface="+mn-lt"/>
            </a:endParaRPr>
          </a:p>
        </p:txBody>
      </p:sp>
      <p:sp>
        <p:nvSpPr>
          <p:cNvPr id="16" name="Title 15"/>
          <p:cNvSpPr>
            <a:spLocks noGrp="1"/>
          </p:cNvSpPr>
          <p:nvPr>
            <p:ph type="title" hasCustomPrompt="1"/>
          </p:nvPr>
        </p:nvSpPr>
        <p:spPr>
          <a:xfrm>
            <a:off x="604779" y="2339688"/>
            <a:ext cx="8791012" cy="1906851"/>
          </a:xfrm>
        </p:spPr>
        <p:txBody>
          <a:bodyPr anchor="ctr">
            <a:noAutofit/>
          </a:bodyPr>
          <a:lstStyle>
            <a:lvl1pPr>
              <a:defRPr sz="4800" b="0" i="0" baseline="0">
                <a:solidFill>
                  <a:schemeClr val="accent2"/>
                </a:solidFill>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2"/>
            <a:ext cx="331305" cy="1881809"/>
          </a:xfrm>
          <a:prstGeom prst="rect">
            <a:avLst/>
          </a:prstGeom>
          <a:solidFill>
            <a:schemeClr val="accent2"/>
          </a:solidFill>
          <a:ln w="19050" algn="ctr">
            <a:noFill/>
            <a:miter lim="800000"/>
            <a:headEnd/>
            <a:tailEnd/>
          </a:ln>
        </p:spPr>
        <p:txBody>
          <a:bodyPr wrap="none" rtlCol="0" anchor="ctr"/>
          <a:lstStyle/>
          <a:p>
            <a:pPr algn="ctr">
              <a:lnSpc>
                <a:spcPct val="90000"/>
              </a:lnSpc>
            </a:pPr>
            <a:endParaRPr lang="en-US" sz="2133" b="0" i="0" err="1">
              <a:solidFill>
                <a:schemeClr val="accent2"/>
              </a:solidFill>
              <a:latin typeface="Arial" panose="020B0604020202020204" pitchFamily="34" charset="0"/>
              <a:ea typeface="Helvetica Neue" panose="02000503000000020004" pitchFamily="2" charset="0"/>
              <a:cs typeface="Arial" panose="020B0604020202020204" pitchFamily="34" charset="0"/>
            </a:endParaRPr>
          </a:p>
        </p:txBody>
      </p:sp>
    </p:spTree>
    <p:extLst>
      <p:ext uri="{BB962C8B-B14F-4D97-AF65-F5344CB8AC3E}">
        <p14:creationId xmlns:p14="http://schemas.microsoft.com/office/powerpoint/2010/main" val="11858592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p>
            <a:r>
              <a:rPr lang="en-US"/>
              <a:t>Presentation Title</a:t>
            </a:r>
          </a:p>
        </p:txBody>
      </p:sp>
      <p:sp>
        <p:nvSpPr>
          <p:cNvPr id="14" name="Slide Number Placeholder 13"/>
          <p:cNvSpPr>
            <a:spLocks noGrp="1"/>
          </p:cNvSpPr>
          <p:nvPr>
            <p:ph type="sldNum" sz="quarter" idx="13"/>
          </p:nvPr>
        </p:nvSpPr>
        <p:spPr/>
        <p:txBody>
          <a:bodyPr/>
          <a:lstStyle/>
          <a:p>
            <a:fld id="{7BCC8D0D-EAEC-449D-9161-023DFF90F2E2}" type="slidenum">
              <a:rPr lang="en-US" smtClean="0"/>
              <a:pPr/>
              <a:t>‹#›</a:t>
            </a:fld>
            <a:endParaRPr lang="en-US"/>
          </a:p>
        </p:txBody>
      </p:sp>
      <p:sp>
        <p:nvSpPr>
          <p:cNvPr id="16" name="Title 15"/>
          <p:cNvSpPr>
            <a:spLocks noGrp="1"/>
          </p:cNvSpPr>
          <p:nvPr>
            <p:ph type="title" hasCustomPrompt="1"/>
          </p:nvPr>
        </p:nvSpPr>
        <p:spPr>
          <a:xfrm>
            <a:off x="604779" y="2339688"/>
            <a:ext cx="8791012" cy="1906851"/>
          </a:xfrm>
        </p:spPr>
        <p:txBody>
          <a:bodyPr anchor="ctr">
            <a:noAutofit/>
          </a:bodyPr>
          <a:lstStyle>
            <a:lvl1pPr>
              <a:defRPr sz="4800" b="0" i="0" baseline="0">
                <a:solidFill>
                  <a:schemeClr val="accent1"/>
                </a:solidFill>
                <a:latin typeface="Garamond" panose="02020404030301010803" pitchFamily="18" charset="0"/>
                <a:ea typeface="Helvetica Neue" panose="02000503000000020004" pitchFamily="2" charset="0"/>
                <a:cs typeface="Arial" panose="020B0604020202020204" pitchFamily="34" charset="0"/>
              </a:defRPr>
            </a:lvl1pPr>
          </a:lstStyle>
          <a:p>
            <a:r>
              <a:rPr lang="en-US"/>
              <a:t>Section Header Here</a:t>
            </a:r>
          </a:p>
        </p:txBody>
      </p:sp>
      <p:sp>
        <p:nvSpPr>
          <p:cNvPr id="2" name="Rectangle 1"/>
          <p:cNvSpPr/>
          <p:nvPr userDrawn="1"/>
        </p:nvSpPr>
        <p:spPr bwMode="auto">
          <a:xfrm>
            <a:off x="5" y="2358892"/>
            <a:ext cx="331305" cy="1881809"/>
          </a:xfrm>
          <a:prstGeom prst="rect">
            <a:avLst/>
          </a:prstGeom>
          <a:solidFill>
            <a:schemeClr val="accent1"/>
          </a:solidFill>
          <a:ln w="19050" algn="ctr">
            <a:noFill/>
            <a:miter lim="800000"/>
            <a:headEnd/>
            <a:tailEnd/>
          </a:ln>
        </p:spPr>
        <p:txBody>
          <a:bodyPr wrap="none" rtlCol="0" anchor="ctr"/>
          <a:lstStyle/>
          <a:p>
            <a:pPr algn="ctr">
              <a:lnSpc>
                <a:spcPct val="90000"/>
              </a:lnSpc>
            </a:pPr>
            <a:endParaRPr lang="en-US" sz="2133" b="0" i="0" err="1">
              <a:solidFill>
                <a:schemeClr val="bg1"/>
              </a:solidFill>
              <a:latin typeface="Arial" panose="020B0604020202020204" pitchFamily="34" charset="0"/>
            </a:endParaRPr>
          </a:p>
        </p:txBody>
      </p:sp>
    </p:spTree>
    <p:extLst>
      <p:ext uri="{BB962C8B-B14F-4D97-AF65-F5344CB8AC3E}">
        <p14:creationId xmlns:p14="http://schemas.microsoft.com/office/powerpoint/2010/main" val="100806383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425848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Closing with logo – 1">
    <p:bg>
      <p:bgRef idx="1001">
        <a:schemeClr val="bg1"/>
      </p:bgRef>
    </p:bg>
    <p:spTree>
      <p:nvGrpSpPr>
        <p:cNvPr id="1" name=""/>
        <p:cNvGrpSpPr/>
        <p:nvPr/>
      </p:nvGrpSpPr>
      <p:grpSpPr>
        <a:xfrm>
          <a:off x="0" y="0"/>
          <a:ext cx="0" cy="0"/>
          <a:chOff x="0" y="0"/>
          <a:chExt cx="0" cy="0"/>
        </a:xfrm>
      </p:grpSpPr>
      <p:pic>
        <p:nvPicPr>
          <p:cNvPr id="4" name="Picture 4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invGray">
          <a:xfrm>
            <a:off x="5153583" y="2710217"/>
            <a:ext cx="2094721" cy="1367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55714" y="2716696"/>
            <a:ext cx="2099236" cy="1364973"/>
          </a:xfrm>
          <a:prstGeom prst="rect">
            <a:avLst/>
          </a:prstGeom>
        </p:spPr>
      </p:pic>
    </p:spTree>
    <p:extLst>
      <p:ext uri="{BB962C8B-B14F-4D97-AF65-F5344CB8AC3E}">
        <p14:creationId xmlns:p14="http://schemas.microsoft.com/office/powerpoint/2010/main" val="279889820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losing with logo – 2">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72285" y="2513068"/>
            <a:ext cx="1832367" cy="1831867"/>
          </a:xfrm>
          <a:prstGeom prst="rect">
            <a:avLst/>
          </a:prstGeom>
        </p:spPr>
      </p:pic>
    </p:spTree>
    <p:extLst>
      <p:ext uri="{BB962C8B-B14F-4D97-AF65-F5344CB8AC3E}">
        <p14:creationId xmlns:p14="http://schemas.microsoft.com/office/powerpoint/2010/main" val="343339611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Column Slide – Navy">
    <p:bg>
      <p:bgRef idx="1001">
        <a:schemeClr val="bg2"/>
      </p:bgRef>
    </p:bg>
    <p:spTree>
      <p:nvGrpSpPr>
        <p:cNvPr id="1" name=""/>
        <p:cNvGrpSpPr/>
        <p:nvPr/>
      </p:nvGrpSpPr>
      <p:grpSpPr>
        <a:xfrm>
          <a:off x="0" y="0"/>
          <a:ext cx="0" cy="0"/>
          <a:chOff x="0" y="0"/>
          <a:chExt cx="0" cy="0"/>
        </a:xfrm>
      </p:grpSpPr>
      <p:sp>
        <p:nvSpPr>
          <p:cNvPr id="11" name="Title 15"/>
          <p:cNvSpPr>
            <a:spLocks noGrp="1"/>
          </p:cNvSpPr>
          <p:nvPr>
            <p:ph type="title" hasCustomPrompt="1"/>
          </p:nvPr>
        </p:nvSpPr>
        <p:spPr>
          <a:xfrm>
            <a:off x="604781" y="425005"/>
            <a:ext cx="10898107" cy="611449"/>
          </a:xfrm>
          <a:prstGeom prst="rect">
            <a:avLst/>
          </a:prstGeom>
        </p:spPr>
        <p:txBody>
          <a:bodyPr anchor="b">
            <a:noAutofit/>
          </a:bodyPr>
          <a:lstStyle>
            <a:lvl1pPr>
              <a:defRPr sz="48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12" name="Text Placeholder 3"/>
          <p:cNvSpPr>
            <a:spLocks noGrp="1"/>
          </p:cNvSpPr>
          <p:nvPr>
            <p:ph type="body" sz="quarter" idx="15" hasCustomPrompt="1"/>
          </p:nvPr>
        </p:nvSpPr>
        <p:spPr>
          <a:xfrm>
            <a:off x="609604" y="927658"/>
            <a:ext cx="10893285" cy="446529"/>
          </a:xfrm>
          <a:prstGeom prst="rect">
            <a:avLst/>
          </a:prstGeom>
        </p:spPr>
        <p:txBody>
          <a:bodyPr>
            <a:noAutofit/>
          </a:bodyPr>
          <a:lstStyle>
            <a:lvl1pPr marL="0" indent="0">
              <a:lnSpc>
                <a:spcPct val="100000"/>
              </a:lnSpc>
              <a:buNone/>
              <a:defRPr sz="2400" b="0" i="0">
                <a:latin typeface="+mn-lt"/>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3" name="Text Placeholder 2">
            <a:extLst>
              <a:ext uri="{FF2B5EF4-FFF2-40B4-BE49-F238E27FC236}">
                <a16:creationId xmlns:a16="http://schemas.microsoft.com/office/drawing/2014/main" id="{5DB82787-BA94-51FE-9512-B3DF28FE9AE2}"/>
              </a:ext>
            </a:extLst>
          </p:cNvPr>
          <p:cNvSpPr>
            <a:spLocks noGrp="1"/>
          </p:cNvSpPr>
          <p:nvPr>
            <p:ph type="body" sz="quarter" idx="20" hasCustomPrompt="1"/>
          </p:nvPr>
        </p:nvSpPr>
        <p:spPr>
          <a:xfrm>
            <a:off x="599847" y="1894418"/>
            <a:ext cx="5102453" cy="3803649"/>
          </a:xfrm>
        </p:spPr>
        <p:txBody>
          <a:bodyPr/>
          <a:lstStyle>
            <a:lvl2pPr>
              <a:buClr>
                <a:schemeClr val="tx1"/>
              </a:buClr>
              <a:defRPr/>
            </a:lvl2pPr>
            <a:lvl4pPr>
              <a:buClr>
                <a:schemeClr val="tx1"/>
              </a:buClr>
              <a:defRPr/>
            </a:lvl4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E7FC27-AE46-7281-6BA6-F28AE9F03FAB}"/>
              </a:ext>
            </a:extLst>
          </p:cNvPr>
          <p:cNvSpPr>
            <a:spLocks noGrp="1"/>
          </p:cNvSpPr>
          <p:nvPr>
            <p:ph type="body" sz="quarter" idx="21" hasCustomPrompt="1"/>
          </p:nvPr>
        </p:nvSpPr>
        <p:spPr>
          <a:xfrm>
            <a:off x="6371170" y="1894418"/>
            <a:ext cx="5118100" cy="3803649"/>
          </a:xfrm>
        </p:spPr>
        <p:txBody>
          <a:bodyPr/>
          <a:lstStyle>
            <a:lvl2pPr>
              <a:buClr>
                <a:schemeClr val="tx1"/>
              </a:buClr>
              <a:defRPr/>
            </a:lvl2pPr>
            <a:lvl4pPr>
              <a:buClr>
                <a:schemeClr val="tx1"/>
              </a:buClr>
              <a:defRPr/>
            </a:lvl4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0" name="Footer Placeholder 9"/>
          <p:cNvSpPr>
            <a:spLocks noGrp="1"/>
          </p:cNvSpPr>
          <p:nvPr>
            <p:ph type="ftr" sz="quarter" idx="12"/>
          </p:nvPr>
        </p:nvSpPr>
        <p:spPr/>
        <p:txBody>
          <a:bodyPr/>
          <a:lstStyle>
            <a:lvl1pPr>
              <a:defRPr b="0" i="0"/>
            </a:lvl1pPr>
          </a:lstStyle>
          <a:p>
            <a:r>
              <a:rPr lang="en-US"/>
              <a:t>Presentation Title</a:t>
            </a:r>
          </a:p>
        </p:txBody>
      </p:sp>
    </p:spTree>
    <p:extLst>
      <p:ext uri="{BB962C8B-B14F-4D97-AF65-F5344CB8AC3E}">
        <p14:creationId xmlns:p14="http://schemas.microsoft.com/office/powerpoint/2010/main" val="24919382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Bullet Slide-Navy">
    <p:bg>
      <p:bgRef idx="1001">
        <a:schemeClr val="bg2"/>
      </p:bgRef>
    </p:bg>
    <p:spTree>
      <p:nvGrpSpPr>
        <p:cNvPr id="1" name=""/>
        <p:cNvGrpSpPr/>
        <p:nvPr/>
      </p:nvGrpSpPr>
      <p:grpSpPr>
        <a:xfrm>
          <a:off x="0" y="0"/>
          <a:ext cx="0" cy="0"/>
          <a:chOff x="0" y="0"/>
          <a:chExt cx="0" cy="0"/>
        </a:xfrm>
      </p:grpSpPr>
      <p:sp>
        <p:nvSpPr>
          <p:cNvPr id="10" name="Footer Placeholder 9"/>
          <p:cNvSpPr>
            <a:spLocks noGrp="1"/>
          </p:cNvSpPr>
          <p:nvPr>
            <p:ph type="ftr" sz="quarter" idx="12"/>
          </p:nvPr>
        </p:nvSpPr>
        <p:spPr/>
        <p:txBody>
          <a:bodyPr/>
          <a:lstStyle>
            <a:lvl1pPr>
              <a:defRPr b="0" i="0"/>
            </a:lvl1pPr>
          </a:lstStyle>
          <a:p>
            <a:r>
              <a:rPr lang="en-US"/>
              <a:t>Presentation Title</a:t>
            </a:r>
          </a:p>
        </p:txBody>
      </p:sp>
      <p:sp>
        <p:nvSpPr>
          <p:cNvPr id="14" name="Slide Number Placeholder 13"/>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6" name="Title 15"/>
          <p:cNvSpPr>
            <a:spLocks noGrp="1"/>
          </p:cNvSpPr>
          <p:nvPr>
            <p:ph type="title" hasCustomPrompt="1"/>
          </p:nvPr>
        </p:nvSpPr>
        <p:spPr>
          <a:xfrm>
            <a:off x="604781" y="425005"/>
            <a:ext cx="10898107" cy="611449"/>
          </a:xfrm>
          <a:prstGeom prst="rect">
            <a:avLst/>
          </a:prstGeom>
        </p:spPr>
        <p:txBody>
          <a:bodyPr anchor="b">
            <a:noAutofit/>
          </a:bodyPr>
          <a:lstStyle>
            <a:lvl1pPr>
              <a:defRPr sz="48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4" name="Text Placeholder 3"/>
          <p:cNvSpPr>
            <a:spLocks noGrp="1"/>
          </p:cNvSpPr>
          <p:nvPr>
            <p:ph type="body" sz="quarter" idx="15" hasCustomPrompt="1"/>
          </p:nvPr>
        </p:nvSpPr>
        <p:spPr>
          <a:xfrm>
            <a:off x="609604" y="927658"/>
            <a:ext cx="10893285" cy="477079"/>
          </a:xfrm>
          <a:prstGeom prst="rect">
            <a:avLst/>
          </a:prstGeom>
        </p:spPr>
        <p:txBody>
          <a:bodyPr>
            <a:noAutofit/>
          </a:bodyPr>
          <a:lstStyle>
            <a:lvl1pPr marL="0" indent="0">
              <a:lnSpc>
                <a:spcPct val="100000"/>
              </a:lnSpc>
              <a:buNone/>
              <a:defRPr sz="2400" b="0" i="0">
                <a:latin typeface="+mn-lt"/>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7" name="Text Placeholder 3"/>
          <p:cNvSpPr>
            <a:spLocks noGrp="1"/>
          </p:cNvSpPr>
          <p:nvPr>
            <p:ph idx="1"/>
          </p:nvPr>
        </p:nvSpPr>
        <p:spPr>
          <a:xfrm>
            <a:off x="612915" y="1868560"/>
            <a:ext cx="10850220" cy="3909393"/>
          </a:xfrm>
          <a:prstGeom prst="rect">
            <a:avLst/>
          </a:prstGeom>
        </p:spPr>
        <p:txBody>
          <a:bodyPr vert="horz" lIns="0" tIns="46800" rIns="0" bIns="0" rtlCol="0">
            <a:noAutofit/>
          </a:bodyPr>
          <a:lstStyle>
            <a:lvl1pPr marL="311984">
              <a:buClr>
                <a:schemeClr val="accent1"/>
              </a:buClr>
              <a:defRPr b="0" i="0"/>
            </a:lvl1pPr>
            <a:lvl2pPr>
              <a:buClr>
                <a:schemeClr val="tx1"/>
              </a:buClr>
              <a:defRPr b="0" i="0"/>
            </a:lvl2pPr>
            <a:lvl3pPr>
              <a:buClr>
                <a:schemeClr val="accent1"/>
              </a:buClr>
              <a:defRPr b="0" i="0"/>
            </a:lvl3pPr>
            <a:lvl4pPr>
              <a:buClr>
                <a:schemeClr val="tx1"/>
              </a:buClr>
              <a:defRPr b="0" i="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1724424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ullet Slide - Navy">
    <p:bg>
      <p:bgRef idx="1001">
        <a:schemeClr val="bg2"/>
      </p:bgRef>
    </p:bg>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604781" y="425005"/>
            <a:ext cx="10898107" cy="611449"/>
          </a:xfrm>
          <a:prstGeom prst="rect">
            <a:avLst/>
          </a:prstGeom>
        </p:spPr>
        <p:txBody>
          <a:bodyPr anchor="b">
            <a:noAutofit/>
          </a:bodyPr>
          <a:lstStyle>
            <a:lvl1pPr>
              <a:defRPr sz="4800" b="0" i="0">
                <a:latin typeface="Garamond" panose="02020404030301010803" pitchFamily="18" charset="0"/>
                <a:ea typeface="Helvetica Neue" panose="02000503000000020004" pitchFamily="2" charset="0"/>
                <a:cs typeface="Arial" panose="020B0604020202020204" pitchFamily="34" charset="0"/>
              </a:defRPr>
            </a:lvl1pPr>
          </a:lstStyle>
          <a:p>
            <a:r>
              <a:rPr lang="en-US"/>
              <a:t>Slide Title Here</a:t>
            </a:r>
          </a:p>
        </p:txBody>
      </p:sp>
      <p:sp>
        <p:nvSpPr>
          <p:cNvPr id="4" name="Text Placeholder 3"/>
          <p:cNvSpPr>
            <a:spLocks noGrp="1"/>
          </p:cNvSpPr>
          <p:nvPr>
            <p:ph type="body" sz="quarter" idx="15" hasCustomPrompt="1"/>
          </p:nvPr>
        </p:nvSpPr>
        <p:spPr>
          <a:xfrm>
            <a:off x="604781" y="927658"/>
            <a:ext cx="10893285" cy="477079"/>
          </a:xfrm>
          <a:prstGeom prst="rect">
            <a:avLst/>
          </a:prstGeom>
        </p:spPr>
        <p:txBody>
          <a:bodyPr>
            <a:noAutofit/>
          </a:bodyPr>
          <a:lstStyle>
            <a:lvl1pPr marL="0" indent="0">
              <a:lnSpc>
                <a:spcPct val="100000"/>
              </a:lnSpc>
              <a:buNone/>
              <a:defRPr sz="2400" b="0" i="0">
                <a:latin typeface="+mn-lt"/>
              </a:defRPr>
            </a:lvl1pPr>
            <a:lvl2pPr marL="306894" indent="0">
              <a:lnSpc>
                <a:spcPct val="100000"/>
              </a:lnSpc>
              <a:buNone/>
              <a:defRPr i="1">
                <a:latin typeface="+mn-lt"/>
              </a:defRPr>
            </a:lvl2pPr>
            <a:lvl3pPr marL="687864" indent="0">
              <a:lnSpc>
                <a:spcPct val="100000"/>
              </a:lnSpc>
              <a:buNone/>
              <a:defRPr i="1">
                <a:latin typeface="+mn-lt"/>
              </a:defRPr>
            </a:lvl3pPr>
            <a:lvl4pPr marL="1066720" indent="0">
              <a:lnSpc>
                <a:spcPct val="100000"/>
              </a:lnSpc>
              <a:buNone/>
              <a:defRPr i="1">
                <a:latin typeface="+mn-lt"/>
              </a:defRPr>
            </a:lvl4pPr>
            <a:lvl5pPr marL="1447692" indent="0">
              <a:lnSpc>
                <a:spcPct val="100000"/>
              </a:lnSpc>
              <a:buNone/>
              <a:defRPr i="1">
                <a:latin typeface="+mn-lt"/>
              </a:defRPr>
            </a:lvl5pPr>
          </a:lstStyle>
          <a:p>
            <a:pPr lvl="0"/>
            <a:r>
              <a:rPr lang="en-US"/>
              <a:t>Optional Subhead here</a:t>
            </a:r>
          </a:p>
        </p:txBody>
      </p:sp>
      <p:sp>
        <p:nvSpPr>
          <p:cNvPr id="3" name="Text Placeholder 2">
            <a:extLst>
              <a:ext uri="{FF2B5EF4-FFF2-40B4-BE49-F238E27FC236}">
                <a16:creationId xmlns:a16="http://schemas.microsoft.com/office/drawing/2014/main" id="{8DC3B4FD-74CC-57EF-0D4D-DCD4DF8CA226}"/>
              </a:ext>
            </a:extLst>
          </p:cNvPr>
          <p:cNvSpPr>
            <a:spLocks noGrp="1"/>
          </p:cNvSpPr>
          <p:nvPr>
            <p:ph type="body" sz="quarter" idx="16"/>
          </p:nvPr>
        </p:nvSpPr>
        <p:spPr>
          <a:xfrm>
            <a:off x="604781" y="1869017"/>
            <a:ext cx="10893285" cy="3909483"/>
          </a:xfrm>
        </p:spPr>
        <p:txBody>
          <a:bodyPr/>
          <a:lstStyle>
            <a:lvl2pPr>
              <a:buClr>
                <a:schemeClr val="tx1"/>
              </a:buClr>
              <a:defRPr/>
            </a:lvl2pPr>
            <a:lvl4pPr>
              <a:buClr>
                <a:schemeClr val="tx1"/>
              </a:buCl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3">
            <a:extLst>
              <a:ext uri="{C183D7F6-B498-43B3-948B-1728B52AA6E4}">
                <adec:decorative xmlns:adec="http://schemas.microsoft.com/office/drawing/2017/decorative" val="1"/>
              </a:ext>
            </a:extLst>
          </p:cNvPr>
          <p:cNvSpPr>
            <a:spLocks noGrp="1"/>
          </p:cNvSpPr>
          <p:nvPr>
            <p:ph type="sldNum" sz="quarter" idx="13"/>
          </p:nvPr>
        </p:nvSpPr>
        <p:spPr/>
        <p:txBody>
          <a:bodyPr/>
          <a:lstStyle>
            <a:lvl1pPr>
              <a:defRPr b="0" i="0"/>
            </a:lvl1pPr>
          </a:lstStyle>
          <a:p>
            <a:fld id="{7BCC8D0D-EAEC-449D-9161-023DFF90F2E2}" type="slidenum">
              <a:rPr lang="en-US" smtClean="0"/>
              <a:pPr/>
              <a:t>‹#›</a:t>
            </a:fld>
            <a:endParaRPr lang="en-US"/>
          </a:p>
        </p:txBody>
      </p:sp>
      <p:sp>
        <p:nvSpPr>
          <p:cNvPr id="10" name="Footer Placeholder 9">
            <a:extLst>
              <a:ext uri="{C183D7F6-B498-43B3-948B-1728B52AA6E4}">
                <adec:decorative xmlns:adec="http://schemas.microsoft.com/office/drawing/2017/decorative" val="1"/>
              </a:ext>
            </a:extLst>
          </p:cNvPr>
          <p:cNvSpPr>
            <a:spLocks noGrp="1"/>
          </p:cNvSpPr>
          <p:nvPr>
            <p:ph type="ftr" sz="quarter" idx="12"/>
          </p:nvPr>
        </p:nvSpPr>
        <p:spPr/>
        <p:txBody>
          <a:bodyPr/>
          <a:lstStyle>
            <a:lvl1pPr>
              <a:defRPr b="0" i="0"/>
            </a:lvl1pPr>
          </a:lstStyle>
          <a:p>
            <a:r>
              <a:rPr lang="en-US"/>
              <a:t>Presentation Title</a:t>
            </a:r>
          </a:p>
        </p:txBody>
      </p:sp>
    </p:spTree>
    <p:extLst>
      <p:ext uri="{BB962C8B-B14F-4D97-AF65-F5344CB8AC3E}">
        <p14:creationId xmlns:p14="http://schemas.microsoft.com/office/powerpoint/2010/main" val="1062893461"/>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585895" y="1518255"/>
            <a:ext cx="10850220" cy="4259696"/>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85893" y="425003"/>
            <a:ext cx="10898107" cy="611449"/>
          </a:xfrm>
          <a:prstGeom prst="rect">
            <a:avLst/>
          </a:prstGeom>
        </p:spPr>
        <p:txBody>
          <a:bodyPr vert="horz" wrap="square" lIns="0" tIns="45720" rIns="91440" bIns="45720" rtlCol="0" anchor="t" anchorCtr="0">
            <a:noAutofit/>
          </a:bodyPr>
          <a:lstStyle/>
          <a:p>
            <a:r>
              <a:rPr lang="en-US"/>
              <a:t>Slide Title Here</a:t>
            </a:r>
          </a:p>
        </p:txBody>
      </p:sp>
      <p:sp>
        <p:nvSpPr>
          <p:cNvPr id="11" name="Footer Placeholder 5"/>
          <p:cNvSpPr>
            <a:spLocks noGrp="1"/>
          </p:cNvSpPr>
          <p:nvPr>
            <p:ph type="ftr" sz="quarter" idx="3"/>
          </p:nvPr>
        </p:nvSpPr>
        <p:spPr>
          <a:xfrm>
            <a:off x="764737" y="6470130"/>
            <a:ext cx="5747876" cy="137980"/>
          </a:xfrm>
          <a:prstGeom prst="rect">
            <a:avLst/>
          </a:prstGeom>
        </p:spPr>
        <p:txBody>
          <a:bodyPr vert="horz" wrap="square" lIns="0" tIns="0" rIns="0" bIns="0" rtlCol="0" anchor="b" anchorCtr="0"/>
          <a:lstStyle>
            <a:lvl1pPr algn="l">
              <a:defRPr sz="700" b="0" i="0">
                <a:solidFill>
                  <a:schemeClr val="tx1"/>
                </a:solidFill>
                <a:latin typeface="+mn-lt"/>
                <a:cs typeface="Arial" panose="020B0604020202020204" pitchFamily="34" charset="0"/>
              </a:defRPr>
            </a:lvl1pPr>
          </a:lstStyle>
          <a:p>
            <a:r>
              <a:rPr lang="en-US"/>
              <a:t>Presentation Title</a:t>
            </a:r>
            <a:endParaRPr lang="en-US">
              <a:latin typeface="+mn-lt"/>
            </a:endParaRPr>
          </a:p>
        </p:txBody>
      </p:sp>
      <p:sp>
        <p:nvSpPr>
          <p:cNvPr id="12" name="Slide Number Placeholder 6"/>
          <p:cNvSpPr>
            <a:spLocks noGrp="1"/>
          </p:cNvSpPr>
          <p:nvPr>
            <p:ph type="sldNum" sz="quarter" idx="4"/>
          </p:nvPr>
        </p:nvSpPr>
        <p:spPr>
          <a:xfrm>
            <a:off x="396678" y="6470131"/>
            <a:ext cx="328081" cy="138609"/>
          </a:xfrm>
          <a:prstGeom prst="rect">
            <a:avLst/>
          </a:prstGeom>
        </p:spPr>
        <p:txBody>
          <a:bodyPr vert="horz" wrap="square" lIns="0" tIns="0" rIns="0" bIns="0" rtlCol="0" anchor="b" anchorCtr="0"/>
          <a:lstStyle>
            <a:lvl1pPr algn="l">
              <a:defRPr sz="700" b="0" i="0">
                <a:solidFill>
                  <a:schemeClr val="tx1"/>
                </a:solidFill>
                <a:latin typeface="+mn-lt"/>
                <a:cs typeface="Arial" panose="020B0604020202020204" pitchFamily="34" charset="0"/>
              </a:defRPr>
            </a:lvl1pPr>
          </a:lstStyle>
          <a:p>
            <a:fld id="{7BCC8D0D-EAEC-449D-9161-023DFF90F2E2}" type="slidenum">
              <a:rPr lang="en-US" smtClean="0"/>
              <a:pPr/>
              <a:t>‹#›</a:t>
            </a:fld>
            <a:endParaRPr lang="en-US">
              <a:latin typeface="+mn-lt"/>
            </a:endParaRPr>
          </a:p>
        </p:txBody>
      </p:sp>
      <p:cxnSp>
        <p:nvCxnSpPr>
          <p:cNvPr id="9" name="Straight Connector 8"/>
          <p:cNvCxnSpPr>
            <a:cxnSpLocks/>
          </p:cNvCxnSpPr>
          <p:nvPr userDrawn="1"/>
        </p:nvCxnSpPr>
        <p:spPr>
          <a:xfrm>
            <a:off x="383978" y="6260728"/>
            <a:ext cx="11446921"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sp>
        <p:nvSpPr>
          <p:cNvPr id="13" name="Freeform 77"/>
          <p:cNvSpPr>
            <a:spLocks/>
          </p:cNvSpPr>
          <p:nvPr userDrawn="1"/>
        </p:nvSpPr>
        <p:spPr bwMode="auto">
          <a:xfrm>
            <a:off x="11189548" y="6388102"/>
            <a:ext cx="641349" cy="308099"/>
          </a:xfrm>
          <a:custGeom>
            <a:avLst/>
            <a:gdLst>
              <a:gd name="T0" fmla="*/ 350 w 350"/>
              <a:gd name="T1" fmla="*/ 52 h 168"/>
              <a:gd name="T2" fmla="*/ 270 w 350"/>
              <a:gd name="T3" fmla="*/ 130 h 168"/>
              <a:gd name="T4" fmla="*/ 240 w 350"/>
              <a:gd name="T5" fmla="*/ 100 h 168"/>
              <a:gd name="T6" fmla="*/ 205 w 350"/>
              <a:gd name="T7" fmla="*/ 91 h 168"/>
              <a:gd name="T8" fmla="*/ 201 w 350"/>
              <a:gd name="T9" fmla="*/ 86 h 168"/>
              <a:gd name="T10" fmla="*/ 200 w 350"/>
              <a:gd name="T11" fmla="*/ 82 h 168"/>
              <a:gd name="T12" fmla="*/ 203 w 350"/>
              <a:gd name="T13" fmla="*/ 73 h 168"/>
              <a:gd name="T14" fmla="*/ 203 w 350"/>
              <a:gd name="T15" fmla="*/ 73 h 168"/>
              <a:gd name="T16" fmla="*/ 205 w 350"/>
              <a:gd name="T17" fmla="*/ 72 h 168"/>
              <a:gd name="T18" fmla="*/ 234 w 350"/>
              <a:gd name="T19" fmla="*/ 71 h 168"/>
              <a:gd name="T20" fmla="*/ 266 w 350"/>
              <a:gd name="T21" fmla="*/ 85 h 168"/>
              <a:gd name="T22" fmla="*/ 222 w 350"/>
              <a:gd name="T23" fmla="*/ 48 h 168"/>
              <a:gd name="T24" fmla="*/ 179 w 350"/>
              <a:gd name="T25" fmla="*/ 73 h 168"/>
              <a:gd name="T26" fmla="*/ 178 w 350"/>
              <a:gd name="T27" fmla="*/ 76 h 168"/>
              <a:gd name="T28" fmla="*/ 122 w 350"/>
              <a:gd name="T29" fmla="*/ 60 h 168"/>
              <a:gd name="T30" fmla="*/ 178 w 350"/>
              <a:gd name="T31" fmla="*/ 41 h 168"/>
              <a:gd name="T32" fmla="*/ 153 w 350"/>
              <a:gd name="T33" fmla="*/ 0 h 168"/>
              <a:gd name="T34" fmla="*/ 97 w 350"/>
              <a:gd name="T35" fmla="*/ 2 h 168"/>
              <a:gd name="T36" fmla="*/ 72 w 350"/>
              <a:gd name="T37" fmla="*/ 73 h 168"/>
              <a:gd name="T38" fmla="*/ 25 w 350"/>
              <a:gd name="T39" fmla="*/ 73 h 168"/>
              <a:gd name="T40" fmla="*/ 0 w 350"/>
              <a:gd name="T41" fmla="*/ 2 h 168"/>
              <a:gd name="T42" fmla="*/ 48 w 350"/>
              <a:gd name="T43" fmla="*/ 119 h 168"/>
              <a:gd name="T44" fmla="*/ 97 w 350"/>
              <a:gd name="T45" fmla="*/ 64 h 168"/>
              <a:gd name="T46" fmla="*/ 187 w 350"/>
              <a:gd name="T47" fmla="*/ 107 h 168"/>
              <a:gd name="T48" fmla="*/ 214 w 350"/>
              <a:gd name="T49" fmla="*/ 117 h 168"/>
              <a:gd name="T50" fmla="*/ 242 w 350"/>
              <a:gd name="T51" fmla="*/ 125 h 168"/>
              <a:gd name="T52" fmla="*/ 237 w 350"/>
              <a:gd name="T53" fmla="*/ 147 h 168"/>
              <a:gd name="T54" fmla="*/ 203 w 350"/>
              <a:gd name="T55" fmla="*/ 141 h 168"/>
              <a:gd name="T56" fmla="*/ 176 w 350"/>
              <a:gd name="T57" fmla="*/ 130 h 168"/>
              <a:gd name="T58" fmla="*/ 224 w 350"/>
              <a:gd name="T59" fmla="*/ 168 h 168"/>
              <a:gd name="T60" fmla="*/ 270 w 350"/>
              <a:gd name="T61" fmla="*/ 134 h 168"/>
              <a:gd name="T62" fmla="*/ 295 w 350"/>
              <a:gd name="T63" fmla="*/ 166 h 168"/>
              <a:gd name="T64" fmla="*/ 343 w 350"/>
              <a:gd name="T65" fmla="*/ 119 h 168"/>
              <a:gd name="T66" fmla="*/ 295 w 350"/>
              <a:gd name="T67" fmla="*/ 99 h 168"/>
              <a:gd name="T68" fmla="*/ 350 w 350"/>
              <a:gd name="T69" fmla="*/ 7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168">
                <a:moveTo>
                  <a:pt x="350" y="73"/>
                </a:moveTo>
                <a:cubicBezTo>
                  <a:pt x="350" y="52"/>
                  <a:pt x="350" y="52"/>
                  <a:pt x="350" y="52"/>
                </a:cubicBezTo>
                <a:cubicBezTo>
                  <a:pt x="270" y="52"/>
                  <a:pt x="270" y="52"/>
                  <a:pt x="270" y="52"/>
                </a:cubicBezTo>
                <a:cubicBezTo>
                  <a:pt x="270" y="130"/>
                  <a:pt x="270" y="130"/>
                  <a:pt x="270" y="130"/>
                </a:cubicBezTo>
                <a:cubicBezTo>
                  <a:pt x="269" y="121"/>
                  <a:pt x="266" y="114"/>
                  <a:pt x="260" y="109"/>
                </a:cubicBezTo>
                <a:cubicBezTo>
                  <a:pt x="255" y="105"/>
                  <a:pt x="249" y="102"/>
                  <a:pt x="240" y="100"/>
                </a:cubicBezTo>
                <a:cubicBezTo>
                  <a:pt x="220" y="96"/>
                  <a:pt x="220" y="96"/>
                  <a:pt x="220" y="96"/>
                </a:cubicBezTo>
                <a:cubicBezTo>
                  <a:pt x="213" y="94"/>
                  <a:pt x="208" y="92"/>
                  <a:pt x="205" y="91"/>
                </a:cubicBezTo>
                <a:cubicBezTo>
                  <a:pt x="203" y="90"/>
                  <a:pt x="201" y="88"/>
                  <a:pt x="201" y="86"/>
                </a:cubicBezTo>
                <a:cubicBezTo>
                  <a:pt x="201" y="86"/>
                  <a:pt x="201" y="86"/>
                  <a:pt x="201" y="86"/>
                </a:cubicBezTo>
                <a:cubicBezTo>
                  <a:pt x="201" y="86"/>
                  <a:pt x="201" y="86"/>
                  <a:pt x="201" y="86"/>
                </a:cubicBezTo>
                <a:cubicBezTo>
                  <a:pt x="200" y="85"/>
                  <a:pt x="200" y="83"/>
                  <a:pt x="200" y="82"/>
                </a:cubicBezTo>
                <a:cubicBezTo>
                  <a:pt x="200" y="78"/>
                  <a:pt x="201" y="75"/>
                  <a:pt x="203" y="73"/>
                </a:cubicBezTo>
                <a:cubicBezTo>
                  <a:pt x="203" y="73"/>
                  <a:pt x="203" y="73"/>
                  <a:pt x="203" y="73"/>
                </a:cubicBezTo>
                <a:cubicBezTo>
                  <a:pt x="203" y="73"/>
                  <a:pt x="203" y="73"/>
                  <a:pt x="203" y="73"/>
                </a:cubicBezTo>
                <a:cubicBezTo>
                  <a:pt x="203" y="73"/>
                  <a:pt x="203" y="73"/>
                  <a:pt x="203" y="73"/>
                </a:cubicBezTo>
                <a:cubicBezTo>
                  <a:pt x="203" y="73"/>
                  <a:pt x="203" y="73"/>
                  <a:pt x="203" y="73"/>
                </a:cubicBezTo>
                <a:cubicBezTo>
                  <a:pt x="204" y="72"/>
                  <a:pt x="205" y="72"/>
                  <a:pt x="205" y="72"/>
                </a:cubicBezTo>
                <a:cubicBezTo>
                  <a:pt x="209" y="69"/>
                  <a:pt x="214" y="68"/>
                  <a:pt x="220" y="68"/>
                </a:cubicBezTo>
                <a:cubicBezTo>
                  <a:pt x="226" y="68"/>
                  <a:pt x="231" y="69"/>
                  <a:pt x="234" y="71"/>
                </a:cubicBezTo>
                <a:cubicBezTo>
                  <a:pt x="240" y="74"/>
                  <a:pt x="243" y="78"/>
                  <a:pt x="243" y="85"/>
                </a:cubicBezTo>
                <a:cubicBezTo>
                  <a:pt x="266" y="85"/>
                  <a:pt x="266" y="85"/>
                  <a:pt x="266" y="85"/>
                </a:cubicBezTo>
                <a:cubicBezTo>
                  <a:pt x="266" y="73"/>
                  <a:pt x="261" y="64"/>
                  <a:pt x="253" y="58"/>
                </a:cubicBezTo>
                <a:cubicBezTo>
                  <a:pt x="244" y="51"/>
                  <a:pt x="234" y="48"/>
                  <a:pt x="222" y="48"/>
                </a:cubicBezTo>
                <a:cubicBezTo>
                  <a:pt x="207" y="48"/>
                  <a:pt x="196" y="52"/>
                  <a:pt x="189" y="58"/>
                </a:cubicBezTo>
                <a:cubicBezTo>
                  <a:pt x="184" y="62"/>
                  <a:pt x="181" y="67"/>
                  <a:pt x="179" y="73"/>
                </a:cubicBezTo>
                <a:cubicBezTo>
                  <a:pt x="179" y="73"/>
                  <a:pt x="179" y="73"/>
                  <a:pt x="179" y="73"/>
                </a:cubicBezTo>
                <a:cubicBezTo>
                  <a:pt x="179" y="74"/>
                  <a:pt x="179" y="75"/>
                  <a:pt x="178" y="76"/>
                </a:cubicBezTo>
                <a:cubicBezTo>
                  <a:pt x="176" y="89"/>
                  <a:pt x="167" y="98"/>
                  <a:pt x="153" y="98"/>
                </a:cubicBezTo>
                <a:cubicBezTo>
                  <a:pt x="131" y="98"/>
                  <a:pt x="122" y="79"/>
                  <a:pt x="122" y="60"/>
                </a:cubicBezTo>
                <a:cubicBezTo>
                  <a:pt x="122" y="40"/>
                  <a:pt x="131" y="21"/>
                  <a:pt x="153" y="21"/>
                </a:cubicBezTo>
                <a:cubicBezTo>
                  <a:pt x="166" y="21"/>
                  <a:pt x="176" y="29"/>
                  <a:pt x="178" y="41"/>
                </a:cubicBezTo>
                <a:cubicBezTo>
                  <a:pt x="202" y="41"/>
                  <a:pt x="202" y="41"/>
                  <a:pt x="202" y="41"/>
                </a:cubicBezTo>
                <a:cubicBezTo>
                  <a:pt x="199" y="14"/>
                  <a:pt x="178" y="0"/>
                  <a:pt x="153" y="0"/>
                </a:cubicBezTo>
                <a:cubicBezTo>
                  <a:pt x="119" y="0"/>
                  <a:pt x="99" y="24"/>
                  <a:pt x="97" y="55"/>
                </a:cubicBezTo>
                <a:cubicBezTo>
                  <a:pt x="97" y="2"/>
                  <a:pt x="97" y="2"/>
                  <a:pt x="97" y="2"/>
                </a:cubicBezTo>
                <a:cubicBezTo>
                  <a:pt x="72" y="2"/>
                  <a:pt x="72" y="2"/>
                  <a:pt x="72" y="2"/>
                </a:cubicBezTo>
                <a:cubicBezTo>
                  <a:pt x="72" y="73"/>
                  <a:pt x="72" y="73"/>
                  <a:pt x="72" y="73"/>
                </a:cubicBezTo>
                <a:cubicBezTo>
                  <a:pt x="72" y="90"/>
                  <a:pt x="66" y="98"/>
                  <a:pt x="48" y="98"/>
                </a:cubicBezTo>
                <a:cubicBezTo>
                  <a:pt x="28" y="98"/>
                  <a:pt x="25" y="86"/>
                  <a:pt x="25" y="73"/>
                </a:cubicBezTo>
                <a:cubicBezTo>
                  <a:pt x="25" y="2"/>
                  <a:pt x="25" y="2"/>
                  <a:pt x="25" y="2"/>
                </a:cubicBezTo>
                <a:cubicBezTo>
                  <a:pt x="0" y="2"/>
                  <a:pt x="0" y="2"/>
                  <a:pt x="0" y="2"/>
                </a:cubicBezTo>
                <a:cubicBezTo>
                  <a:pt x="0" y="73"/>
                  <a:pt x="0" y="73"/>
                  <a:pt x="0" y="73"/>
                </a:cubicBezTo>
                <a:cubicBezTo>
                  <a:pt x="0" y="104"/>
                  <a:pt x="18" y="119"/>
                  <a:pt x="48" y="119"/>
                </a:cubicBezTo>
                <a:cubicBezTo>
                  <a:pt x="79" y="119"/>
                  <a:pt x="97" y="104"/>
                  <a:pt x="97" y="73"/>
                </a:cubicBezTo>
                <a:cubicBezTo>
                  <a:pt x="97" y="64"/>
                  <a:pt x="97" y="64"/>
                  <a:pt x="97" y="64"/>
                </a:cubicBezTo>
                <a:cubicBezTo>
                  <a:pt x="99" y="95"/>
                  <a:pt x="119" y="119"/>
                  <a:pt x="153" y="119"/>
                </a:cubicBezTo>
                <a:cubicBezTo>
                  <a:pt x="167" y="119"/>
                  <a:pt x="179" y="115"/>
                  <a:pt x="187" y="107"/>
                </a:cubicBezTo>
                <a:cubicBezTo>
                  <a:pt x="188" y="107"/>
                  <a:pt x="189" y="108"/>
                  <a:pt x="189" y="108"/>
                </a:cubicBezTo>
                <a:cubicBezTo>
                  <a:pt x="194" y="111"/>
                  <a:pt x="202" y="114"/>
                  <a:pt x="214" y="117"/>
                </a:cubicBezTo>
                <a:cubicBezTo>
                  <a:pt x="226" y="119"/>
                  <a:pt x="226" y="119"/>
                  <a:pt x="226" y="119"/>
                </a:cubicBezTo>
                <a:cubicBezTo>
                  <a:pt x="234" y="121"/>
                  <a:pt x="239" y="123"/>
                  <a:pt x="242" y="125"/>
                </a:cubicBezTo>
                <a:cubicBezTo>
                  <a:pt x="245" y="127"/>
                  <a:pt x="247" y="130"/>
                  <a:pt x="247" y="133"/>
                </a:cubicBezTo>
                <a:cubicBezTo>
                  <a:pt x="247" y="140"/>
                  <a:pt x="244" y="144"/>
                  <a:pt x="237" y="147"/>
                </a:cubicBezTo>
                <a:cubicBezTo>
                  <a:pt x="233" y="148"/>
                  <a:pt x="229" y="148"/>
                  <a:pt x="223" y="148"/>
                </a:cubicBezTo>
                <a:cubicBezTo>
                  <a:pt x="213" y="148"/>
                  <a:pt x="207" y="146"/>
                  <a:pt x="203" y="141"/>
                </a:cubicBezTo>
                <a:cubicBezTo>
                  <a:pt x="201" y="139"/>
                  <a:pt x="199" y="135"/>
                  <a:pt x="198" y="130"/>
                </a:cubicBezTo>
                <a:cubicBezTo>
                  <a:pt x="176" y="130"/>
                  <a:pt x="176" y="130"/>
                  <a:pt x="176" y="130"/>
                </a:cubicBezTo>
                <a:cubicBezTo>
                  <a:pt x="176" y="142"/>
                  <a:pt x="180" y="151"/>
                  <a:pt x="189" y="158"/>
                </a:cubicBezTo>
                <a:cubicBezTo>
                  <a:pt x="197" y="164"/>
                  <a:pt x="209" y="168"/>
                  <a:pt x="224" y="168"/>
                </a:cubicBezTo>
                <a:cubicBezTo>
                  <a:pt x="239" y="168"/>
                  <a:pt x="250" y="164"/>
                  <a:pt x="258" y="158"/>
                </a:cubicBezTo>
                <a:cubicBezTo>
                  <a:pt x="265" y="151"/>
                  <a:pt x="269" y="143"/>
                  <a:pt x="270" y="134"/>
                </a:cubicBezTo>
                <a:cubicBezTo>
                  <a:pt x="270" y="166"/>
                  <a:pt x="270" y="166"/>
                  <a:pt x="270" y="166"/>
                </a:cubicBezTo>
                <a:cubicBezTo>
                  <a:pt x="295" y="166"/>
                  <a:pt x="295" y="166"/>
                  <a:pt x="295" y="166"/>
                </a:cubicBezTo>
                <a:cubicBezTo>
                  <a:pt x="295" y="119"/>
                  <a:pt x="295" y="119"/>
                  <a:pt x="295" y="119"/>
                </a:cubicBezTo>
                <a:cubicBezTo>
                  <a:pt x="343" y="119"/>
                  <a:pt x="343" y="119"/>
                  <a:pt x="343" y="119"/>
                </a:cubicBezTo>
                <a:cubicBezTo>
                  <a:pt x="343" y="99"/>
                  <a:pt x="343" y="99"/>
                  <a:pt x="343" y="99"/>
                </a:cubicBezTo>
                <a:cubicBezTo>
                  <a:pt x="295" y="99"/>
                  <a:pt x="295" y="99"/>
                  <a:pt x="295" y="99"/>
                </a:cubicBezTo>
                <a:cubicBezTo>
                  <a:pt x="295" y="73"/>
                  <a:pt x="295" y="73"/>
                  <a:pt x="295" y="73"/>
                </a:cubicBezTo>
                <a:lnTo>
                  <a:pt x="350" y="73"/>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b="0" i="0">
              <a:latin typeface="Arial" panose="020B0604020202020204" pitchFamily="34" charset="0"/>
            </a:endParaRPr>
          </a:p>
        </p:txBody>
      </p:sp>
    </p:spTree>
    <p:extLst>
      <p:ext uri="{BB962C8B-B14F-4D97-AF65-F5344CB8AC3E}">
        <p14:creationId xmlns:p14="http://schemas.microsoft.com/office/powerpoint/2010/main" val="395952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ransition>
    <p:fade/>
  </p:transition>
  <p:hf hdr="0"/>
  <p:txStyles>
    <p:titleStyle>
      <a:lvl1pPr algn="l" defTabSz="914378" rtl="0" eaLnBrk="1" latinLnBrk="0" hangingPunct="1">
        <a:lnSpc>
          <a:spcPct val="85000"/>
        </a:lnSpc>
        <a:spcBef>
          <a:spcPct val="0"/>
        </a:spcBef>
        <a:buNone/>
        <a:defRPr lang="en-US" sz="3600" b="0" i="0" kern="1200" cap="none" spc="0" baseline="0" dirty="0" smtClean="0">
          <a:solidFill>
            <a:schemeClr val="tx1"/>
          </a:solidFill>
          <a:latin typeface="Garamond" panose="02020404030301010803" pitchFamily="18" charset="0"/>
          <a:ea typeface="Helvetica Neue" panose="02000503000000020004" pitchFamily="2" charset="0"/>
          <a:cs typeface="Arial" panose="020B0604020202020204" pitchFamily="34" charset="0"/>
        </a:defRPr>
      </a:lvl1pPr>
    </p:titleStyle>
    <p:bodyStyle>
      <a:lvl1pPr marL="234000" indent="-234000" algn="l" defTabSz="640064" rtl="0" eaLnBrk="1" latinLnBrk="0" hangingPunct="1">
        <a:lnSpc>
          <a:spcPct val="100000"/>
        </a:lnSpc>
        <a:spcBef>
          <a:spcPts val="0"/>
        </a:spcBef>
        <a:spcAft>
          <a:spcPts val="600"/>
        </a:spcAft>
        <a:buClr>
          <a:schemeClr val="accent1"/>
        </a:buClr>
        <a:buSzPct val="80000"/>
        <a:buFont typeface="Wingdings" pitchFamily="2" charset="2"/>
        <a:buChar char="§"/>
        <a:tabLst/>
        <a:defRPr lang="en-US" sz="2200" b="0" i="0" kern="1200" dirty="0" smtClean="0">
          <a:solidFill>
            <a:schemeClr val="tx1"/>
          </a:solidFill>
          <a:latin typeface="+mn-lt"/>
          <a:ea typeface="Helvetica Neue" panose="02000503000000020004" pitchFamily="2" charset="0"/>
          <a:cs typeface="Arial" panose="020B0604020202020204" pitchFamily="34" charset="0"/>
        </a:defRPr>
      </a:lvl1pPr>
      <a:lvl2pPr marL="522000" indent="-227007" algn="l" defTabSz="640064" rtl="0" eaLnBrk="1" latinLnBrk="0" hangingPunct="1">
        <a:lnSpc>
          <a:spcPct val="100000"/>
        </a:lnSpc>
        <a:spcBef>
          <a:spcPts val="0"/>
        </a:spcBef>
        <a:spcAft>
          <a:spcPts val="600"/>
        </a:spcAft>
        <a:buClr>
          <a:schemeClr val="tx2"/>
        </a:buClr>
        <a:buSzPct val="100000"/>
        <a:buFont typeface="System Font Regular"/>
        <a:buChar char="-"/>
        <a:tabLst/>
        <a:defRPr lang="en-US" sz="2000" b="0" i="0" kern="1200" dirty="0" smtClean="0">
          <a:solidFill>
            <a:schemeClr val="tx1"/>
          </a:solidFill>
          <a:latin typeface="+mn-lt"/>
          <a:ea typeface="Helvetica Neue" panose="02000503000000020004" pitchFamily="2" charset="0"/>
          <a:cs typeface="Arial" panose="020B0604020202020204" pitchFamily="34" charset="0"/>
        </a:defRPr>
      </a:lvl2pPr>
      <a:lvl3pPr marL="745200" indent="-165600" algn="l" defTabSz="640064" rtl="0" eaLnBrk="1" latinLnBrk="0" hangingPunct="1">
        <a:lnSpc>
          <a:spcPct val="100000"/>
        </a:lnSpc>
        <a:spcBef>
          <a:spcPts val="0"/>
        </a:spcBef>
        <a:spcAft>
          <a:spcPts val="600"/>
        </a:spcAft>
        <a:buClr>
          <a:schemeClr val="accent1"/>
        </a:buClr>
        <a:buSzPct val="70000"/>
        <a:buFont typeface="Wingdings" pitchFamily="2" charset="2"/>
        <a:buChar char="§"/>
        <a:tabLst/>
        <a:defRPr lang="en-US" sz="1800" b="0" i="0" kern="1200" dirty="0" smtClean="0">
          <a:solidFill>
            <a:schemeClr val="tx1"/>
          </a:solidFill>
          <a:latin typeface="+mn-lt"/>
          <a:ea typeface="Helvetica Neue" panose="02000503000000020004" pitchFamily="2" charset="0"/>
          <a:cs typeface="Arial" panose="020B0604020202020204" pitchFamily="34" charset="0"/>
        </a:defRPr>
      </a:lvl3pPr>
      <a:lvl4pPr marL="979200" indent="-172800" algn="l" defTabSz="640064" rtl="0" eaLnBrk="1" latinLnBrk="0" hangingPunct="1">
        <a:lnSpc>
          <a:spcPct val="100000"/>
        </a:lnSpc>
        <a:spcBef>
          <a:spcPts val="0"/>
        </a:spcBef>
        <a:spcAft>
          <a:spcPts val="600"/>
        </a:spcAft>
        <a:buClr>
          <a:schemeClr val="tx1"/>
        </a:buClr>
        <a:buSzPct val="100000"/>
        <a:buFont typeface="System Font Regular"/>
        <a:buChar char="-"/>
        <a:tabLst/>
        <a:defRPr lang="en-US" sz="1600"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640064" rtl="0" eaLnBrk="1" latinLnBrk="0" hangingPunct="1">
        <a:lnSpc>
          <a:spcPct val="100000"/>
        </a:lnSpc>
        <a:spcBef>
          <a:spcPts val="0"/>
        </a:spcBef>
        <a:spcAft>
          <a:spcPts val="600"/>
        </a:spcAft>
        <a:buClr>
          <a:schemeClr val="tx1"/>
        </a:buClr>
        <a:buSzPct val="100000"/>
        <a:buFont typeface="System Font Regular"/>
        <a:buNone/>
        <a:defRPr lang="en-US" sz="1600" b="0" i="0" kern="1200" dirty="0">
          <a:solidFill>
            <a:schemeClr val="tx1"/>
          </a:solidFill>
          <a:latin typeface="+mn-lt"/>
          <a:ea typeface="+mn-ea"/>
          <a:cs typeface="Arial" panose="020B0604020202020204" pitchFamily="34" charset="0"/>
        </a:defRPr>
      </a:lvl5pPr>
      <a:lvl6pPr marL="0" indent="0" algn="l" defTabSz="914378" rtl="0" eaLnBrk="1" latinLnBrk="0" hangingPunct="1">
        <a:spcBef>
          <a:spcPct val="20000"/>
        </a:spcBef>
        <a:buFont typeface="Arial" pitchFamily="34" charset="0"/>
        <a:buNone/>
        <a:defRPr sz="2200" b="0" i="0" kern="1200">
          <a:solidFill>
            <a:schemeClr val="tx1"/>
          </a:solidFill>
          <a:latin typeface="Arial" panose="020B0604020202020204" pitchFamily="34" charset="0"/>
          <a:ea typeface="+mn-ea"/>
          <a:cs typeface="Arial" panose="020B0604020202020204" pitchFamily="34" charset="0"/>
        </a:defRPr>
      </a:lvl6pPr>
      <a:lvl7pPr marL="0" indent="0" algn="l" defTabSz="914378" rtl="0" eaLnBrk="1" latinLnBrk="0" hangingPunct="1">
        <a:spcBef>
          <a:spcPts val="200"/>
        </a:spcBef>
        <a:buFont typeface="Arial" pitchFamily="34" charset="0"/>
        <a:buNone/>
        <a:defRPr sz="2000" b="0" i="0" kern="1200">
          <a:solidFill>
            <a:schemeClr val="tx1"/>
          </a:solidFill>
          <a:latin typeface="+mn-lt"/>
          <a:ea typeface="+mn-ea"/>
          <a:cs typeface="Arial" panose="020B0604020202020204" pitchFamily="34" charset="0"/>
        </a:defRPr>
      </a:lvl7pPr>
      <a:lvl8pPr marL="0" indent="0" algn="l" defTabSz="914378" rtl="0" eaLnBrk="1" latinLnBrk="0" hangingPunct="1">
        <a:spcBef>
          <a:spcPts val="400"/>
        </a:spcBef>
        <a:buFont typeface="Arial" pitchFamily="34" charset="0"/>
        <a:buNone/>
        <a:defRPr sz="2400" b="0" i="0" kern="1200">
          <a:solidFill>
            <a:schemeClr val="tx1"/>
          </a:solidFill>
          <a:latin typeface="+mn-lt"/>
          <a:ea typeface="+mn-ea"/>
          <a:cs typeface="Arial" panose="020B0604020202020204" pitchFamily="34" charset="0"/>
        </a:defRPr>
      </a:lvl8pPr>
      <a:lvl9pPr marL="0" indent="0" algn="l" defTabSz="914378" rtl="0" eaLnBrk="1" latinLnBrk="0" hangingPunct="1">
        <a:spcBef>
          <a:spcPts val="400"/>
        </a:spcBef>
        <a:buFont typeface="Arial" pitchFamily="34" charset="0"/>
        <a:buNone/>
        <a:defRPr sz="2800" b="0" i="0" kern="1200">
          <a:solidFill>
            <a:schemeClr val="tx1"/>
          </a:solidFill>
          <a:latin typeface="+mn-lt"/>
          <a:ea typeface="+mn-ea"/>
          <a:cs typeface="Arial" panose="020B0604020202020204" pitchFamily="34" charset="0"/>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7439" userDrawn="1">
          <p15:clr>
            <a:srgbClr val="F26B43"/>
          </p15:clr>
        </p15:guide>
        <p15:guide id="6" pos="363" userDrawn="1">
          <p15:clr>
            <a:srgbClr val="F26B43"/>
          </p15:clr>
        </p15:guide>
        <p15:guide id="7" pos="241" userDrawn="1">
          <p15:clr>
            <a:srgbClr val="F26B43"/>
          </p15:clr>
        </p15:guide>
        <p15:guide id="8" orient="horz" pos="3117" userDrawn="1">
          <p15:clr>
            <a:srgbClr val="F26B43"/>
          </p15:clr>
        </p15:guide>
        <p15:guide id="9" orient="horz" pos="295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585895" y="1518255"/>
            <a:ext cx="10850220" cy="4259696"/>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85895" y="425005"/>
            <a:ext cx="10898107" cy="611449"/>
          </a:xfrm>
          <a:prstGeom prst="rect">
            <a:avLst/>
          </a:prstGeom>
        </p:spPr>
        <p:txBody>
          <a:bodyPr vert="horz" wrap="square" lIns="0" tIns="45720" rIns="91440" bIns="45720" rtlCol="0" anchor="t" anchorCtr="0">
            <a:noAutofit/>
          </a:bodyPr>
          <a:lstStyle/>
          <a:p>
            <a:r>
              <a:rPr lang="en-US"/>
              <a:t>Slide Title Here</a:t>
            </a:r>
          </a:p>
        </p:txBody>
      </p:sp>
      <p:sp>
        <p:nvSpPr>
          <p:cNvPr id="11" name="Footer Placeholder 5"/>
          <p:cNvSpPr>
            <a:spLocks noGrp="1"/>
          </p:cNvSpPr>
          <p:nvPr>
            <p:ph type="ftr" sz="quarter" idx="3"/>
          </p:nvPr>
        </p:nvSpPr>
        <p:spPr>
          <a:xfrm>
            <a:off x="764737" y="6470133"/>
            <a:ext cx="5747876" cy="137980"/>
          </a:xfrm>
          <a:prstGeom prst="rect">
            <a:avLst/>
          </a:prstGeom>
        </p:spPr>
        <p:txBody>
          <a:bodyPr vert="horz" wrap="square" lIns="0" tIns="0" rIns="0" bIns="0" rtlCol="0" anchor="b" anchorCtr="0"/>
          <a:lstStyle>
            <a:lvl1pPr algn="l">
              <a:defRPr sz="933" b="0" i="0">
                <a:solidFill>
                  <a:schemeClr val="tx1"/>
                </a:solidFill>
                <a:latin typeface="+mn-lt"/>
                <a:cs typeface="Arial" panose="020B0604020202020204" pitchFamily="34" charset="0"/>
              </a:defRPr>
            </a:lvl1pPr>
          </a:lstStyle>
          <a:p>
            <a:r>
              <a:rPr lang="en-US"/>
              <a:t>Presentation Title</a:t>
            </a:r>
            <a:endParaRPr lang="en-US">
              <a:latin typeface="+mn-lt"/>
            </a:endParaRPr>
          </a:p>
        </p:txBody>
      </p:sp>
      <p:sp>
        <p:nvSpPr>
          <p:cNvPr id="12" name="Slide Number Placeholder 6"/>
          <p:cNvSpPr>
            <a:spLocks noGrp="1"/>
          </p:cNvSpPr>
          <p:nvPr>
            <p:ph type="sldNum" sz="quarter" idx="4"/>
          </p:nvPr>
        </p:nvSpPr>
        <p:spPr>
          <a:xfrm>
            <a:off x="396678" y="6470133"/>
            <a:ext cx="328081" cy="138609"/>
          </a:xfrm>
          <a:prstGeom prst="rect">
            <a:avLst/>
          </a:prstGeom>
        </p:spPr>
        <p:txBody>
          <a:bodyPr vert="horz" wrap="square" lIns="0" tIns="0" rIns="0" bIns="0" rtlCol="0" anchor="b" anchorCtr="0"/>
          <a:lstStyle>
            <a:lvl1pPr algn="l">
              <a:defRPr sz="933" b="0" i="0">
                <a:solidFill>
                  <a:schemeClr val="tx1"/>
                </a:solidFill>
                <a:latin typeface="+mn-lt"/>
                <a:cs typeface="Arial" panose="020B0604020202020204" pitchFamily="34" charset="0"/>
              </a:defRPr>
            </a:lvl1pPr>
          </a:lstStyle>
          <a:p>
            <a:fld id="{7BCC8D0D-EAEC-449D-9161-023DFF90F2E2}" type="slidenum">
              <a:rPr lang="en-US" smtClean="0"/>
              <a:pPr/>
              <a:t>‹#›</a:t>
            </a:fld>
            <a:endParaRPr lang="en-US">
              <a:latin typeface="+mn-lt"/>
            </a:endParaRPr>
          </a:p>
        </p:txBody>
      </p:sp>
      <p:cxnSp>
        <p:nvCxnSpPr>
          <p:cNvPr id="9" name="Straight Connector 8"/>
          <p:cNvCxnSpPr>
            <a:cxnSpLocks/>
          </p:cNvCxnSpPr>
          <p:nvPr userDrawn="1"/>
        </p:nvCxnSpPr>
        <p:spPr>
          <a:xfrm>
            <a:off x="383978" y="6260728"/>
            <a:ext cx="11446921" cy="0"/>
          </a:xfrm>
          <a:prstGeom prst="line">
            <a:avLst/>
          </a:prstGeom>
          <a:noFill/>
          <a:ln w="3175" cap="flat">
            <a:solidFill>
              <a:srgbClr val="052049"/>
            </a:solidFill>
            <a:prstDash val="solid"/>
            <a:miter lim="800000"/>
            <a:headEnd/>
            <a:tailEnd/>
          </a:ln>
          <a:extLst>
            <a:ext uri="{909E8E84-426E-40DD-AFC4-6F175D3DCCD1}">
              <a14:hiddenFill xmlns:a14="http://schemas.microsoft.com/office/drawing/2010/main">
                <a:noFill/>
              </a14:hiddenFill>
            </a:ext>
          </a:extLst>
        </p:spPr>
      </p:cxnSp>
      <p:sp>
        <p:nvSpPr>
          <p:cNvPr id="13" name="Freeform 77"/>
          <p:cNvSpPr>
            <a:spLocks/>
          </p:cNvSpPr>
          <p:nvPr userDrawn="1"/>
        </p:nvSpPr>
        <p:spPr bwMode="auto">
          <a:xfrm>
            <a:off x="11189550" y="6388101"/>
            <a:ext cx="641349" cy="308099"/>
          </a:xfrm>
          <a:custGeom>
            <a:avLst/>
            <a:gdLst>
              <a:gd name="T0" fmla="*/ 350 w 350"/>
              <a:gd name="T1" fmla="*/ 52 h 168"/>
              <a:gd name="T2" fmla="*/ 270 w 350"/>
              <a:gd name="T3" fmla="*/ 130 h 168"/>
              <a:gd name="T4" fmla="*/ 240 w 350"/>
              <a:gd name="T5" fmla="*/ 100 h 168"/>
              <a:gd name="T6" fmla="*/ 205 w 350"/>
              <a:gd name="T7" fmla="*/ 91 h 168"/>
              <a:gd name="T8" fmla="*/ 201 w 350"/>
              <a:gd name="T9" fmla="*/ 86 h 168"/>
              <a:gd name="T10" fmla="*/ 200 w 350"/>
              <a:gd name="T11" fmla="*/ 82 h 168"/>
              <a:gd name="T12" fmla="*/ 203 w 350"/>
              <a:gd name="T13" fmla="*/ 73 h 168"/>
              <a:gd name="T14" fmla="*/ 203 w 350"/>
              <a:gd name="T15" fmla="*/ 73 h 168"/>
              <a:gd name="T16" fmla="*/ 205 w 350"/>
              <a:gd name="T17" fmla="*/ 72 h 168"/>
              <a:gd name="T18" fmla="*/ 234 w 350"/>
              <a:gd name="T19" fmla="*/ 71 h 168"/>
              <a:gd name="T20" fmla="*/ 266 w 350"/>
              <a:gd name="T21" fmla="*/ 85 h 168"/>
              <a:gd name="T22" fmla="*/ 222 w 350"/>
              <a:gd name="T23" fmla="*/ 48 h 168"/>
              <a:gd name="T24" fmla="*/ 179 w 350"/>
              <a:gd name="T25" fmla="*/ 73 h 168"/>
              <a:gd name="T26" fmla="*/ 178 w 350"/>
              <a:gd name="T27" fmla="*/ 76 h 168"/>
              <a:gd name="T28" fmla="*/ 122 w 350"/>
              <a:gd name="T29" fmla="*/ 60 h 168"/>
              <a:gd name="T30" fmla="*/ 178 w 350"/>
              <a:gd name="T31" fmla="*/ 41 h 168"/>
              <a:gd name="T32" fmla="*/ 153 w 350"/>
              <a:gd name="T33" fmla="*/ 0 h 168"/>
              <a:gd name="T34" fmla="*/ 97 w 350"/>
              <a:gd name="T35" fmla="*/ 2 h 168"/>
              <a:gd name="T36" fmla="*/ 72 w 350"/>
              <a:gd name="T37" fmla="*/ 73 h 168"/>
              <a:gd name="T38" fmla="*/ 25 w 350"/>
              <a:gd name="T39" fmla="*/ 73 h 168"/>
              <a:gd name="T40" fmla="*/ 0 w 350"/>
              <a:gd name="T41" fmla="*/ 2 h 168"/>
              <a:gd name="T42" fmla="*/ 48 w 350"/>
              <a:gd name="T43" fmla="*/ 119 h 168"/>
              <a:gd name="T44" fmla="*/ 97 w 350"/>
              <a:gd name="T45" fmla="*/ 64 h 168"/>
              <a:gd name="T46" fmla="*/ 187 w 350"/>
              <a:gd name="T47" fmla="*/ 107 h 168"/>
              <a:gd name="T48" fmla="*/ 214 w 350"/>
              <a:gd name="T49" fmla="*/ 117 h 168"/>
              <a:gd name="T50" fmla="*/ 242 w 350"/>
              <a:gd name="T51" fmla="*/ 125 h 168"/>
              <a:gd name="T52" fmla="*/ 237 w 350"/>
              <a:gd name="T53" fmla="*/ 147 h 168"/>
              <a:gd name="T54" fmla="*/ 203 w 350"/>
              <a:gd name="T55" fmla="*/ 141 h 168"/>
              <a:gd name="T56" fmla="*/ 176 w 350"/>
              <a:gd name="T57" fmla="*/ 130 h 168"/>
              <a:gd name="T58" fmla="*/ 224 w 350"/>
              <a:gd name="T59" fmla="*/ 168 h 168"/>
              <a:gd name="T60" fmla="*/ 270 w 350"/>
              <a:gd name="T61" fmla="*/ 134 h 168"/>
              <a:gd name="T62" fmla="*/ 295 w 350"/>
              <a:gd name="T63" fmla="*/ 166 h 168"/>
              <a:gd name="T64" fmla="*/ 343 w 350"/>
              <a:gd name="T65" fmla="*/ 119 h 168"/>
              <a:gd name="T66" fmla="*/ 295 w 350"/>
              <a:gd name="T67" fmla="*/ 99 h 168"/>
              <a:gd name="T68" fmla="*/ 350 w 350"/>
              <a:gd name="T69" fmla="*/ 7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0" h="168">
                <a:moveTo>
                  <a:pt x="350" y="73"/>
                </a:moveTo>
                <a:cubicBezTo>
                  <a:pt x="350" y="52"/>
                  <a:pt x="350" y="52"/>
                  <a:pt x="350" y="52"/>
                </a:cubicBezTo>
                <a:cubicBezTo>
                  <a:pt x="270" y="52"/>
                  <a:pt x="270" y="52"/>
                  <a:pt x="270" y="52"/>
                </a:cubicBezTo>
                <a:cubicBezTo>
                  <a:pt x="270" y="130"/>
                  <a:pt x="270" y="130"/>
                  <a:pt x="270" y="130"/>
                </a:cubicBezTo>
                <a:cubicBezTo>
                  <a:pt x="269" y="121"/>
                  <a:pt x="266" y="114"/>
                  <a:pt x="260" y="109"/>
                </a:cubicBezTo>
                <a:cubicBezTo>
                  <a:pt x="255" y="105"/>
                  <a:pt x="249" y="102"/>
                  <a:pt x="240" y="100"/>
                </a:cubicBezTo>
                <a:cubicBezTo>
                  <a:pt x="220" y="96"/>
                  <a:pt x="220" y="96"/>
                  <a:pt x="220" y="96"/>
                </a:cubicBezTo>
                <a:cubicBezTo>
                  <a:pt x="213" y="94"/>
                  <a:pt x="208" y="92"/>
                  <a:pt x="205" y="91"/>
                </a:cubicBezTo>
                <a:cubicBezTo>
                  <a:pt x="203" y="90"/>
                  <a:pt x="201" y="88"/>
                  <a:pt x="201" y="86"/>
                </a:cubicBezTo>
                <a:cubicBezTo>
                  <a:pt x="201" y="86"/>
                  <a:pt x="201" y="86"/>
                  <a:pt x="201" y="86"/>
                </a:cubicBezTo>
                <a:cubicBezTo>
                  <a:pt x="201" y="86"/>
                  <a:pt x="201" y="86"/>
                  <a:pt x="201" y="86"/>
                </a:cubicBezTo>
                <a:cubicBezTo>
                  <a:pt x="200" y="85"/>
                  <a:pt x="200" y="83"/>
                  <a:pt x="200" y="82"/>
                </a:cubicBezTo>
                <a:cubicBezTo>
                  <a:pt x="200" y="78"/>
                  <a:pt x="201" y="75"/>
                  <a:pt x="203" y="73"/>
                </a:cubicBezTo>
                <a:cubicBezTo>
                  <a:pt x="203" y="73"/>
                  <a:pt x="203" y="73"/>
                  <a:pt x="203" y="73"/>
                </a:cubicBezTo>
                <a:cubicBezTo>
                  <a:pt x="203" y="73"/>
                  <a:pt x="203" y="73"/>
                  <a:pt x="203" y="73"/>
                </a:cubicBezTo>
                <a:cubicBezTo>
                  <a:pt x="203" y="73"/>
                  <a:pt x="203" y="73"/>
                  <a:pt x="203" y="73"/>
                </a:cubicBezTo>
                <a:cubicBezTo>
                  <a:pt x="203" y="73"/>
                  <a:pt x="203" y="73"/>
                  <a:pt x="203" y="73"/>
                </a:cubicBezTo>
                <a:cubicBezTo>
                  <a:pt x="204" y="72"/>
                  <a:pt x="205" y="72"/>
                  <a:pt x="205" y="72"/>
                </a:cubicBezTo>
                <a:cubicBezTo>
                  <a:pt x="209" y="69"/>
                  <a:pt x="214" y="68"/>
                  <a:pt x="220" y="68"/>
                </a:cubicBezTo>
                <a:cubicBezTo>
                  <a:pt x="226" y="68"/>
                  <a:pt x="231" y="69"/>
                  <a:pt x="234" y="71"/>
                </a:cubicBezTo>
                <a:cubicBezTo>
                  <a:pt x="240" y="74"/>
                  <a:pt x="243" y="78"/>
                  <a:pt x="243" y="85"/>
                </a:cubicBezTo>
                <a:cubicBezTo>
                  <a:pt x="266" y="85"/>
                  <a:pt x="266" y="85"/>
                  <a:pt x="266" y="85"/>
                </a:cubicBezTo>
                <a:cubicBezTo>
                  <a:pt x="266" y="73"/>
                  <a:pt x="261" y="64"/>
                  <a:pt x="253" y="58"/>
                </a:cubicBezTo>
                <a:cubicBezTo>
                  <a:pt x="244" y="51"/>
                  <a:pt x="234" y="48"/>
                  <a:pt x="222" y="48"/>
                </a:cubicBezTo>
                <a:cubicBezTo>
                  <a:pt x="207" y="48"/>
                  <a:pt x="196" y="52"/>
                  <a:pt x="189" y="58"/>
                </a:cubicBezTo>
                <a:cubicBezTo>
                  <a:pt x="184" y="62"/>
                  <a:pt x="181" y="67"/>
                  <a:pt x="179" y="73"/>
                </a:cubicBezTo>
                <a:cubicBezTo>
                  <a:pt x="179" y="73"/>
                  <a:pt x="179" y="73"/>
                  <a:pt x="179" y="73"/>
                </a:cubicBezTo>
                <a:cubicBezTo>
                  <a:pt x="179" y="74"/>
                  <a:pt x="179" y="75"/>
                  <a:pt x="178" y="76"/>
                </a:cubicBezTo>
                <a:cubicBezTo>
                  <a:pt x="176" y="89"/>
                  <a:pt x="167" y="98"/>
                  <a:pt x="153" y="98"/>
                </a:cubicBezTo>
                <a:cubicBezTo>
                  <a:pt x="131" y="98"/>
                  <a:pt x="122" y="79"/>
                  <a:pt x="122" y="60"/>
                </a:cubicBezTo>
                <a:cubicBezTo>
                  <a:pt x="122" y="40"/>
                  <a:pt x="131" y="21"/>
                  <a:pt x="153" y="21"/>
                </a:cubicBezTo>
                <a:cubicBezTo>
                  <a:pt x="166" y="21"/>
                  <a:pt x="176" y="29"/>
                  <a:pt x="178" y="41"/>
                </a:cubicBezTo>
                <a:cubicBezTo>
                  <a:pt x="202" y="41"/>
                  <a:pt x="202" y="41"/>
                  <a:pt x="202" y="41"/>
                </a:cubicBezTo>
                <a:cubicBezTo>
                  <a:pt x="199" y="14"/>
                  <a:pt x="178" y="0"/>
                  <a:pt x="153" y="0"/>
                </a:cubicBezTo>
                <a:cubicBezTo>
                  <a:pt x="119" y="0"/>
                  <a:pt x="99" y="24"/>
                  <a:pt x="97" y="55"/>
                </a:cubicBezTo>
                <a:cubicBezTo>
                  <a:pt x="97" y="2"/>
                  <a:pt x="97" y="2"/>
                  <a:pt x="97" y="2"/>
                </a:cubicBezTo>
                <a:cubicBezTo>
                  <a:pt x="72" y="2"/>
                  <a:pt x="72" y="2"/>
                  <a:pt x="72" y="2"/>
                </a:cubicBezTo>
                <a:cubicBezTo>
                  <a:pt x="72" y="73"/>
                  <a:pt x="72" y="73"/>
                  <a:pt x="72" y="73"/>
                </a:cubicBezTo>
                <a:cubicBezTo>
                  <a:pt x="72" y="90"/>
                  <a:pt x="66" y="98"/>
                  <a:pt x="48" y="98"/>
                </a:cubicBezTo>
                <a:cubicBezTo>
                  <a:pt x="28" y="98"/>
                  <a:pt x="25" y="86"/>
                  <a:pt x="25" y="73"/>
                </a:cubicBezTo>
                <a:cubicBezTo>
                  <a:pt x="25" y="2"/>
                  <a:pt x="25" y="2"/>
                  <a:pt x="25" y="2"/>
                </a:cubicBezTo>
                <a:cubicBezTo>
                  <a:pt x="0" y="2"/>
                  <a:pt x="0" y="2"/>
                  <a:pt x="0" y="2"/>
                </a:cubicBezTo>
                <a:cubicBezTo>
                  <a:pt x="0" y="73"/>
                  <a:pt x="0" y="73"/>
                  <a:pt x="0" y="73"/>
                </a:cubicBezTo>
                <a:cubicBezTo>
                  <a:pt x="0" y="104"/>
                  <a:pt x="18" y="119"/>
                  <a:pt x="48" y="119"/>
                </a:cubicBezTo>
                <a:cubicBezTo>
                  <a:pt x="79" y="119"/>
                  <a:pt x="97" y="104"/>
                  <a:pt x="97" y="73"/>
                </a:cubicBezTo>
                <a:cubicBezTo>
                  <a:pt x="97" y="64"/>
                  <a:pt x="97" y="64"/>
                  <a:pt x="97" y="64"/>
                </a:cubicBezTo>
                <a:cubicBezTo>
                  <a:pt x="99" y="95"/>
                  <a:pt x="119" y="119"/>
                  <a:pt x="153" y="119"/>
                </a:cubicBezTo>
                <a:cubicBezTo>
                  <a:pt x="167" y="119"/>
                  <a:pt x="179" y="115"/>
                  <a:pt x="187" y="107"/>
                </a:cubicBezTo>
                <a:cubicBezTo>
                  <a:pt x="188" y="107"/>
                  <a:pt x="189" y="108"/>
                  <a:pt x="189" y="108"/>
                </a:cubicBezTo>
                <a:cubicBezTo>
                  <a:pt x="194" y="111"/>
                  <a:pt x="202" y="114"/>
                  <a:pt x="214" y="117"/>
                </a:cubicBezTo>
                <a:cubicBezTo>
                  <a:pt x="226" y="119"/>
                  <a:pt x="226" y="119"/>
                  <a:pt x="226" y="119"/>
                </a:cubicBezTo>
                <a:cubicBezTo>
                  <a:pt x="234" y="121"/>
                  <a:pt x="239" y="123"/>
                  <a:pt x="242" y="125"/>
                </a:cubicBezTo>
                <a:cubicBezTo>
                  <a:pt x="245" y="127"/>
                  <a:pt x="247" y="130"/>
                  <a:pt x="247" y="133"/>
                </a:cubicBezTo>
                <a:cubicBezTo>
                  <a:pt x="247" y="140"/>
                  <a:pt x="244" y="144"/>
                  <a:pt x="237" y="147"/>
                </a:cubicBezTo>
                <a:cubicBezTo>
                  <a:pt x="233" y="148"/>
                  <a:pt x="229" y="148"/>
                  <a:pt x="223" y="148"/>
                </a:cubicBezTo>
                <a:cubicBezTo>
                  <a:pt x="213" y="148"/>
                  <a:pt x="207" y="146"/>
                  <a:pt x="203" y="141"/>
                </a:cubicBezTo>
                <a:cubicBezTo>
                  <a:pt x="201" y="139"/>
                  <a:pt x="199" y="135"/>
                  <a:pt x="198" y="130"/>
                </a:cubicBezTo>
                <a:cubicBezTo>
                  <a:pt x="176" y="130"/>
                  <a:pt x="176" y="130"/>
                  <a:pt x="176" y="130"/>
                </a:cubicBezTo>
                <a:cubicBezTo>
                  <a:pt x="176" y="142"/>
                  <a:pt x="180" y="151"/>
                  <a:pt x="189" y="158"/>
                </a:cubicBezTo>
                <a:cubicBezTo>
                  <a:pt x="197" y="164"/>
                  <a:pt x="209" y="168"/>
                  <a:pt x="224" y="168"/>
                </a:cubicBezTo>
                <a:cubicBezTo>
                  <a:pt x="239" y="168"/>
                  <a:pt x="250" y="164"/>
                  <a:pt x="258" y="158"/>
                </a:cubicBezTo>
                <a:cubicBezTo>
                  <a:pt x="265" y="151"/>
                  <a:pt x="269" y="143"/>
                  <a:pt x="270" y="134"/>
                </a:cubicBezTo>
                <a:cubicBezTo>
                  <a:pt x="270" y="166"/>
                  <a:pt x="270" y="166"/>
                  <a:pt x="270" y="166"/>
                </a:cubicBezTo>
                <a:cubicBezTo>
                  <a:pt x="295" y="166"/>
                  <a:pt x="295" y="166"/>
                  <a:pt x="295" y="166"/>
                </a:cubicBezTo>
                <a:cubicBezTo>
                  <a:pt x="295" y="119"/>
                  <a:pt x="295" y="119"/>
                  <a:pt x="295" y="119"/>
                </a:cubicBezTo>
                <a:cubicBezTo>
                  <a:pt x="343" y="119"/>
                  <a:pt x="343" y="119"/>
                  <a:pt x="343" y="119"/>
                </a:cubicBezTo>
                <a:cubicBezTo>
                  <a:pt x="343" y="99"/>
                  <a:pt x="343" y="99"/>
                  <a:pt x="343" y="99"/>
                </a:cubicBezTo>
                <a:cubicBezTo>
                  <a:pt x="295" y="99"/>
                  <a:pt x="295" y="99"/>
                  <a:pt x="295" y="99"/>
                </a:cubicBezTo>
                <a:cubicBezTo>
                  <a:pt x="295" y="73"/>
                  <a:pt x="295" y="73"/>
                  <a:pt x="295" y="73"/>
                </a:cubicBezTo>
                <a:lnTo>
                  <a:pt x="350" y="73"/>
                </a:ln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en-US" sz="2400" b="0" i="0">
              <a:latin typeface="Arial" panose="020B0604020202020204" pitchFamily="34" charset="0"/>
            </a:endParaRPr>
          </a:p>
        </p:txBody>
      </p:sp>
    </p:spTree>
    <p:extLst>
      <p:ext uri="{BB962C8B-B14F-4D97-AF65-F5344CB8AC3E}">
        <p14:creationId xmlns:p14="http://schemas.microsoft.com/office/powerpoint/2010/main" val="289907475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transition>
    <p:fade/>
  </p:transition>
  <p:hf hdr="0"/>
  <p:txStyles>
    <p:titleStyle>
      <a:lvl1pPr algn="l" defTabSz="1219111" rtl="0" eaLnBrk="1" latinLnBrk="0" hangingPunct="1">
        <a:lnSpc>
          <a:spcPct val="85000"/>
        </a:lnSpc>
        <a:spcBef>
          <a:spcPct val="0"/>
        </a:spcBef>
        <a:buNone/>
        <a:defRPr lang="en-US" sz="4800" b="0" i="0" kern="1200" cap="none" spc="0" baseline="0" dirty="0" smtClean="0">
          <a:solidFill>
            <a:schemeClr val="tx1"/>
          </a:solidFill>
          <a:latin typeface="Garamond" panose="02020404030301010803" pitchFamily="18" charset="0"/>
          <a:ea typeface="Helvetica Neue" panose="02000503000000020004" pitchFamily="2" charset="0"/>
          <a:cs typeface="Arial" panose="020B0604020202020204" pitchFamily="34" charset="0"/>
        </a:defRPr>
      </a:lvl1pPr>
    </p:titleStyle>
    <p:body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p:bodyStyle>
    <p:otherStyle>
      <a:defPPr>
        <a:defRPr lang="en-US"/>
      </a:defPPr>
      <a:lvl1pPr marL="0" algn="l" defTabSz="1219111" rtl="0" eaLnBrk="1" latinLnBrk="0" hangingPunct="1">
        <a:defRPr sz="2400" kern="1200">
          <a:solidFill>
            <a:schemeClr val="tx1"/>
          </a:solidFill>
          <a:latin typeface="+mn-lt"/>
          <a:ea typeface="+mn-ea"/>
          <a:cs typeface="+mn-cs"/>
        </a:defRPr>
      </a:lvl1pPr>
      <a:lvl2pPr marL="609555" algn="l" defTabSz="1219111" rtl="0" eaLnBrk="1" latinLnBrk="0" hangingPunct="1">
        <a:defRPr sz="2400" kern="1200">
          <a:solidFill>
            <a:schemeClr val="tx1"/>
          </a:solidFill>
          <a:latin typeface="+mn-lt"/>
          <a:ea typeface="+mn-ea"/>
          <a:cs typeface="+mn-cs"/>
        </a:defRPr>
      </a:lvl2pPr>
      <a:lvl3pPr marL="1219111" algn="l" defTabSz="1219111" rtl="0" eaLnBrk="1" latinLnBrk="0" hangingPunct="1">
        <a:defRPr sz="2400" kern="1200">
          <a:solidFill>
            <a:schemeClr val="tx1"/>
          </a:solidFill>
          <a:latin typeface="+mn-lt"/>
          <a:ea typeface="+mn-ea"/>
          <a:cs typeface="+mn-cs"/>
        </a:defRPr>
      </a:lvl3pPr>
      <a:lvl4pPr marL="1828664" algn="l" defTabSz="1219111" rtl="0" eaLnBrk="1" latinLnBrk="0" hangingPunct="1">
        <a:defRPr sz="2400" kern="1200">
          <a:solidFill>
            <a:schemeClr val="tx1"/>
          </a:solidFill>
          <a:latin typeface="+mn-lt"/>
          <a:ea typeface="+mn-ea"/>
          <a:cs typeface="+mn-cs"/>
        </a:defRPr>
      </a:lvl4pPr>
      <a:lvl5pPr marL="2438218" algn="l" defTabSz="1219111" rtl="0" eaLnBrk="1" latinLnBrk="0" hangingPunct="1">
        <a:defRPr sz="2400" kern="1200">
          <a:solidFill>
            <a:schemeClr val="tx1"/>
          </a:solidFill>
          <a:latin typeface="+mn-lt"/>
          <a:ea typeface="+mn-ea"/>
          <a:cs typeface="+mn-cs"/>
        </a:defRPr>
      </a:lvl5pPr>
      <a:lvl6pPr marL="3047772" algn="l" defTabSz="1219111" rtl="0" eaLnBrk="1" latinLnBrk="0" hangingPunct="1">
        <a:defRPr sz="2400" kern="1200">
          <a:solidFill>
            <a:schemeClr val="tx1"/>
          </a:solidFill>
          <a:latin typeface="+mn-lt"/>
          <a:ea typeface="+mn-ea"/>
          <a:cs typeface="+mn-cs"/>
        </a:defRPr>
      </a:lvl6pPr>
      <a:lvl7pPr marL="3657326" algn="l" defTabSz="1219111" rtl="0" eaLnBrk="1" latinLnBrk="0" hangingPunct="1">
        <a:defRPr sz="2400" kern="1200">
          <a:solidFill>
            <a:schemeClr val="tx1"/>
          </a:solidFill>
          <a:latin typeface="+mn-lt"/>
          <a:ea typeface="+mn-ea"/>
          <a:cs typeface="+mn-cs"/>
        </a:defRPr>
      </a:lvl7pPr>
      <a:lvl8pPr marL="4266880" algn="l" defTabSz="1219111" rtl="0" eaLnBrk="1" latinLnBrk="0" hangingPunct="1">
        <a:defRPr sz="2400" kern="1200">
          <a:solidFill>
            <a:schemeClr val="tx1"/>
          </a:solidFill>
          <a:latin typeface="+mn-lt"/>
          <a:ea typeface="+mn-ea"/>
          <a:cs typeface="+mn-cs"/>
        </a:defRPr>
      </a:lvl8pPr>
      <a:lvl9pPr marL="4876435" algn="l" defTabSz="1219111"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5579">
          <p15:clr>
            <a:srgbClr val="F26B43"/>
          </p15:clr>
        </p15:guide>
        <p15:guide id="6" pos="272">
          <p15:clr>
            <a:srgbClr val="F26B43"/>
          </p15:clr>
        </p15:guide>
        <p15:guide id="7" pos="181">
          <p15:clr>
            <a:srgbClr val="F26B43"/>
          </p15:clr>
        </p15:guide>
        <p15:guide id="8" orient="horz" pos="3117">
          <p15:clr>
            <a:srgbClr val="F26B43"/>
          </p15:clr>
        </p15:guide>
        <p15:guide id="9" orient="horz" pos="295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12.png"/><Relationship Id="rId5" Type="http://schemas.openxmlformats.org/officeDocument/2006/relationships/customXml" Target="../ink/ink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6.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customXml" Target="../ink/ink4.xml"/><Relationship Id="rId2" Type="http://schemas.openxmlformats.org/officeDocument/2006/relationships/notesSlide" Target="../notesSlides/notesSlide27.xml"/><Relationship Id="rId1" Type="http://schemas.openxmlformats.org/officeDocument/2006/relationships/slideLayout" Target="../slideLayouts/slideLayout26.xml"/><Relationship Id="rId6" Type="http://schemas.openxmlformats.org/officeDocument/2006/relationships/customXml" Target="../ink/ink3.xml"/><Relationship Id="rId5" Type="http://schemas.openxmlformats.org/officeDocument/2006/relationships/image" Target="../media/image27.png"/><Relationship Id="rId10" Type="http://schemas.openxmlformats.org/officeDocument/2006/relationships/image" Target="../media/image29.png"/><Relationship Id="rId4" Type="http://schemas.openxmlformats.org/officeDocument/2006/relationships/customXml" Target="../ink/ink2.xml"/><Relationship Id="rId9" Type="http://schemas.openxmlformats.org/officeDocument/2006/relationships/customXml" Target="../ink/ink5.xml"/></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customXml" Target="../ink/ink8.xml"/><Relationship Id="rId2" Type="http://schemas.openxmlformats.org/officeDocument/2006/relationships/notesSlide" Target="../notesSlides/notesSlide28.xml"/><Relationship Id="rId1" Type="http://schemas.openxmlformats.org/officeDocument/2006/relationships/slideLayout" Target="../slideLayouts/slideLayout26.xml"/><Relationship Id="rId6" Type="http://schemas.openxmlformats.org/officeDocument/2006/relationships/customXml" Target="../ink/ink7.xml"/><Relationship Id="rId5" Type="http://schemas.openxmlformats.org/officeDocument/2006/relationships/image" Target="../media/image27.png"/><Relationship Id="rId4" Type="http://schemas.openxmlformats.org/officeDocument/2006/relationships/customXml" Target="../ink/ink6.xml"/></Relationships>
</file>

<file path=ppt/slides/_rels/slide3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customXml" Target="../ink/ink11.xml"/><Relationship Id="rId2" Type="http://schemas.openxmlformats.org/officeDocument/2006/relationships/notesSlide" Target="../notesSlides/notesSlide29.xml"/><Relationship Id="rId1" Type="http://schemas.openxmlformats.org/officeDocument/2006/relationships/slideLayout" Target="../slideLayouts/slideLayout26.xml"/><Relationship Id="rId6" Type="http://schemas.openxmlformats.org/officeDocument/2006/relationships/customXml" Target="../ink/ink10.xml"/><Relationship Id="rId5" Type="http://schemas.openxmlformats.org/officeDocument/2006/relationships/image" Target="../media/image27.png"/><Relationship Id="rId4" Type="http://schemas.openxmlformats.org/officeDocument/2006/relationships/customXml" Target="../ink/ink9.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6.xml"/><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6.xml"/><Relationship Id="rId5" Type="http://schemas.openxmlformats.org/officeDocument/2006/relationships/image" Target="../media/image34.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6.xml"/><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6.xml"/><Relationship Id="rId5" Type="http://schemas.openxmlformats.org/officeDocument/2006/relationships/image" Target="../media/image33.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6.xml"/><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6.xml"/><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6.xml"/><Relationship Id="rId4" Type="http://schemas.openxmlformats.org/officeDocument/2006/relationships/image" Target="../media/image53.pn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6.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F330-AA48-4BCF-BC51-758C8460E26C}"/>
              </a:ext>
            </a:extLst>
          </p:cNvPr>
          <p:cNvSpPr>
            <a:spLocks noGrp="1"/>
          </p:cNvSpPr>
          <p:nvPr>
            <p:ph type="title"/>
          </p:nvPr>
        </p:nvSpPr>
        <p:spPr>
          <a:xfrm>
            <a:off x="570963" y="2504665"/>
            <a:ext cx="8188479" cy="1749284"/>
          </a:xfrm>
        </p:spPr>
        <p:txBody>
          <a:bodyPr/>
          <a:lstStyle/>
          <a:p>
            <a:r>
              <a:rPr lang="en-US" sz="4400"/>
              <a:t>Narlikar – Al-Sady Workshop</a:t>
            </a:r>
          </a:p>
        </p:txBody>
      </p:sp>
      <p:sp>
        <p:nvSpPr>
          <p:cNvPr id="4" name="Text Placeholder 3">
            <a:extLst>
              <a:ext uri="{FF2B5EF4-FFF2-40B4-BE49-F238E27FC236}">
                <a16:creationId xmlns:a16="http://schemas.microsoft.com/office/drawing/2014/main" id="{69487B32-ACAA-7441-44B9-8BDFF0EDFA50}"/>
              </a:ext>
            </a:extLst>
          </p:cNvPr>
          <p:cNvSpPr>
            <a:spLocks noGrp="1"/>
          </p:cNvSpPr>
          <p:nvPr>
            <p:ph type="body" sz="quarter" idx="15"/>
          </p:nvPr>
        </p:nvSpPr>
        <p:spPr>
          <a:xfrm>
            <a:off x="575781" y="4246881"/>
            <a:ext cx="8196911" cy="677627"/>
          </a:xfrm>
        </p:spPr>
        <p:txBody>
          <a:bodyPr/>
          <a:lstStyle/>
          <a:p>
            <a:r>
              <a:rPr lang="en-US" sz="2800"/>
              <a:t>The Molecular Grammar of IDRs</a:t>
            </a:r>
          </a:p>
        </p:txBody>
      </p:sp>
      <p:sp>
        <p:nvSpPr>
          <p:cNvPr id="3" name="Text Placeholder 2">
            <a:extLst>
              <a:ext uri="{FF2B5EF4-FFF2-40B4-BE49-F238E27FC236}">
                <a16:creationId xmlns:a16="http://schemas.microsoft.com/office/drawing/2014/main" id="{59485328-78B6-8599-D1D2-5697B6B2896D}"/>
              </a:ext>
            </a:extLst>
          </p:cNvPr>
          <p:cNvSpPr>
            <a:spLocks noGrp="1"/>
          </p:cNvSpPr>
          <p:nvPr>
            <p:ph type="body" sz="quarter" idx="10"/>
          </p:nvPr>
        </p:nvSpPr>
        <p:spPr>
          <a:xfrm>
            <a:off x="570962" y="5410200"/>
            <a:ext cx="8201729" cy="568959"/>
          </a:xfrm>
        </p:spPr>
        <p:txBody>
          <a:bodyPr/>
          <a:lstStyle/>
          <a:p>
            <a:r>
              <a:rPr lang="en-US">
                <a:cs typeface="Arial"/>
              </a:rPr>
              <a:t>Can </a:t>
            </a:r>
            <a:r>
              <a:rPr lang="en-US" err="1">
                <a:cs typeface="Arial"/>
              </a:rPr>
              <a:t>Goksal</a:t>
            </a:r>
            <a:r>
              <a:rPr lang="en-US">
                <a:cs typeface="Arial"/>
              </a:rPr>
              <a:t> – Al-Sady Lab</a:t>
            </a:r>
          </a:p>
          <a:p>
            <a:r>
              <a:rPr lang="en-US">
                <a:cs typeface="Arial"/>
              </a:rPr>
              <a:t>Keerthi </a:t>
            </a:r>
            <a:r>
              <a:rPr lang="en-US" err="1">
                <a:cs typeface="Arial"/>
              </a:rPr>
              <a:t>Renduchintala</a:t>
            </a:r>
            <a:r>
              <a:rPr lang="en-US">
                <a:cs typeface="Arial"/>
              </a:rPr>
              <a:t> – Narlikar Lab</a:t>
            </a:r>
          </a:p>
          <a:p>
            <a:r>
              <a:rPr lang="en-US">
                <a:cs typeface="Arial"/>
              </a:rPr>
              <a:t>August 26, 2026</a:t>
            </a:r>
          </a:p>
        </p:txBody>
      </p:sp>
    </p:spTree>
    <p:extLst>
      <p:ext uri="{BB962C8B-B14F-4D97-AF65-F5344CB8AC3E}">
        <p14:creationId xmlns:p14="http://schemas.microsoft.com/office/powerpoint/2010/main" val="353950224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D7F8C-395F-CA68-8DE1-8E4D18CA1DF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C14BBD-CF76-2F4A-758D-980C431FD0CE}"/>
              </a:ext>
              <a:ext uri="{C183D7F6-B498-43B3-948B-1728B52AA6E4}">
                <adec:decorative xmlns:adec="http://schemas.microsoft.com/office/drawing/2017/decorative" val="1"/>
              </a:ext>
            </a:extLst>
          </p:cNvPr>
          <p:cNvSpPr>
            <a:spLocks noGrp="1"/>
          </p:cNvSpPr>
          <p:nvPr>
            <p:ph type="sldNum" sz="quarter" idx="13"/>
          </p:nvPr>
        </p:nvSpPr>
        <p:spPr>
          <a:xfrm>
            <a:off x="396678" y="6470132"/>
            <a:ext cx="328081" cy="138609"/>
          </a:xfrm>
        </p:spPr>
        <p:txBody>
          <a:bodyPr/>
          <a:lstStyle/>
          <a:p>
            <a:fld id="{7BCC8D0D-EAEC-449D-9161-023DFF90F2E2}" type="slidenum">
              <a:rPr lang="en-US" smtClean="0"/>
              <a:pPr/>
              <a:t>2</a:t>
            </a:fld>
            <a:endParaRPr lang="en-US"/>
          </a:p>
        </p:txBody>
      </p:sp>
      <p:sp>
        <p:nvSpPr>
          <p:cNvPr id="4" name="Title 3">
            <a:extLst>
              <a:ext uri="{FF2B5EF4-FFF2-40B4-BE49-F238E27FC236}">
                <a16:creationId xmlns:a16="http://schemas.microsoft.com/office/drawing/2014/main" id="{A19216D6-BCCC-B580-5730-2E0A6C52B5E5}"/>
              </a:ext>
            </a:extLst>
          </p:cNvPr>
          <p:cNvSpPr>
            <a:spLocks noGrp="1"/>
          </p:cNvSpPr>
          <p:nvPr>
            <p:ph type="title"/>
          </p:nvPr>
        </p:nvSpPr>
        <p:spPr>
          <a:xfrm>
            <a:off x="583636" y="425002"/>
            <a:ext cx="10898107" cy="611449"/>
          </a:xfrm>
        </p:spPr>
        <p:txBody>
          <a:bodyPr/>
          <a:lstStyle/>
          <a:p>
            <a:pPr algn="ctr"/>
            <a:r>
              <a:rPr lang="en-US"/>
              <a:t>Overview</a:t>
            </a:r>
          </a:p>
        </p:txBody>
      </p:sp>
      <p:sp>
        <p:nvSpPr>
          <p:cNvPr id="6" name="Content Placeholder 5">
            <a:extLst>
              <a:ext uri="{FF2B5EF4-FFF2-40B4-BE49-F238E27FC236}">
                <a16:creationId xmlns:a16="http://schemas.microsoft.com/office/drawing/2014/main" id="{03E2B6FB-238C-5B4B-6D05-CCF4F132D841}"/>
              </a:ext>
            </a:extLst>
          </p:cNvPr>
          <p:cNvSpPr>
            <a:spLocks noGrp="1"/>
          </p:cNvSpPr>
          <p:nvPr>
            <p:ph sz="quarter" idx="23"/>
          </p:nvPr>
        </p:nvSpPr>
        <p:spPr>
          <a:xfrm>
            <a:off x="584202" y="1219201"/>
            <a:ext cx="10769598" cy="4559298"/>
          </a:xfrm>
        </p:spPr>
        <p:txBody>
          <a:bodyPr vert="horz" lIns="0" tIns="45720" rIns="91440" bIns="45720" rtlCol="0" anchor="t">
            <a:noAutofit/>
          </a:bodyPr>
          <a:lstStyle/>
          <a:p>
            <a:pPr marL="514350" indent="-514350">
              <a:buFont typeface="+mj-lt"/>
              <a:buAutoNum type="arabicPeriod"/>
            </a:pPr>
            <a:r>
              <a:rPr lang="en-US" sz="2900">
                <a:cs typeface="Arial"/>
              </a:rPr>
              <a:t>Recap/Overview for definitions of Intrinsically Disordered Proteins/Regions</a:t>
            </a:r>
          </a:p>
          <a:p>
            <a:pPr marL="514350" indent="-514350">
              <a:buFont typeface="+mj-lt"/>
              <a:buAutoNum type="arabicPeriod"/>
            </a:pPr>
            <a:r>
              <a:rPr lang="en-US" sz="2900">
                <a:cs typeface="Arial"/>
              </a:rPr>
              <a:t>Define Condensation and Phase Separation</a:t>
            </a:r>
          </a:p>
          <a:p>
            <a:pPr marL="514350" indent="-514350">
              <a:buFont typeface="+mj-lt"/>
              <a:buAutoNum type="arabicPeriod"/>
            </a:pPr>
            <a:r>
              <a:rPr lang="en-US" sz="2900">
                <a:cs typeface="Arial"/>
              </a:rPr>
              <a:t>The Stickers and Spacers Model</a:t>
            </a:r>
          </a:p>
          <a:p>
            <a:pPr marL="514350" indent="-514350">
              <a:buFont typeface="+mj-lt"/>
              <a:buAutoNum type="arabicPeriod"/>
            </a:pPr>
            <a:r>
              <a:rPr lang="en-US" sz="2900">
                <a:cs typeface="Arial"/>
              </a:rPr>
              <a:t>Aromatics</a:t>
            </a:r>
          </a:p>
          <a:p>
            <a:pPr marL="514350" indent="-514350">
              <a:buFont typeface="+mj-lt"/>
              <a:buAutoNum type="arabicPeriod"/>
            </a:pPr>
            <a:r>
              <a:rPr lang="en-US" sz="2900">
                <a:cs typeface="Arial"/>
              </a:rPr>
              <a:t>Charge</a:t>
            </a:r>
          </a:p>
          <a:p>
            <a:pPr marL="514350" indent="-514350">
              <a:buFont typeface="+mj-lt"/>
              <a:buAutoNum type="arabicPeriod"/>
            </a:pPr>
            <a:r>
              <a:rPr lang="en-US" sz="2900">
                <a:cs typeface="Arial"/>
              </a:rPr>
              <a:t>HP1 as a test case</a:t>
            </a:r>
          </a:p>
        </p:txBody>
      </p:sp>
      <p:sp>
        <p:nvSpPr>
          <p:cNvPr id="5" name="Footer Placeholder 1">
            <a:extLst>
              <a:ext uri="{FF2B5EF4-FFF2-40B4-BE49-F238E27FC236}">
                <a16:creationId xmlns:a16="http://schemas.microsoft.com/office/drawing/2014/main" id="{94FE228B-21EB-F0C0-72E3-2AAAA37CA99F}"/>
              </a:ext>
            </a:extLst>
          </p:cNvPr>
          <p:cNvSpPr>
            <a:spLocks noGrp="1"/>
          </p:cNvSpPr>
          <p:nvPr>
            <p:ph type="ftr" sz="quarter" idx="12"/>
          </p:nvPr>
        </p:nvSpPr>
        <p:spPr>
          <a:xfrm>
            <a:off x="764737" y="6470133"/>
            <a:ext cx="5747876" cy="137980"/>
          </a:xfrm>
        </p:spPr>
        <p:txBody>
          <a:bodyPr/>
          <a:lstStyle/>
          <a:p>
            <a:r>
              <a:rPr lang="en-US" sz="900">
                <a:cs typeface="Arial"/>
              </a:rPr>
              <a:t>Molecular Grammar of IDRs</a:t>
            </a:r>
            <a:endParaRPr lang="en-US"/>
          </a:p>
        </p:txBody>
      </p:sp>
    </p:spTree>
    <p:extLst>
      <p:ext uri="{BB962C8B-B14F-4D97-AF65-F5344CB8AC3E}">
        <p14:creationId xmlns:p14="http://schemas.microsoft.com/office/powerpoint/2010/main" val="3171423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E31141-CCEB-110C-BF51-76BF46034DC5}"/>
              </a:ext>
            </a:extLst>
          </p:cNvPr>
          <p:cNvSpPr>
            <a:spLocks noGrp="1"/>
          </p:cNvSpPr>
          <p:nvPr>
            <p:ph type="ftr" sz="quarter" idx="12"/>
          </p:nvPr>
        </p:nvSpPr>
        <p:spPr/>
        <p:txBody>
          <a:bodyPr/>
          <a:lstStyle/>
          <a:p>
            <a:r>
              <a:rPr lang="en-US" sz="900">
                <a:cs typeface="Arial"/>
              </a:rPr>
              <a:t>Molecular Grammar of IDRs</a:t>
            </a:r>
            <a:endParaRPr lang="en-US"/>
          </a:p>
        </p:txBody>
      </p:sp>
      <p:sp>
        <p:nvSpPr>
          <p:cNvPr id="3" name="Slide Number Placeholder 2">
            <a:extLst>
              <a:ext uri="{FF2B5EF4-FFF2-40B4-BE49-F238E27FC236}">
                <a16:creationId xmlns:a16="http://schemas.microsoft.com/office/drawing/2014/main" id="{1955CF77-BF8D-8B5E-D585-B822A80294D6}"/>
              </a:ext>
            </a:extLst>
          </p:cNvPr>
          <p:cNvSpPr>
            <a:spLocks noGrp="1"/>
          </p:cNvSpPr>
          <p:nvPr>
            <p:ph type="sldNum" sz="quarter" idx="13"/>
          </p:nvPr>
        </p:nvSpPr>
        <p:spPr/>
        <p:txBody>
          <a:bodyPr/>
          <a:lstStyle/>
          <a:p>
            <a:fld id="{7BCC8D0D-EAEC-449D-9161-023DFF90F2E2}" type="slidenum">
              <a:rPr lang="en-US" smtClean="0"/>
              <a:pPr/>
              <a:t>3</a:t>
            </a:fld>
            <a:endParaRPr lang="en-US">
              <a:latin typeface="+mn-lt"/>
            </a:endParaRPr>
          </a:p>
        </p:txBody>
      </p:sp>
      <p:sp>
        <p:nvSpPr>
          <p:cNvPr id="4" name="Title 3">
            <a:extLst>
              <a:ext uri="{FF2B5EF4-FFF2-40B4-BE49-F238E27FC236}">
                <a16:creationId xmlns:a16="http://schemas.microsoft.com/office/drawing/2014/main" id="{944F23FD-695E-FE5B-F435-E052372DD8CA}"/>
              </a:ext>
            </a:extLst>
          </p:cNvPr>
          <p:cNvSpPr>
            <a:spLocks noGrp="1"/>
          </p:cNvSpPr>
          <p:nvPr>
            <p:ph type="title"/>
          </p:nvPr>
        </p:nvSpPr>
        <p:spPr/>
        <p:txBody>
          <a:bodyPr/>
          <a:lstStyle/>
          <a:p>
            <a:r>
              <a:rPr lang="en-US"/>
              <a:t>Molecular Grammar</a:t>
            </a:r>
          </a:p>
        </p:txBody>
      </p:sp>
      <p:sp>
        <p:nvSpPr>
          <p:cNvPr id="5" name="Text Placeholder 4">
            <a:extLst>
              <a:ext uri="{FF2B5EF4-FFF2-40B4-BE49-F238E27FC236}">
                <a16:creationId xmlns:a16="http://schemas.microsoft.com/office/drawing/2014/main" id="{6E0E13FF-756E-2387-EDCF-A7D1653082DB}"/>
              </a:ext>
            </a:extLst>
          </p:cNvPr>
          <p:cNvSpPr>
            <a:spLocks noGrp="1"/>
          </p:cNvSpPr>
          <p:nvPr>
            <p:ph type="body" sz="quarter" idx="15"/>
          </p:nvPr>
        </p:nvSpPr>
        <p:spPr/>
        <p:txBody>
          <a:bodyPr/>
          <a:lstStyle/>
          <a:p>
            <a:r>
              <a:rPr lang="en-US"/>
              <a:t>What “grammar” means here</a:t>
            </a:r>
          </a:p>
        </p:txBody>
      </p:sp>
      <p:sp>
        <p:nvSpPr>
          <p:cNvPr id="6" name="Content Placeholder 5">
            <a:extLst>
              <a:ext uri="{FF2B5EF4-FFF2-40B4-BE49-F238E27FC236}">
                <a16:creationId xmlns:a16="http://schemas.microsoft.com/office/drawing/2014/main" id="{826CC97B-F489-5E24-1A49-FED09517FDA4}"/>
              </a:ext>
            </a:extLst>
          </p:cNvPr>
          <p:cNvSpPr>
            <a:spLocks noGrp="1"/>
          </p:cNvSpPr>
          <p:nvPr>
            <p:ph sz="quarter" idx="23"/>
          </p:nvPr>
        </p:nvSpPr>
        <p:spPr>
          <a:xfrm>
            <a:off x="584202" y="1520057"/>
            <a:ext cx="10892719" cy="3909481"/>
          </a:xfrm>
        </p:spPr>
        <p:txBody>
          <a:bodyPr/>
          <a:lstStyle/>
          <a:p>
            <a:r>
              <a:rPr lang="en-US" sz="2400"/>
              <a:t>The systematic mapping from an amino acid sequence to how that sequence interacts with itself and with other molecules</a:t>
            </a:r>
          </a:p>
          <a:p>
            <a:r>
              <a:rPr lang="en-US" sz="2400"/>
              <a:t>3 parts</a:t>
            </a:r>
          </a:p>
          <a:p>
            <a:pPr marL="907655" lvl="1" indent="-514350">
              <a:buFont typeface="+mj-lt"/>
              <a:buAutoNum type="arabicPeriod"/>
            </a:pPr>
            <a:r>
              <a:rPr lang="en-US" sz="2000"/>
              <a:t>Identity </a:t>
            </a:r>
          </a:p>
          <a:p>
            <a:pPr marL="1205240" lvl="2" indent="-514350"/>
            <a:r>
              <a:rPr lang="en-US" sz="1800"/>
              <a:t>Which residues do the interacting, and how strongly</a:t>
            </a:r>
          </a:p>
          <a:p>
            <a:pPr marL="907655" lvl="1" indent="-514350">
              <a:buFont typeface="+mj-lt"/>
              <a:buAutoNum type="arabicPeriod"/>
            </a:pPr>
            <a:r>
              <a:rPr lang="en-US" sz="2000"/>
              <a:t>Valence</a:t>
            </a:r>
          </a:p>
          <a:p>
            <a:pPr marL="1205240" lvl="2" indent="-514350"/>
            <a:r>
              <a:rPr lang="en-US" sz="1800"/>
              <a:t>How many of them</a:t>
            </a:r>
          </a:p>
          <a:p>
            <a:pPr marL="907655" lvl="1" indent="-514350">
              <a:buFont typeface="+mj-lt"/>
              <a:buAutoNum type="arabicPeriod"/>
            </a:pPr>
            <a:r>
              <a:rPr lang="en-US" sz="2000"/>
              <a:t>Patterning </a:t>
            </a:r>
          </a:p>
          <a:p>
            <a:pPr marL="1205240" lvl="2" indent="-514350"/>
            <a:r>
              <a:rPr lang="en-US" sz="1800"/>
              <a:t>How they are arranged along the chain</a:t>
            </a:r>
          </a:p>
        </p:txBody>
      </p:sp>
      <p:sp>
        <p:nvSpPr>
          <p:cNvPr id="8" name="TextBox 7">
            <a:extLst>
              <a:ext uri="{FF2B5EF4-FFF2-40B4-BE49-F238E27FC236}">
                <a16:creationId xmlns:a16="http://schemas.microsoft.com/office/drawing/2014/main" id="{D4E94A32-3B94-1113-F793-D0247355C324}"/>
              </a:ext>
            </a:extLst>
          </p:cNvPr>
          <p:cNvSpPr txBox="1"/>
          <p:nvPr/>
        </p:nvSpPr>
        <p:spPr bwMode="auto">
          <a:xfrm>
            <a:off x="396678" y="5429538"/>
            <a:ext cx="11414322" cy="666462"/>
          </a:xfrm>
          <a:prstGeom prst="rect">
            <a:avLst/>
          </a:prstGeom>
          <a:noFill/>
          <a:ln w="19050" algn="ctr">
            <a:noFill/>
            <a:miter lim="800000"/>
            <a:headEnd/>
            <a:tailEnd/>
          </a:ln>
        </p:spPr>
        <p:txBody>
          <a:bodyPr wrap="square" lIns="0" tIns="0" rIns="0" bIns="0" rtlCol="0">
            <a:noAutofit/>
          </a:bodyPr>
          <a:lstStyle/>
          <a:p>
            <a:pPr>
              <a:buClr>
                <a:schemeClr val="accent1"/>
              </a:buClr>
              <a:buSzPct val="80000"/>
            </a:pPr>
            <a:r>
              <a:rPr lang="en-US" sz="2000"/>
              <a:t>Grammar – claim that we can extrapolate </a:t>
            </a:r>
            <a:endParaRPr lang="en-US" sz="2000">
              <a:solidFill>
                <a:schemeClr val="tx1"/>
              </a:solidFill>
            </a:endParaRPr>
          </a:p>
        </p:txBody>
      </p:sp>
    </p:spTree>
    <p:extLst>
      <p:ext uri="{BB962C8B-B14F-4D97-AF65-F5344CB8AC3E}">
        <p14:creationId xmlns:p14="http://schemas.microsoft.com/office/powerpoint/2010/main" val="239670127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1F8094-ABB5-9790-D714-5F9CA63B76E3}"/>
              </a:ext>
            </a:extLst>
          </p:cNvPr>
          <p:cNvSpPr>
            <a:spLocks noGrp="1"/>
          </p:cNvSpPr>
          <p:nvPr>
            <p:ph type="ftr" sz="quarter" idx="12"/>
          </p:nvPr>
        </p:nvSpPr>
        <p:spPr>
          <a:xfrm>
            <a:off x="726595" y="6397680"/>
            <a:ext cx="5747876" cy="283513"/>
          </a:xfrm>
        </p:spPr>
        <p:txBody>
          <a:bodyPr/>
          <a:lstStyle/>
          <a:p>
            <a:r>
              <a:rPr lang="en-US" sz="900">
                <a:cs typeface="Arial"/>
              </a:rPr>
              <a:t>Molecular Grammar of IDRs</a:t>
            </a:r>
            <a:endParaRPr lang="en-US"/>
          </a:p>
          <a:p>
            <a:r>
              <a:rPr lang="en-US" sz="900" i="1">
                <a:latin typeface="+mn-lt"/>
                <a:cs typeface="Arial"/>
              </a:rPr>
              <a:t>Holehouse &amp; Kragelund, 2023 </a:t>
            </a:r>
            <a:r>
              <a:rPr lang="en-US" sz="900" b="1" i="1">
                <a:latin typeface="+mn-lt"/>
                <a:cs typeface="Arial"/>
              </a:rPr>
              <a:t>Nature Rev Mol Cell Bio</a:t>
            </a:r>
            <a:endParaRPr lang="en-US" sz="900" i="1">
              <a:latin typeface="+mn-lt"/>
              <a:cs typeface="Arial"/>
            </a:endParaRPr>
          </a:p>
        </p:txBody>
      </p:sp>
      <p:sp>
        <p:nvSpPr>
          <p:cNvPr id="3" name="Slide Number Placeholder 2">
            <a:extLst>
              <a:ext uri="{FF2B5EF4-FFF2-40B4-BE49-F238E27FC236}">
                <a16:creationId xmlns:a16="http://schemas.microsoft.com/office/drawing/2014/main" id="{15A9ED25-5D13-6FA1-DFD0-83B4C3374C1E}"/>
              </a:ext>
            </a:extLst>
          </p:cNvPr>
          <p:cNvSpPr>
            <a:spLocks noGrp="1"/>
          </p:cNvSpPr>
          <p:nvPr>
            <p:ph type="sldNum" sz="quarter" idx="13"/>
          </p:nvPr>
        </p:nvSpPr>
        <p:spPr/>
        <p:txBody>
          <a:bodyPr/>
          <a:lstStyle/>
          <a:p>
            <a:fld id="{7BCC8D0D-EAEC-449D-9161-023DFF90F2E2}" type="slidenum">
              <a:rPr lang="en-US" smtClean="0"/>
              <a:pPr/>
              <a:t>4</a:t>
            </a:fld>
            <a:endParaRPr lang="en-US">
              <a:latin typeface="+mn-lt"/>
            </a:endParaRPr>
          </a:p>
        </p:txBody>
      </p:sp>
      <p:sp>
        <p:nvSpPr>
          <p:cNvPr id="4" name="Title 3">
            <a:extLst>
              <a:ext uri="{FF2B5EF4-FFF2-40B4-BE49-F238E27FC236}">
                <a16:creationId xmlns:a16="http://schemas.microsoft.com/office/drawing/2014/main" id="{444C5ED7-E379-5942-4FF3-B7F4CD7D0358}"/>
              </a:ext>
            </a:extLst>
          </p:cNvPr>
          <p:cNvSpPr>
            <a:spLocks noGrp="1"/>
          </p:cNvSpPr>
          <p:nvPr>
            <p:ph type="title"/>
          </p:nvPr>
        </p:nvSpPr>
        <p:spPr/>
        <p:txBody>
          <a:bodyPr/>
          <a:lstStyle/>
          <a:p>
            <a:r>
              <a:rPr lang="en-US"/>
              <a:t>Recap/Broad Definitions of an IDR/P</a:t>
            </a:r>
          </a:p>
        </p:txBody>
      </p:sp>
      <p:sp>
        <p:nvSpPr>
          <p:cNvPr id="6" name="Content Placeholder 5">
            <a:extLst>
              <a:ext uri="{FF2B5EF4-FFF2-40B4-BE49-F238E27FC236}">
                <a16:creationId xmlns:a16="http://schemas.microsoft.com/office/drawing/2014/main" id="{94364447-1763-5EB7-33CF-35DFF07006F6}"/>
              </a:ext>
            </a:extLst>
          </p:cNvPr>
          <p:cNvSpPr>
            <a:spLocks noGrp="1"/>
          </p:cNvSpPr>
          <p:nvPr>
            <p:ph sz="quarter" idx="23"/>
          </p:nvPr>
        </p:nvSpPr>
        <p:spPr>
          <a:xfrm>
            <a:off x="560718" y="1278667"/>
            <a:ext cx="7287882" cy="3366428"/>
          </a:xfrm>
        </p:spPr>
        <p:txBody>
          <a:bodyPr/>
          <a:lstStyle/>
          <a:p>
            <a:pPr marL="0" indent="0">
              <a:buNone/>
            </a:pPr>
            <a:r>
              <a:rPr lang="en-US" sz="2800" b="1"/>
              <a:t>Intrinsically Disordered Regions/Proteins:</a:t>
            </a:r>
          </a:p>
          <a:p>
            <a:r>
              <a:rPr lang="en-US" sz="2400"/>
              <a:t>Proteins or Domains with no stably persisting secondary or tertiary structures</a:t>
            </a:r>
          </a:p>
          <a:p>
            <a:r>
              <a:rPr lang="en-US" sz="2400"/>
              <a:t>No single structure - exist as an ensemble</a:t>
            </a:r>
          </a:p>
          <a:p>
            <a:r>
              <a:rPr lang="en-US" sz="2400"/>
              <a:t>Composition-biased:</a:t>
            </a:r>
            <a:endParaRPr lang="en-US" sz="2400">
              <a:solidFill>
                <a:srgbClr val="000000"/>
              </a:solidFill>
            </a:endParaRPr>
          </a:p>
          <a:p>
            <a:pPr lvl="1"/>
            <a:r>
              <a:rPr lang="en-US" sz="1734">
                <a:solidFill>
                  <a:schemeClr val="accent5">
                    <a:hueOff val="-82419"/>
                    <a:satOff val="-9513"/>
                    <a:lumOff val="-16343"/>
                  </a:schemeClr>
                </a:solidFill>
              </a:rPr>
              <a:t>⬇ ⬇</a:t>
            </a:r>
            <a:r>
              <a:rPr lang="en-US" sz="1734"/>
              <a:t>  bulky hydrophobic aa: V, L, I, M, F, W, Y</a:t>
            </a:r>
          </a:p>
          <a:p>
            <a:pPr lvl="1"/>
            <a:r>
              <a:rPr lang="en-US" sz="1730">
                <a:solidFill>
                  <a:schemeClr val="accent3">
                    <a:hueOff val="914338"/>
                    <a:satOff val="31515"/>
                    <a:lumOff val="-30790"/>
                  </a:schemeClr>
                </a:solidFill>
              </a:rPr>
              <a:t>⬆ ⬆</a:t>
            </a:r>
            <a:r>
              <a:rPr lang="en-US" sz="1730"/>
              <a:t> polar/charged aa:  S,P,Q,E,K,R</a:t>
            </a:r>
          </a:p>
        </p:txBody>
      </p:sp>
      <p:pic>
        <p:nvPicPr>
          <p:cNvPr id="17" name="Image" descr="Image">
            <a:extLst>
              <a:ext uri="{FF2B5EF4-FFF2-40B4-BE49-F238E27FC236}">
                <a16:creationId xmlns:a16="http://schemas.microsoft.com/office/drawing/2014/main" id="{3BA853AF-8D1F-B176-FB9B-4C3B8CAA0009}"/>
              </a:ext>
            </a:extLst>
          </p:cNvPr>
          <p:cNvPicPr>
            <a:picLocks noGrp="1" noChangeAspect="1"/>
          </p:cNvPicPr>
          <p:nvPr>
            <p:ph sz="quarter" idx="24"/>
          </p:nvPr>
        </p:nvPicPr>
        <p:blipFill>
          <a:blip r:embed="rId2"/>
          <a:srcRect l="23557" t="31146" r="37972" b="40970"/>
          <a:stretch>
            <a:fillRect/>
          </a:stretch>
        </p:blipFill>
        <p:spPr>
          <a:xfrm>
            <a:off x="7202660" y="1955060"/>
            <a:ext cx="2662151" cy="1881079"/>
          </a:xfrm>
          <a:prstGeom prst="rect">
            <a:avLst/>
          </a:prstGeom>
          <a:ln w="12700">
            <a:miter lim="400000"/>
          </a:ln>
        </p:spPr>
      </p:pic>
      <p:pic>
        <p:nvPicPr>
          <p:cNvPr id="19" name="Image" descr="Image">
            <a:extLst>
              <a:ext uri="{FF2B5EF4-FFF2-40B4-BE49-F238E27FC236}">
                <a16:creationId xmlns:a16="http://schemas.microsoft.com/office/drawing/2014/main" id="{97D3BC1D-D46F-76DD-484E-AF95EAEEFB5C}"/>
              </a:ext>
            </a:extLst>
          </p:cNvPr>
          <p:cNvPicPr>
            <a:picLocks noChangeAspect="1"/>
          </p:cNvPicPr>
          <p:nvPr/>
        </p:nvPicPr>
        <p:blipFill>
          <a:blip r:embed="rId2"/>
          <a:srcRect l="515" t="47557" r="78279" b="41934"/>
          <a:stretch>
            <a:fillRect/>
          </a:stretch>
        </p:blipFill>
        <p:spPr>
          <a:xfrm>
            <a:off x="9777321" y="2430940"/>
            <a:ext cx="2356063" cy="1138168"/>
          </a:xfrm>
          <a:prstGeom prst="rect">
            <a:avLst/>
          </a:prstGeom>
          <a:ln w="12700">
            <a:miter lim="400000"/>
          </a:ln>
        </p:spPr>
      </p:pic>
      <p:pic>
        <p:nvPicPr>
          <p:cNvPr id="20" name="Image" descr="Image">
            <a:extLst>
              <a:ext uri="{FF2B5EF4-FFF2-40B4-BE49-F238E27FC236}">
                <a16:creationId xmlns:a16="http://schemas.microsoft.com/office/drawing/2014/main" id="{12DEC82D-8657-EEEE-24BD-8E5F3C06D7D2}"/>
              </a:ext>
            </a:extLst>
          </p:cNvPr>
          <p:cNvPicPr>
            <a:picLocks noChangeAspect="1"/>
          </p:cNvPicPr>
          <p:nvPr/>
        </p:nvPicPr>
        <p:blipFill>
          <a:blip r:embed="rId3"/>
          <a:srcRect l="80924" t="19495" r="2434" b="55674"/>
          <a:stretch>
            <a:fillRect/>
          </a:stretch>
        </p:blipFill>
        <p:spPr>
          <a:xfrm>
            <a:off x="7800840" y="4123021"/>
            <a:ext cx="1465790" cy="1956836"/>
          </a:xfrm>
          <a:prstGeom prst="rect">
            <a:avLst/>
          </a:prstGeom>
          <a:ln w="12700">
            <a:miter lim="400000"/>
          </a:ln>
        </p:spPr>
      </p:pic>
      <p:pic>
        <p:nvPicPr>
          <p:cNvPr id="21" name="Image" descr="Image">
            <a:extLst>
              <a:ext uri="{FF2B5EF4-FFF2-40B4-BE49-F238E27FC236}">
                <a16:creationId xmlns:a16="http://schemas.microsoft.com/office/drawing/2014/main" id="{463F528E-1630-674C-356C-13360C362941}"/>
              </a:ext>
            </a:extLst>
          </p:cNvPr>
          <p:cNvPicPr>
            <a:picLocks noChangeAspect="1"/>
          </p:cNvPicPr>
          <p:nvPr/>
        </p:nvPicPr>
        <p:blipFill>
          <a:blip r:embed="rId2"/>
          <a:srcRect l="393" t="57693" r="79272" b="31446"/>
          <a:stretch>
            <a:fillRect/>
          </a:stretch>
        </p:blipFill>
        <p:spPr>
          <a:xfrm>
            <a:off x="9999281" y="4603723"/>
            <a:ext cx="1912141" cy="995432"/>
          </a:xfrm>
          <a:prstGeom prst="rect">
            <a:avLst/>
          </a:prstGeom>
          <a:ln w="12700">
            <a:miter lim="400000"/>
          </a:ln>
        </p:spPr>
      </p:pic>
      <p:sp>
        <p:nvSpPr>
          <p:cNvPr id="23" name="Content Placeholder 5">
            <a:extLst>
              <a:ext uri="{FF2B5EF4-FFF2-40B4-BE49-F238E27FC236}">
                <a16:creationId xmlns:a16="http://schemas.microsoft.com/office/drawing/2014/main" id="{2D198A4F-239F-2775-2B3D-F21B2E57E3FD}"/>
              </a:ext>
            </a:extLst>
          </p:cNvPr>
          <p:cNvSpPr txBox="1">
            <a:spLocks/>
          </p:cNvSpPr>
          <p:nvPr/>
        </p:nvSpPr>
        <p:spPr>
          <a:xfrm>
            <a:off x="560718" y="3846513"/>
            <a:ext cx="7287882" cy="757210"/>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endParaRPr lang="en-US" sz="1996"/>
          </a:p>
          <a:p>
            <a:r>
              <a:rPr lang="en-US" sz="1996"/>
              <a:t>Ensembles measured by parameters</a:t>
            </a:r>
          </a:p>
        </p:txBody>
      </p:sp>
      <p:sp>
        <p:nvSpPr>
          <p:cNvPr id="24" name="Content Placeholder 5">
            <a:extLst>
              <a:ext uri="{FF2B5EF4-FFF2-40B4-BE49-F238E27FC236}">
                <a16:creationId xmlns:a16="http://schemas.microsoft.com/office/drawing/2014/main" id="{256B3DCF-1485-4F27-A0E5-5614144256DA}"/>
              </a:ext>
            </a:extLst>
          </p:cNvPr>
          <p:cNvSpPr txBox="1">
            <a:spLocks/>
          </p:cNvSpPr>
          <p:nvPr/>
        </p:nvSpPr>
        <p:spPr>
          <a:xfrm>
            <a:off x="559988" y="4291353"/>
            <a:ext cx="7287882" cy="479138"/>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endParaRPr lang="en-US" sz="1996"/>
          </a:p>
          <a:p>
            <a:pPr lvl="1"/>
            <a:r>
              <a:rPr lang="en-US" sz="1730"/>
              <a:t>Radius of gyration</a:t>
            </a:r>
          </a:p>
        </p:txBody>
      </p:sp>
      <p:sp>
        <p:nvSpPr>
          <p:cNvPr id="25" name="Content Placeholder 5">
            <a:extLst>
              <a:ext uri="{FF2B5EF4-FFF2-40B4-BE49-F238E27FC236}">
                <a16:creationId xmlns:a16="http://schemas.microsoft.com/office/drawing/2014/main" id="{4D61FB0D-1B29-B8CB-864A-CBAD2FD144A4}"/>
              </a:ext>
            </a:extLst>
          </p:cNvPr>
          <p:cNvSpPr txBox="1">
            <a:spLocks/>
          </p:cNvSpPr>
          <p:nvPr/>
        </p:nvSpPr>
        <p:spPr>
          <a:xfrm>
            <a:off x="555058" y="5009950"/>
            <a:ext cx="7151248" cy="468504"/>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endParaRPr lang="en-US" sz="1996"/>
          </a:p>
          <a:p>
            <a:pPr lvl="1"/>
            <a:r>
              <a:rPr lang="en-US" sz="1730"/>
              <a:t>End-to-end distances</a:t>
            </a:r>
          </a:p>
        </p:txBody>
      </p:sp>
      <p:sp>
        <p:nvSpPr>
          <p:cNvPr id="26" name="Content Placeholder 5">
            <a:extLst>
              <a:ext uri="{FF2B5EF4-FFF2-40B4-BE49-F238E27FC236}">
                <a16:creationId xmlns:a16="http://schemas.microsoft.com/office/drawing/2014/main" id="{27F9AD19-A8A0-7CA6-CEB6-857D3EB6566B}"/>
              </a:ext>
            </a:extLst>
          </p:cNvPr>
          <p:cNvSpPr txBox="1">
            <a:spLocks/>
          </p:cNvSpPr>
          <p:nvPr/>
        </p:nvSpPr>
        <p:spPr>
          <a:xfrm>
            <a:off x="559988" y="4630359"/>
            <a:ext cx="7287882" cy="407959"/>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endParaRPr lang="en-US" sz="1996"/>
          </a:p>
          <a:p>
            <a:pPr lvl="1"/>
            <a:r>
              <a:rPr lang="en-US" sz="1730"/>
              <a:t>Inter-residue distances</a:t>
            </a:r>
          </a:p>
        </p:txBody>
      </p:sp>
      <p:sp>
        <p:nvSpPr>
          <p:cNvPr id="27" name="Content Placeholder 5">
            <a:extLst>
              <a:ext uri="{FF2B5EF4-FFF2-40B4-BE49-F238E27FC236}">
                <a16:creationId xmlns:a16="http://schemas.microsoft.com/office/drawing/2014/main" id="{E49D4E8E-B19B-A163-FE72-053FAF27DCCB}"/>
              </a:ext>
            </a:extLst>
          </p:cNvPr>
          <p:cNvSpPr txBox="1">
            <a:spLocks/>
          </p:cNvSpPr>
          <p:nvPr/>
        </p:nvSpPr>
        <p:spPr>
          <a:xfrm>
            <a:off x="559988" y="5390916"/>
            <a:ext cx="7287882" cy="499681"/>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endParaRPr lang="en-US" sz="1996"/>
          </a:p>
          <a:p>
            <a:pPr lvl="1"/>
            <a:r>
              <a:rPr lang="en-US" sz="1730" err="1"/>
              <a:t>Asphericity</a:t>
            </a:r>
            <a:endParaRPr lang="en-US" sz="1730"/>
          </a:p>
        </p:txBody>
      </p:sp>
    </p:spTree>
    <p:extLst>
      <p:ext uri="{BB962C8B-B14F-4D97-AF65-F5344CB8AC3E}">
        <p14:creationId xmlns:p14="http://schemas.microsoft.com/office/powerpoint/2010/main" val="5318012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E4E390F-2AE9-91E2-6001-EB4D86004875}"/>
              </a:ext>
            </a:extLst>
          </p:cNvPr>
          <p:cNvSpPr>
            <a:spLocks noGrp="1"/>
          </p:cNvSpPr>
          <p:nvPr>
            <p:ph type="ftr" sz="quarter" idx="12"/>
          </p:nvPr>
        </p:nvSpPr>
        <p:spPr/>
        <p:txBody>
          <a:bodyPr/>
          <a:lstStyle/>
          <a:p>
            <a:r>
              <a:rPr lang="en-US" sz="900">
                <a:cs typeface="Arial"/>
              </a:rPr>
              <a:t>Molecular Grammar of IDRs</a:t>
            </a:r>
            <a:endParaRPr lang="en-US"/>
          </a:p>
        </p:txBody>
      </p:sp>
      <p:sp>
        <p:nvSpPr>
          <p:cNvPr id="3" name="Slide Number Placeholder 2">
            <a:extLst>
              <a:ext uri="{FF2B5EF4-FFF2-40B4-BE49-F238E27FC236}">
                <a16:creationId xmlns:a16="http://schemas.microsoft.com/office/drawing/2014/main" id="{EA4693D7-01E2-8CEF-3C0E-0539A18A0CDB}"/>
              </a:ext>
            </a:extLst>
          </p:cNvPr>
          <p:cNvSpPr>
            <a:spLocks noGrp="1"/>
          </p:cNvSpPr>
          <p:nvPr>
            <p:ph type="sldNum" sz="quarter" idx="13"/>
          </p:nvPr>
        </p:nvSpPr>
        <p:spPr/>
        <p:txBody>
          <a:bodyPr/>
          <a:lstStyle/>
          <a:p>
            <a:fld id="{7BCC8D0D-EAEC-449D-9161-023DFF90F2E2}" type="slidenum">
              <a:rPr lang="en-US" smtClean="0"/>
              <a:pPr/>
              <a:t>5</a:t>
            </a:fld>
            <a:endParaRPr lang="en-US">
              <a:latin typeface="+mn-lt"/>
            </a:endParaRPr>
          </a:p>
        </p:txBody>
      </p:sp>
      <p:sp>
        <p:nvSpPr>
          <p:cNvPr id="9" name="Shape 2">
            <a:extLst>
              <a:ext uri="{FF2B5EF4-FFF2-40B4-BE49-F238E27FC236}">
                <a16:creationId xmlns:a16="http://schemas.microsoft.com/office/drawing/2014/main" id="{65667F30-D03F-4009-5B51-A3A68E5FA909}"/>
              </a:ext>
            </a:extLst>
          </p:cNvPr>
          <p:cNvSpPr/>
          <p:nvPr/>
        </p:nvSpPr>
        <p:spPr>
          <a:xfrm>
            <a:off x="583636" y="1853394"/>
            <a:ext cx="5257800" cy="2834640"/>
          </a:xfrm>
          <a:prstGeom prst="roundRect">
            <a:avLst>
              <a:gd name="adj" fmla="val 3226"/>
            </a:avLst>
          </a:prstGeom>
          <a:solidFill>
            <a:schemeClr val="bg1">
              <a:lumMod val="95000"/>
            </a:schemeClr>
          </a:solidFill>
          <a:ln w="12700">
            <a:solidFill>
              <a:srgbClr val="333333"/>
            </a:solidFill>
            <a:prstDash val="solid"/>
          </a:ln>
        </p:spPr>
        <p:txBody>
          <a:bodyPr/>
          <a:lstStyle/>
          <a:p>
            <a:endParaRPr lang="en-US"/>
          </a:p>
        </p:txBody>
      </p:sp>
      <p:sp>
        <p:nvSpPr>
          <p:cNvPr id="10" name="Text 3">
            <a:extLst>
              <a:ext uri="{FF2B5EF4-FFF2-40B4-BE49-F238E27FC236}">
                <a16:creationId xmlns:a16="http://schemas.microsoft.com/office/drawing/2014/main" id="{BA496FA5-B4C4-07C8-28A4-D4F39BFD5741}"/>
              </a:ext>
            </a:extLst>
          </p:cNvPr>
          <p:cNvSpPr/>
          <p:nvPr/>
        </p:nvSpPr>
        <p:spPr>
          <a:xfrm>
            <a:off x="857956" y="2063706"/>
            <a:ext cx="4663440" cy="256032"/>
          </a:xfrm>
          <a:prstGeom prst="rect">
            <a:avLst/>
          </a:prstGeom>
          <a:noFill/>
          <a:ln/>
        </p:spPr>
        <p:txBody>
          <a:bodyPr wrap="square" lIns="0" tIns="0" rIns="0" bIns="0" rtlCol="0" anchor="ctr"/>
          <a:lstStyle/>
          <a:p>
            <a:pPr marL="0" indent="0">
              <a:buNone/>
            </a:pPr>
            <a:r>
              <a:rPr lang="en-US" sz="1100" b="1" kern="0" spc="150">
                <a:solidFill>
                  <a:srgbClr val="1C7293"/>
                </a:solidFill>
                <a:latin typeface="Calibri" pitchFamily="34" charset="0"/>
                <a:ea typeface="Calibri" pitchFamily="34" charset="-122"/>
                <a:cs typeface="Calibri" pitchFamily="34" charset="-120"/>
              </a:rPr>
              <a:t>INTRAMOLECULAR</a:t>
            </a:r>
            <a:endParaRPr lang="en-US" sz="1100"/>
          </a:p>
        </p:txBody>
      </p:sp>
      <p:sp>
        <p:nvSpPr>
          <p:cNvPr id="11" name="Text 4">
            <a:extLst>
              <a:ext uri="{FF2B5EF4-FFF2-40B4-BE49-F238E27FC236}">
                <a16:creationId xmlns:a16="http://schemas.microsoft.com/office/drawing/2014/main" id="{4C998B1A-4729-FBA2-AF69-0D62BE92DE44}"/>
              </a:ext>
            </a:extLst>
          </p:cNvPr>
          <p:cNvSpPr/>
          <p:nvPr/>
        </p:nvSpPr>
        <p:spPr>
          <a:xfrm>
            <a:off x="857956" y="2347170"/>
            <a:ext cx="4663440" cy="548640"/>
          </a:xfrm>
          <a:prstGeom prst="rect">
            <a:avLst/>
          </a:prstGeom>
          <a:noFill/>
          <a:ln/>
        </p:spPr>
        <p:txBody>
          <a:bodyPr wrap="square" lIns="0" tIns="0" rIns="0" bIns="0" rtlCol="0" anchor="t"/>
          <a:lstStyle/>
          <a:p>
            <a:pPr marL="0" indent="0">
              <a:buNone/>
            </a:pPr>
            <a:r>
              <a:rPr lang="en-US" sz="1900" b="1">
                <a:solidFill>
                  <a:srgbClr val="2D2140"/>
                </a:solidFill>
                <a:latin typeface="Cambria" pitchFamily="34" charset="0"/>
                <a:ea typeface="Cambria" pitchFamily="34" charset="-122"/>
                <a:cs typeface="Cambria" pitchFamily="34" charset="-120"/>
              </a:rPr>
              <a:t>How does this chain fold back on itself?</a:t>
            </a:r>
            <a:endParaRPr lang="en-US" sz="1900"/>
          </a:p>
        </p:txBody>
      </p:sp>
      <p:sp>
        <p:nvSpPr>
          <p:cNvPr id="12" name="Text 5">
            <a:extLst>
              <a:ext uri="{FF2B5EF4-FFF2-40B4-BE49-F238E27FC236}">
                <a16:creationId xmlns:a16="http://schemas.microsoft.com/office/drawing/2014/main" id="{ECD8DF6B-4491-BFFC-E23F-D0AA5F6A2BD3}"/>
              </a:ext>
            </a:extLst>
          </p:cNvPr>
          <p:cNvSpPr/>
          <p:nvPr/>
        </p:nvSpPr>
        <p:spPr>
          <a:xfrm>
            <a:off x="857956" y="3023826"/>
            <a:ext cx="4663440" cy="1463040"/>
          </a:xfrm>
          <a:prstGeom prst="rect">
            <a:avLst/>
          </a:prstGeom>
          <a:noFill/>
          <a:ln/>
        </p:spPr>
        <p:txBody>
          <a:bodyPr wrap="square" lIns="0" tIns="0" rIns="0" bIns="0" rtlCol="0" anchor="t"/>
          <a:lstStyle/>
          <a:p>
            <a:pPr marL="342900" indent="-342900">
              <a:spcAft>
                <a:spcPts val="900"/>
              </a:spcAft>
              <a:buSzPct val="100000"/>
              <a:buChar char="•"/>
            </a:pPr>
            <a:r>
              <a:rPr lang="en-US" sz="1400">
                <a:solidFill>
                  <a:srgbClr val="2A2A2E"/>
                </a:solidFill>
                <a:latin typeface="Calibri" pitchFamily="34" charset="0"/>
                <a:ea typeface="Calibri" pitchFamily="34" charset="-122"/>
                <a:cs typeface="Calibri" pitchFamily="34" charset="-120"/>
              </a:rPr>
              <a:t>Radius of gyration</a:t>
            </a:r>
            <a:endParaRPr lang="en-US" sz="1400"/>
          </a:p>
          <a:p>
            <a:pPr marL="342900" indent="-342900">
              <a:spcAft>
                <a:spcPts val="900"/>
              </a:spcAft>
              <a:buSzPct val="100000"/>
              <a:buChar char="•"/>
            </a:pPr>
            <a:r>
              <a:rPr lang="en-US" sz="1400">
                <a:solidFill>
                  <a:srgbClr val="2A2A2E"/>
                </a:solidFill>
                <a:latin typeface="Calibri" pitchFamily="34" charset="0"/>
                <a:ea typeface="Calibri" pitchFamily="34" charset="-122"/>
                <a:cs typeface="Calibri" pitchFamily="34" charset="-120"/>
              </a:rPr>
              <a:t>Compaction vs. expansion</a:t>
            </a:r>
            <a:endParaRPr lang="en-US" sz="1400"/>
          </a:p>
          <a:p>
            <a:pPr marL="342900" indent="-342900">
              <a:spcAft>
                <a:spcPts val="900"/>
              </a:spcAft>
              <a:buSzPct val="100000"/>
              <a:buChar char="•"/>
            </a:pPr>
            <a:r>
              <a:rPr lang="en-US" sz="1400">
                <a:solidFill>
                  <a:srgbClr val="2A2A2E"/>
                </a:solidFill>
                <a:latin typeface="Calibri" pitchFamily="34" charset="0"/>
                <a:ea typeface="Calibri" pitchFamily="34" charset="-122"/>
                <a:cs typeface="Calibri" pitchFamily="34" charset="-120"/>
              </a:rPr>
              <a:t>Answered by: STARLING, Mpipi single-chain sims</a:t>
            </a:r>
            <a:endParaRPr lang="en-US" sz="1400"/>
          </a:p>
        </p:txBody>
      </p:sp>
      <p:sp>
        <p:nvSpPr>
          <p:cNvPr id="17" name="Shape 6">
            <a:extLst>
              <a:ext uri="{FF2B5EF4-FFF2-40B4-BE49-F238E27FC236}">
                <a16:creationId xmlns:a16="http://schemas.microsoft.com/office/drawing/2014/main" id="{6867C4D2-635B-B5FC-90C7-3B295003A6C3}"/>
              </a:ext>
            </a:extLst>
          </p:cNvPr>
          <p:cNvSpPr/>
          <p:nvPr/>
        </p:nvSpPr>
        <p:spPr>
          <a:xfrm>
            <a:off x="6350564" y="1853394"/>
            <a:ext cx="5257800" cy="2834640"/>
          </a:xfrm>
          <a:prstGeom prst="roundRect">
            <a:avLst>
              <a:gd name="adj" fmla="val 3226"/>
            </a:avLst>
          </a:prstGeom>
          <a:solidFill>
            <a:srgbClr val="002060"/>
          </a:solidFill>
          <a:ln w="12700">
            <a:solidFill>
              <a:srgbClr val="333333"/>
            </a:solidFill>
            <a:prstDash val="solid"/>
          </a:ln>
        </p:spPr>
        <p:txBody>
          <a:bodyPr/>
          <a:lstStyle/>
          <a:p>
            <a:endParaRPr lang="en-US"/>
          </a:p>
        </p:txBody>
      </p:sp>
      <p:sp>
        <p:nvSpPr>
          <p:cNvPr id="18" name="Text 7">
            <a:extLst>
              <a:ext uri="{FF2B5EF4-FFF2-40B4-BE49-F238E27FC236}">
                <a16:creationId xmlns:a16="http://schemas.microsoft.com/office/drawing/2014/main" id="{BDB029DC-F6FE-1FEE-F312-BB9BD5B8CCA6}"/>
              </a:ext>
            </a:extLst>
          </p:cNvPr>
          <p:cNvSpPr/>
          <p:nvPr/>
        </p:nvSpPr>
        <p:spPr>
          <a:xfrm>
            <a:off x="6624884" y="2063706"/>
            <a:ext cx="4663440" cy="256032"/>
          </a:xfrm>
          <a:prstGeom prst="rect">
            <a:avLst/>
          </a:prstGeom>
          <a:noFill/>
          <a:ln/>
        </p:spPr>
        <p:txBody>
          <a:bodyPr wrap="square" lIns="0" tIns="0" rIns="0" bIns="0" rtlCol="0" anchor="ctr"/>
          <a:lstStyle/>
          <a:p>
            <a:pPr marL="0" indent="0">
              <a:buNone/>
            </a:pPr>
            <a:r>
              <a:rPr lang="en-US" sz="1100" b="1" kern="0" spc="150">
                <a:solidFill>
                  <a:srgbClr val="E0A458"/>
                </a:solidFill>
                <a:latin typeface="Calibri" pitchFamily="34" charset="0"/>
                <a:ea typeface="Calibri" pitchFamily="34" charset="-122"/>
                <a:cs typeface="Calibri" pitchFamily="34" charset="-120"/>
              </a:rPr>
              <a:t>INTERMOLECULAR</a:t>
            </a:r>
            <a:endParaRPr lang="en-US" sz="1100"/>
          </a:p>
        </p:txBody>
      </p:sp>
      <p:sp>
        <p:nvSpPr>
          <p:cNvPr id="19" name="Text 8">
            <a:extLst>
              <a:ext uri="{FF2B5EF4-FFF2-40B4-BE49-F238E27FC236}">
                <a16:creationId xmlns:a16="http://schemas.microsoft.com/office/drawing/2014/main" id="{5630D06B-7038-76B7-DD7C-1033BF095B2B}"/>
              </a:ext>
            </a:extLst>
          </p:cNvPr>
          <p:cNvSpPr/>
          <p:nvPr/>
        </p:nvSpPr>
        <p:spPr>
          <a:xfrm>
            <a:off x="6624884" y="2347170"/>
            <a:ext cx="4663440" cy="548640"/>
          </a:xfrm>
          <a:prstGeom prst="rect">
            <a:avLst/>
          </a:prstGeom>
          <a:noFill/>
          <a:ln/>
        </p:spPr>
        <p:txBody>
          <a:bodyPr wrap="square" lIns="0" tIns="0" rIns="0" bIns="0" rtlCol="0" anchor="t"/>
          <a:lstStyle/>
          <a:p>
            <a:r>
              <a:rPr lang="en-US" sz="1900" b="1">
                <a:solidFill>
                  <a:srgbClr val="FFFFFF"/>
                </a:solidFill>
                <a:latin typeface="Cambria"/>
                <a:ea typeface="Cambria"/>
                <a:cs typeface="Cambria" pitchFamily="34" charset="-120"/>
              </a:rPr>
              <a:t>Do chains crosslink into a network?</a:t>
            </a:r>
            <a:endParaRPr lang="en-US">
              <a:latin typeface="Cambria"/>
              <a:ea typeface="Cambria"/>
            </a:endParaRPr>
          </a:p>
          <a:p>
            <a:pPr marL="0" indent="0">
              <a:buNone/>
            </a:pPr>
            <a:endParaRPr lang="en-US" sz="1900" b="1">
              <a:solidFill>
                <a:srgbClr val="FFFFFF"/>
              </a:solidFill>
              <a:latin typeface="Cambria"/>
              <a:ea typeface="Cambria"/>
            </a:endParaRPr>
          </a:p>
        </p:txBody>
      </p:sp>
      <p:sp>
        <p:nvSpPr>
          <p:cNvPr id="20" name="Text 9">
            <a:extLst>
              <a:ext uri="{FF2B5EF4-FFF2-40B4-BE49-F238E27FC236}">
                <a16:creationId xmlns:a16="http://schemas.microsoft.com/office/drawing/2014/main" id="{0A8C6F40-F276-D91C-A478-2F5EED81E2C3}"/>
              </a:ext>
            </a:extLst>
          </p:cNvPr>
          <p:cNvSpPr/>
          <p:nvPr/>
        </p:nvSpPr>
        <p:spPr>
          <a:xfrm>
            <a:off x="6624884" y="2900001"/>
            <a:ext cx="4663440" cy="1463040"/>
          </a:xfrm>
          <a:prstGeom prst="rect">
            <a:avLst/>
          </a:prstGeom>
          <a:noFill/>
          <a:ln/>
        </p:spPr>
        <p:txBody>
          <a:bodyPr wrap="square" lIns="0" tIns="0" rIns="0" bIns="0" rtlCol="0" anchor="t"/>
          <a:lstStyle/>
          <a:p>
            <a:pPr marL="285750" indent="-285750">
              <a:buSzPct val="100000"/>
              <a:buFont typeface="Arial"/>
              <a:buChar char="•"/>
            </a:pPr>
            <a:r>
              <a:rPr lang="en-US" sz="1400">
                <a:solidFill>
                  <a:srgbClr val="CFC6DA"/>
                </a:solidFill>
                <a:ea typeface="+mn-lt"/>
                <a:cs typeface="+mn-lt"/>
              </a:rPr>
              <a:t>Attractive or repulsive?</a:t>
            </a:r>
            <a:endParaRPr lang="en-US" sz="1400">
              <a:ea typeface="+mn-lt"/>
              <a:cs typeface="+mn-lt"/>
            </a:endParaRPr>
          </a:p>
          <a:p>
            <a:pPr>
              <a:buSzPct val="100000"/>
            </a:pPr>
            <a:endParaRPr lang="en-US" sz="1400">
              <a:solidFill>
                <a:srgbClr val="CFC6DA"/>
              </a:solidFill>
              <a:ea typeface="+mn-lt"/>
              <a:cs typeface="+mn-lt"/>
            </a:endParaRPr>
          </a:p>
          <a:p>
            <a:pPr marL="285750" indent="-285750">
              <a:buFont typeface="Arial"/>
              <a:buChar char="•"/>
            </a:pPr>
            <a:r>
              <a:rPr lang="en-US" sz="1400">
                <a:solidFill>
                  <a:srgbClr val="CFC6DA"/>
                </a:solidFill>
                <a:ea typeface="+mn-lt"/>
                <a:cs typeface="+mn-lt"/>
              </a:rPr>
              <a:t>Saturation concentration: the concentration where a network forms</a:t>
            </a:r>
            <a:endParaRPr lang="en-US">
              <a:ea typeface="+mn-lt"/>
              <a:cs typeface="+mn-lt"/>
            </a:endParaRPr>
          </a:p>
          <a:p>
            <a:endParaRPr lang="en-US" sz="1400">
              <a:solidFill>
                <a:srgbClr val="CFC6DA"/>
              </a:solidFill>
              <a:ea typeface="+mn-lt"/>
              <a:cs typeface="+mn-lt"/>
            </a:endParaRPr>
          </a:p>
          <a:p>
            <a:pPr marL="285750" indent="-285750">
              <a:buFont typeface="Arial"/>
              <a:buChar char="•"/>
            </a:pPr>
            <a:r>
              <a:rPr lang="en-US" sz="1400">
                <a:solidFill>
                  <a:srgbClr val="CFC6DA"/>
                </a:solidFill>
                <a:ea typeface="+mn-lt"/>
                <a:cs typeface="+mn-lt"/>
              </a:rPr>
              <a:t>Answered by: droplet assays, phase diagrams</a:t>
            </a:r>
            <a:endParaRPr lang="en-US">
              <a:ea typeface="+mn-lt"/>
              <a:cs typeface="+mn-lt"/>
            </a:endParaRPr>
          </a:p>
          <a:p>
            <a:pPr marL="342900" indent="-342900">
              <a:spcAft>
                <a:spcPts val="900"/>
              </a:spcAft>
              <a:buSzPct val="100000"/>
              <a:buChar char="•"/>
            </a:pPr>
            <a:endParaRPr lang="en-US" sz="1400">
              <a:solidFill>
                <a:srgbClr val="CFC6DA"/>
              </a:solidFill>
              <a:latin typeface="Calibri"/>
              <a:ea typeface="Calibri"/>
              <a:cs typeface="Calibri"/>
            </a:endParaRPr>
          </a:p>
        </p:txBody>
      </p:sp>
      <p:pic>
        <p:nvPicPr>
          <p:cNvPr id="13" name="Picture 12" descr="Blue text on a black background&#10;&#10;AI-generated content may be incorrect.">
            <a:extLst>
              <a:ext uri="{FF2B5EF4-FFF2-40B4-BE49-F238E27FC236}">
                <a16:creationId xmlns:a16="http://schemas.microsoft.com/office/drawing/2014/main" id="{70B80DE6-233F-5E2A-4B6B-69A3901DB4A9}"/>
              </a:ext>
            </a:extLst>
          </p:cNvPr>
          <p:cNvPicPr>
            <a:picLocks noChangeAspect="1"/>
          </p:cNvPicPr>
          <p:nvPr/>
        </p:nvPicPr>
        <p:blipFill>
          <a:blip r:embed="rId3"/>
          <a:stretch>
            <a:fillRect/>
          </a:stretch>
        </p:blipFill>
        <p:spPr>
          <a:xfrm>
            <a:off x="257175" y="239944"/>
            <a:ext cx="12192000" cy="1082211"/>
          </a:xfrm>
          <a:prstGeom prst="rect">
            <a:avLst/>
          </a:prstGeom>
        </p:spPr>
      </p:pic>
    </p:spTree>
    <p:extLst>
      <p:ext uri="{BB962C8B-B14F-4D97-AF65-F5344CB8AC3E}">
        <p14:creationId xmlns:p14="http://schemas.microsoft.com/office/powerpoint/2010/main" val="10196453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E3D4BE-0323-DBC4-1F4A-1B472152B000}"/>
              </a:ext>
            </a:extLst>
          </p:cNvPr>
          <p:cNvSpPr>
            <a:spLocks noGrp="1"/>
          </p:cNvSpPr>
          <p:nvPr>
            <p:ph type="sldNum" sz="quarter" idx="13"/>
          </p:nvPr>
        </p:nvSpPr>
        <p:spPr/>
        <p:txBody>
          <a:bodyPr/>
          <a:lstStyle/>
          <a:p>
            <a:fld id="{7BCC8D0D-EAEC-449D-9161-023DFF90F2E2}" type="slidenum">
              <a:rPr lang="en-US" smtClean="0"/>
              <a:pPr/>
              <a:t>6</a:t>
            </a:fld>
            <a:endParaRPr lang="en-US">
              <a:latin typeface="+mn-lt"/>
            </a:endParaRPr>
          </a:p>
        </p:txBody>
      </p:sp>
      <p:sp>
        <p:nvSpPr>
          <p:cNvPr id="4" name="Title 3">
            <a:extLst>
              <a:ext uri="{FF2B5EF4-FFF2-40B4-BE49-F238E27FC236}">
                <a16:creationId xmlns:a16="http://schemas.microsoft.com/office/drawing/2014/main" id="{B13C45B2-37AF-28B2-D670-91219F337556}"/>
              </a:ext>
            </a:extLst>
          </p:cNvPr>
          <p:cNvSpPr>
            <a:spLocks noGrp="1"/>
          </p:cNvSpPr>
          <p:nvPr>
            <p:ph type="title"/>
          </p:nvPr>
        </p:nvSpPr>
        <p:spPr/>
        <p:txBody>
          <a:bodyPr/>
          <a:lstStyle/>
          <a:p>
            <a:r>
              <a:rPr lang="en-US"/>
              <a:t>Condensation and Phase Separation</a:t>
            </a:r>
          </a:p>
        </p:txBody>
      </p:sp>
      <p:pic>
        <p:nvPicPr>
          <p:cNvPr id="8" name="Content Placeholder 7" descr="Figure 2">
            <a:extLst>
              <a:ext uri="{FF2B5EF4-FFF2-40B4-BE49-F238E27FC236}">
                <a16:creationId xmlns:a16="http://schemas.microsoft.com/office/drawing/2014/main" id="{D2687177-BCA8-0C80-23F0-BAB7BB813187}"/>
              </a:ext>
            </a:extLst>
          </p:cNvPr>
          <p:cNvPicPr>
            <a:picLocks noGrp="1" noChangeAspect="1"/>
          </p:cNvPicPr>
          <p:nvPr>
            <p:ph sz="quarter" idx="24"/>
          </p:nvPr>
        </p:nvPicPr>
        <p:blipFill>
          <a:blip r:embed="rId3"/>
          <a:srcRect b="71388"/>
          <a:stretch>
            <a:fillRect/>
          </a:stretch>
        </p:blipFill>
        <p:spPr>
          <a:xfrm>
            <a:off x="6506694" y="2365079"/>
            <a:ext cx="5245787" cy="2743200"/>
          </a:xfrm>
          <a:prstGeom prst="rect">
            <a:avLst/>
          </a:prstGeom>
        </p:spPr>
      </p:pic>
      <p:sp>
        <p:nvSpPr>
          <p:cNvPr id="9" name="Text 2">
            <a:extLst>
              <a:ext uri="{FF2B5EF4-FFF2-40B4-BE49-F238E27FC236}">
                <a16:creationId xmlns:a16="http://schemas.microsoft.com/office/drawing/2014/main" id="{A7CCE710-5266-EFB0-67EF-0F3246CD67E5}"/>
              </a:ext>
            </a:extLst>
          </p:cNvPr>
          <p:cNvSpPr/>
          <p:nvPr/>
        </p:nvSpPr>
        <p:spPr>
          <a:xfrm>
            <a:off x="398038" y="1432169"/>
            <a:ext cx="5822034" cy="3675127"/>
          </a:xfrm>
          <a:prstGeom prst="rect">
            <a:avLst/>
          </a:prstGeom>
          <a:noFill/>
          <a:ln/>
        </p:spPr>
        <p:txBody>
          <a:bodyPr wrap="square" lIns="0" tIns="0" rIns="0" bIns="0" rtlCol="0" anchor="t"/>
          <a:lstStyle/>
          <a:p>
            <a:pPr marL="285750" indent="-285750">
              <a:spcAft>
                <a:spcPts val="900"/>
              </a:spcAft>
              <a:buSzPct val="100000"/>
              <a:buFont typeface="Wingdings"/>
              <a:buChar char="§"/>
            </a:pPr>
            <a:r>
              <a:rPr lang="en-US" b="1">
                <a:solidFill>
                  <a:srgbClr val="2A2A2E"/>
                </a:solidFill>
                <a:latin typeface="Arial"/>
                <a:ea typeface="Calibri"/>
                <a:cs typeface="Arial"/>
              </a:rPr>
              <a:t>Above a threshold concentration, a homogeneous solution </a:t>
            </a:r>
            <a:r>
              <a:rPr lang="en-US" b="1" err="1">
                <a:solidFill>
                  <a:srgbClr val="2A2A2E"/>
                </a:solidFill>
                <a:latin typeface="Arial"/>
                <a:ea typeface="Calibri"/>
                <a:cs typeface="Arial"/>
              </a:rPr>
              <a:t>demixes</a:t>
            </a:r>
            <a:r>
              <a:rPr lang="en-US" b="1">
                <a:solidFill>
                  <a:srgbClr val="2A2A2E"/>
                </a:solidFill>
                <a:latin typeface="Arial"/>
                <a:ea typeface="Calibri"/>
                <a:cs typeface="Arial"/>
              </a:rPr>
              <a:t> into a dense phase and a dilute phase</a:t>
            </a:r>
            <a:endParaRPr lang="en-US">
              <a:solidFill>
                <a:srgbClr val="2A2A2E"/>
              </a:solidFill>
              <a:latin typeface="Arial"/>
              <a:ea typeface="Calibri"/>
              <a:cs typeface="Arial"/>
            </a:endParaRPr>
          </a:p>
          <a:p>
            <a:pPr marL="285750" indent="-285750">
              <a:spcAft>
                <a:spcPts val="900"/>
              </a:spcAft>
              <a:buSzPct val="100000"/>
              <a:buFont typeface="Wingdings"/>
              <a:buChar char="§"/>
            </a:pPr>
            <a:r>
              <a:rPr lang="en-US">
                <a:solidFill>
                  <a:srgbClr val="2A2A2E"/>
                </a:solidFill>
                <a:latin typeface="Arial"/>
                <a:ea typeface="Calibri"/>
                <a:cs typeface="Arial"/>
              </a:rPr>
              <a:t>That threshold is the saturation concentration, </a:t>
            </a:r>
            <a:r>
              <a:rPr lang="en-US" b="1" err="1">
                <a:solidFill>
                  <a:srgbClr val="2A2A2E"/>
                </a:solidFill>
                <a:latin typeface="Arial"/>
                <a:ea typeface="Calibri"/>
                <a:cs typeface="Arial"/>
              </a:rPr>
              <a:t>Csat</a:t>
            </a:r>
            <a:endParaRPr lang="en-US" b="1">
              <a:solidFill>
                <a:srgbClr val="2A2A2E"/>
              </a:solidFill>
              <a:latin typeface="Arial"/>
              <a:ea typeface="Calibri"/>
              <a:cs typeface="Arial"/>
            </a:endParaRPr>
          </a:p>
          <a:p>
            <a:pPr marL="742950" lvl="1" indent="-285750">
              <a:spcAft>
                <a:spcPts val="900"/>
              </a:spcAft>
              <a:buSzPct val="100000"/>
              <a:buFont typeface="Wingdings"/>
              <a:buChar char="§"/>
            </a:pPr>
            <a:r>
              <a:rPr lang="en-US">
                <a:solidFill>
                  <a:srgbClr val="2A2A2E"/>
                </a:solidFill>
                <a:latin typeface="Arial"/>
                <a:ea typeface="Calibri"/>
                <a:cs typeface="Arial"/>
              </a:rPr>
              <a:t>Below </a:t>
            </a:r>
            <a:r>
              <a:rPr lang="en-US" err="1">
                <a:solidFill>
                  <a:srgbClr val="2A2A2E"/>
                </a:solidFill>
                <a:latin typeface="Arial"/>
                <a:ea typeface="Calibri"/>
                <a:cs typeface="Arial"/>
              </a:rPr>
              <a:t>Csat</a:t>
            </a:r>
            <a:r>
              <a:rPr lang="en-US">
                <a:solidFill>
                  <a:srgbClr val="2A2A2E"/>
                </a:solidFill>
                <a:latin typeface="Arial"/>
                <a:ea typeface="Calibri"/>
                <a:cs typeface="Arial"/>
              </a:rPr>
              <a:t>: one phase</a:t>
            </a:r>
          </a:p>
          <a:p>
            <a:pPr marL="742950" lvl="1" indent="-285750">
              <a:spcAft>
                <a:spcPts val="900"/>
              </a:spcAft>
              <a:buSzPct val="100000"/>
              <a:buFont typeface="Wingdings"/>
              <a:buChar char="§"/>
            </a:pPr>
            <a:r>
              <a:rPr lang="en-US">
                <a:solidFill>
                  <a:srgbClr val="2A2A2E"/>
                </a:solidFill>
                <a:latin typeface="Arial"/>
                <a:ea typeface="Calibri"/>
                <a:cs typeface="Arial"/>
              </a:rPr>
              <a:t>Above </a:t>
            </a:r>
            <a:r>
              <a:rPr lang="en-US" err="1">
                <a:solidFill>
                  <a:srgbClr val="2A2A2E"/>
                </a:solidFill>
                <a:latin typeface="Arial"/>
                <a:ea typeface="Calibri"/>
                <a:cs typeface="Arial"/>
              </a:rPr>
              <a:t>Csat</a:t>
            </a:r>
            <a:r>
              <a:rPr lang="en-US">
                <a:solidFill>
                  <a:srgbClr val="2A2A2E"/>
                </a:solidFill>
                <a:latin typeface="Arial"/>
                <a:ea typeface="Calibri"/>
                <a:cs typeface="Arial"/>
              </a:rPr>
              <a:t>: two phases, and adding more protein grows the dense phase rather than raising the dilute concentration</a:t>
            </a:r>
          </a:p>
          <a:p>
            <a:pPr marL="285750" indent="-285750">
              <a:spcAft>
                <a:spcPts val="900"/>
              </a:spcAft>
              <a:buSzPct val="100000"/>
              <a:buFont typeface="Wingdings"/>
              <a:buChar char="§"/>
            </a:pPr>
            <a:r>
              <a:rPr lang="en-US" err="1">
                <a:solidFill>
                  <a:srgbClr val="2A2A2E"/>
                </a:solidFill>
                <a:latin typeface="Arial"/>
                <a:ea typeface="Calibri"/>
                <a:cs typeface="Arial"/>
              </a:rPr>
              <a:t>Csat</a:t>
            </a:r>
            <a:r>
              <a:rPr lang="en-US">
                <a:solidFill>
                  <a:srgbClr val="2A2A2E"/>
                </a:solidFill>
                <a:latin typeface="Arial"/>
                <a:ea typeface="Calibri"/>
                <a:cs typeface="Arial"/>
              </a:rPr>
              <a:t> moves with salt, temperature, pH, partners, and PTMs</a:t>
            </a:r>
          </a:p>
          <a:p>
            <a:pPr marL="285750" indent="-285750">
              <a:spcAft>
                <a:spcPts val="900"/>
              </a:spcAft>
              <a:buSzPct val="100000"/>
              <a:buFont typeface="Wingdings"/>
              <a:buChar char="§"/>
            </a:pPr>
            <a:r>
              <a:rPr lang="en-US" b="1">
                <a:solidFill>
                  <a:srgbClr val="2A2A2E"/>
                </a:solidFill>
                <a:latin typeface="Arial"/>
                <a:ea typeface="Calibri"/>
                <a:cs typeface="Arial"/>
              </a:rPr>
              <a:t>Lower </a:t>
            </a:r>
            <a:r>
              <a:rPr lang="en-US" b="1" err="1">
                <a:solidFill>
                  <a:srgbClr val="2A2A2E"/>
                </a:solidFill>
                <a:latin typeface="Arial"/>
                <a:ea typeface="Calibri"/>
                <a:cs typeface="Arial"/>
              </a:rPr>
              <a:t>Csat</a:t>
            </a:r>
            <a:r>
              <a:rPr lang="en-US" b="1">
                <a:solidFill>
                  <a:srgbClr val="2A2A2E"/>
                </a:solidFill>
                <a:latin typeface="Arial"/>
                <a:ea typeface="Calibri"/>
                <a:cs typeface="Arial"/>
              </a:rPr>
              <a:t> = stronger driving force for condensation. </a:t>
            </a:r>
          </a:p>
          <a:p>
            <a:pPr marL="742950" lvl="1" indent="-285750">
              <a:spcAft>
                <a:spcPts val="900"/>
              </a:spcAft>
              <a:buSzPct val="100000"/>
              <a:buFont typeface="Wingdings"/>
              <a:buChar char="§"/>
            </a:pPr>
            <a:r>
              <a:rPr lang="en-US" b="1">
                <a:solidFill>
                  <a:srgbClr val="2A2A2E"/>
                </a:solidFill>
                <a:latin typeface="Arial"/>
                <a:ea typeface="Calibri"/>
                <a:cs typeface="Arial"/>
              </a:rPr>
              <a:t>For IDRs, can this be predicted from grammar?</a:t>
            </a:r>
            <a:endParaRPr lang="en-US">
              <a:solidFill>
                <a:srgbClr val="2A2A2E"/>
              </a:solidFill>
              <a:latin typeface="Arial"/>
              <a:ea typeface="Calibri"/>
              <a:cs typeface="Arial"/>
            </a:endParaRPr>
          </a:p>
        </p:txBody>
      </p:sp>
      <p:sp>
        <p:nvSpPr>
          <p:cNvPr id="5" name="TextBox 4">
            <a:extLst>
              <a:ext uri="{FF2B5EF4-FFF2-40B4-BE49-F238E27FC236}">
                <a16:creationId xmlns:a16="http://schemas.microsoft.com/office/drawing/2014/main" id="{507E8AE4-A646-DFA5-C8CD-28CC2DA23B95}"/>
              </a:ext>
            </a:extLst>
          </p:cNvPr>
          <p:cNvSpPr txBox="1"/>
          <p:nvPr/>
        </p:nvSpPr>
        <p:spPr bwMode="auto">
          <a:xfrm>
            <a:off x="584022" y="6396723"/>
            <a:ext cx="6096000" cy="594009"/>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900">
                <a:solidFill>
                  <a:srgbClr val="052049"/>
                </a:solidFill>
                <a:latin typeface="Arial"/>
                <a:cs typeface="Arial"/>
              </a:rPr>
              <a:t>Molecular Grammar of IDRs</a:t>
            </a:r>
            <a:endParaRPr lang="en-US"/>
          </a:p>
          <a:p>
            <a:r>
              <a:rPr lang="en-US" sz="900" err="1">
                <a:solidFill>
                  <a:srgbClr val="052049"/>
                </a:solidFill>
                <a:latin typeface="Arial"/>
                <a:ea typeface="Arial"/>
                <a:cs typeface="Arial"/>
              </a:rPr>
              <a:t>Borcherds</a:t>
            </a:r>
            <a:r>
              <a:rPr lang="en-US" sz="900">
                <a:solidFill>
                  <a:srgbClr val="052049"/>
                </a:solidFill>
                <a:latin typeface="Arial"/>
                <a:ea typeface="Arial"/>
                <a:cs typeface="Arial"/>
              </a:rPr>
              <a:t> et al. </a:t>
            </a:r>
            <a:r>
              <a:rPr lang="en-US" sz="900" i="1">
                <a:solidFill>
                  <a:srgbClr val="052049"/>
                </a:solidFill>
                <a:latin typeface="Arial"/>
                <a:ea typeface="Arial"/>
                <a:cs typeface="Arial"/>
              </a:rPr>
              <a:t>Curr. Opinion in Structural Biology, </a:t>
            </a:r>
            <a:r>
              <a:rPr lang="en-US" sz="900">
                <a:solidFill>
                  <a:srgbClr val="052049"/>
                </a:solidFill>
                <a:latin typeface="Arial"/>
                <a:ea typeface="Arial"/>
                <a:cs typeface="Arial"/>
              </a:rPr>
              <a:t>2021</a:t>
            </a:r>
            <a:endParaRPr lang="en-US" sz="900"/>
          </a:p>
          <a:p>
            <a:pPr marL="342900" indent="-342900" algn="ctr">
              <a:buClr>
                <a:schemeClr val="accent1"/>
              </a:buClr>
              <a:buSzPct val="80000"/>
              <a:buFont typeface="Wingdings" charset="2"/>
              <a:buChar char="§"/>
            </a:pPr>
            <a:endParaRPr lang="en-US" sz="2000">
              <a:solidFill>
                <a:schemeClr val="tx1"/>
              </a:solidFill>
            </a:endParaRPr>
          </a:p>
        </p:txBody>
      </p:sp>
    </p:spTree>
    <p:extLst>
      <p:ext uri="{BB962C8B-B14F-4D97-AF65-F5344CB8AC3E}">
        <p14:creationId xmlns:p14="http://schemas.microsoft.com/office/powerpoint/2010/main" val="173836974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19EA37-9BA2-22A1-972D-8C3A1C806C72}"/>
              </a:ext>
            </a:extLst>
          </p:cNvPr>
          <p:cNvSpPr>
            <a:spLocks noGrp="1"/>
          </p:cNvSpPr>
          <p:nvPr>
            <p:ph type="ftr" sz="quarter" idx="12"/>
          </p:nvPr>
        </p:nvSpPr>
        <p:spPr>
          <a:xfrm>
            <a:off x="587528" y="6718226"/>
            <a:ext cx="5747876" cy="137980"/>
          </a:xfrm>
        </p:spPr>
        <p:txBody>
          <a:bodyPr/>
          <a:lstStyle/>
          <a:p>
            <a:r>
              <a:rPr lang="en-US" sz="900">
                <a:cs typeface="Arial"/>
              </a:rPr>
              <a:t>Molecular Grammar of IDRs</a:t>
            </a:r>
            <a:endParaRPr lang="en-US" sz="900"/>
          </a:p>
          <a:p>
            <a:r>
              <a:rPr lang="en-US" sz="900">
                <a:cs typeface="Arial"/>
              </a:rPr>
              <a:t>Ginell et al. </a:t>
            </a:r>
            <a:r>
              <a:rPr lang="en-US" sz="900" i="1">
                <a:cs typeface="Arial"/>
              </a:rPr>
              <a:t>Science</a:t>
            </a:r>
            <a:r>
              <a:rPr lang="en-US" sz="900">
                <a:cs typeface="Arial"/>
              </a:rPr>
              <a:t>, 2025.</a:t>
            </a:r>
            <a:endParaRPr lang="en-US"/>
          </a:p>
          <a:p>
            <a:endParaRPr lang="en-US" sz="900">
              <a:latin typeface="+mn-lt"/>
            </a:endParaRPr>
          </a:p>
        </p:txBody>
      </p:sp>
      <p:sp>
        <p:nvSpPr>
          <p:cNvPr id="3" name="Slide Number Placeholder 2">
            <a:extLst>
              <a:ext uri="{FF2B5EF4-FFF2-40B4-BE49-F238E27FC236}">
                <a16:creationId xmlns:a16="http://schemas.microsoft.com/office/drawing/2014/main" id="{3E99DA69-8513-5BB0-64E7-DBC12CAE350F}"/>
              </a:ext>
            </a:extLst>
          </p:cNvPr>
          <p:cNvSpPr>
            <a:spLocks noGrp="1"/>
          </p:cNvSpPr>
          <p:nvPr>
            <p:ph type="sldNum" sz="quarter" idx="13"/>
          </p:nvPr>
        </p:nvSpPr>
        <p:spPr/>
        <p:txBody>
          <a:bodyPr/>
          <a:lstStyle/>
          <a:p>
            <a:fld id="{7BCC8D0D-EAEC-449D-9161-023DFF90F2E2}" type="slidenum">
              <a:rPr lang="en-US" smtClean="0"/>
              <a:pPr/>
              <a:t>7</a:t>
            </a:fld>
            <a:endParaRPr lang="en-US">
              <a:latin typeface="+mn-lt"/>
            </a:endParaRPr>
          </a:p>
        </p:txBody>
      </p:sp>
      <p:sp>
        <p:nvSpPr>
          <p:cNvPr id="4" name="Title 3">
            <a:extLst>
              <a:ext uri="{FF2B5EF4-FFF2-40B4-BE49-F238E27FC236}">
                <a16:creationId xmlns:a16="http://schemas.microsoft.com/office/drawing/2014/main" id="{C5A13CA2-1064-D75F-994F-4CB200DD7837}"/>
              </a:ext>
            </a:extLst>
          </p:cNvPr>
          <p:cNvSpPr>
            <a:spLocks noGrp="1"/>
          </p:cNvSpPr>
          <p:nvPr>
            <p:ph type="title"/>
          </p:nvPr>
        </p:nvSpPr>
        <p:spPr>
          <a:xfrm>
            <a:off x="393136" y="291655"/>
            <a:ext cx="10898107" cy="611449"/>
          </a:xfrm>
        </p:spPr>
        <p:txBody>
          <a:bodyPr/>
          <a:lstStyle/>
          <a:p>
            <a:r>
              <a:rPr lang="en-US"/>
              <a:t>How to read a phase Diagram</a:t>
            </a:r>
          </a:p>
        </p:txBody>
      </p:sp>
      <p:sp>
        <p:nvSpPr>
          <p:cNvPr id="17" name="Freeform 16">
            <a:extLst>
              <a:ext uri="{FF2B5EF4-FFF2-40B4-BE49-F238E27FC236}">
                <a16:creationId xmlns:a16="http://schemas.microsoft.com/office/drawing/2014/main" id="{0ED4ED86-D0B6-5875-D166-208667886451}"/>
              </a:ext>
            </a:extLst>
          </p:cNvPr>
          <p:cNvSpPr/>
          <p:nvPr/>
        </p:nvSpPr>
        <p:spPr bwMode="auto">
          <a:xfrm>
            <a:off x="782832" y="2769514"/>
            <a:ext cx="4394382" cy="1474792"/>
          </a:xfrm>
          <a:custGeom>
            <a:avLst/>
            <a:gdLst>
              <a:gd name="csX0" fmla="*/ 0 w 4394382"/>
              <a:gd name="csY0" fmla="*/ 1466987 h 1474792"/>
              <a:gd name="csX1" fmla="*/ 157882 w 4394382"/>
              <a:gd name="csY1" fmla="*/ 1466987 h 1474792"/>
              <a:gd name="csX2" fmla="*/ 217087 w 4394382"/>
              <a:gd name="csY2" fmla="*/ 1453830 h 1474792"/>
              <a:gd name="csX3" fmla="*/ 276293 w 4394382"/>
              <a:gd name="csY3" fmla="*/ 1447251 h 1474792"/>
              <a:gd name="csX4" fmla="*/ 302607 w 4394382"/>
              <a:gd name="csY4" fmla="*/ 1440673 h 1474792"/>
              <a:gd name="csX5" fmla="*/ 322342 w 4394382"/>
              <a:gd name="csY5" fmla="*/ 1434095 h 1474792"/>
              <a:gd name="csX6" fmla="*/ 355234 w 4394382"/>
              <a:gd name="csY6" fmla="*/ 1427516 h 1474792"/>
              <a:gd name="csX7" fmla="*/ 388126 w 4394382"/>
              <a:gd name="csY7" fmla="*/ 1414359 h 1474792"/>
              <a:gd name="csX8" fmla="*/ 434175 w 4394382"/>
              <a:gd name="csY8" fmla="*/ 1401203 h 1474792"/>
              <a:gd name="csX9" fmla="*/ 499959 w 4394382"/>
              <a:gd name="csY9" fmla="*/ 1381467 h 1474792"/>
              <a:gd name="csX10" fmla="*/ 519695 w 4394382"/>
              <a:gd name="csY10" fmla="*/ 1368310 h 1474792"/>
              <a:gd name="csX11" fmla="*/ 546008 w 4394382"/>
              <a:gd name="csY11" fmla="*/ 1361732 h 1474792"/>
              <a:gd name="csX12" fmla="*/ 565744 w 4394382"/>
              <a:gd name="csY12" fmla="*/ 1355154 h 1474792"/>
              <a:gd name="csX13" fmla="*/ 592057 w 4394382"/>
              <a:gd name="csY13" fmla="*/ 1341997 h 1474792"/>
              <a:gd name="csX14" fmla="*/ 618371 w 4394382"/>
              <a:gd name="csY14" fmla="*/ 1335418 h 1474792"/>
              <a:gd name="csX15" fmla="*/ 644685 w 4394382"/>
              <a:gd name="csY15" fmla="*/ 1322262 h 1474792"/>
              <a:gd name="csX16" fmla="*/ 664420 w 4394382"/>
              <a:gd name="csY16" fmla="*/ 1315683 h 1474792"/>
              <a:gd name="csX17" fmla="*/ 723626 w 4394382"/>
              <a:gd name="csY17" fmla="*/ 1289369 h 1474792"/>
              <a:gd name="csX18" fmla="*/ 743361 w 4394382"/>
              <a:gd name="csY18" fmla="*/ 1282791 h 1474792"/>
              <a:gd name="csX19" fmla="*/ 763096 w 4394382"/>
              <a:gd name="csY19" fmla="*/ 1269634 h 1474792"/>
              <a:gd name="csX20" fmla="*/ 815723 w 4394382"/>
              <a:gd name="csY20" fmla="*/ 1249899 h 1474792"/>
              <a:gd name="csX21" fmla="*/ 861772 w 4394382"/>
              <a:gd name="csY21" fmla="*/ 1230164 h 1474792"/>
              <a:gd name="csX22" fmla="*/ 934135 w 4394382"/>
              <a:gd name="csY22" fmla="*/ 1210428 h 1474792"/>
              <a:gd name="csX23" fmla="*/ 960449 w 4394382"/>
              <a:gd name="csY23" fmla="*/ 1197272 h 1474792"/>
              <a:gd name="csX24" fmla="*/ 1013076 w 4394382"/>
              <a:gd name="csY24" fmla="*/ 1184115 h 1474792"/>
              <a:gd name="csX25" fmla="*/ 1039390 w 4394382"/>
              <a:gd name="csY25" fmla="*/ 1170958 h 1474792"/>
              <a:gd name="csX26" fmla="*/ 1072282 w 4394382"/>
              <a:gd name="csY26" fmla="*/ 1164380 h 1474792"/>
              <a:gd name="csX27" fmla="*/ 1098595 w 4394382"/>
              <a:gd name="csY27" fmla="*/ 1157801 h 1474792"/>
              <a:gd name="csX28" fmla="*/ 1144644 w 4394382"/>
              <a:gd name="csY28" fmla="*/ 1138066 h 1474792"/>
              <a:gd name="csX29" fmla="*/ 1223585 w 4394382"/>
              <a:gd name="csY29" fmla="*/ 1118331 h 1474792"/>
              <a:gd name="csX30" fmla="*/ 1249899 w 4394382"/>
              <a:gd name="csY30" fmla="*/ 1111752 h 1474792"/>
              <a:gd name="csX31" fmla="*/ 1282791 w 4394382"/>
              <a:gd name="csY31" fmla="*/ 1098595 h 1474792"/>
              <a:gd name="csX32" fmla="*/ 1322262 w 4394382"/>
              <a:gd name="csY32" fmla="*/ 1078860 h 1474792"/>
              <a:gd name="csX33" fmla="*/ 1368310 w 4394382"/>
              <a:gd name="csY33" fmla="*/ 1065703 h 1474792"/>
              <a:gd name="csX34" fmla="*/ 1407781 w 4394382"/>
              <a:gd name="csY34" fmla="*/ 1045968 h 1474792"/>
              <a:gd name="csX35" fmla="*/ 1473565 w 4394382"/>
              <a:gd name="csY35" fmla="*/ 1019654 h 1474792"/>
              <a:gd name="csX36" fmla="*/ 1506457 w 4394382"/>
              <a:gd name="csY36" fmla="*/ 1006498 h 1474792"/>
              <a:gd name="csX37" fmla="*/ 1532771 w 4394382"/>
              <a:gd name="csY37" fmla="*/ 999919 h 1474792"/>
              <a:gd name="csX38" fmla="*/ 1591977 w 4394382"/>
              <a:gd name="csY38" fmla="*/ 973605 h 1474792"/>
              <a:gd name="csX39" fmla="*/ 1618290 w 4394382"/>
              <a:gd name="csY39" fmla="*/ 967027 h 1474792"/>
              <a:gd name="csX40" fmla="*/ 1638026 w 4394382"/>
              <a:gd name="csY40" fmla="*/ 953870 h 1474792"/>
              <a:gd name="csX41" fmla="*/ 1677496 w 4394382"/>
              <a:gd name="csY41" fmla="*/ 940713 h 1474792"/>
              <a:gd name="csX42" fmla="*/ 1697231 w 4394382"/>
              <a:gd name="csY42" fmla="*/ 934135 h 1474792"/>
              <a:gd name="csX43" fmla="*/ 1743280 w 4394382"/>
              <a:gd name="csY43" fmla="*/ 914400 h 1474792"/>
              <a:gd name="csX44" fmla="*/ 1789329 w 4394382"/>
              <a:gd name="csY44" fmla="*/ 888086 h 1474792"/>
              <a:gd name="csX45" fmla="*/ 1809064 w 4394382"/>
              <a:gd name="csY45" fmla="*/ 881508 h 1474792"/>
              <a:gd name="csX46" fmla="*/ 1835378 w 4394382"/>
              <a:gd name="csY46" fmla="*/ 868351 h 1474792"/>
              <a:gd name="csX47" fmla="*/ 1861692 w 4394382"/>
              <a:gd name="csY47" fmla="*/ 861772 h 1474792"/>
              <a:gd name="csX48" fmla="*/ 1888005 w 4394382"/>
              <a:gd name="csY48" fmla="*/ 848615 h 1474792"/>
              <a:gd name="csX49" fmla="*/ 1947211 w 4394382"/>
              <a:gd name="csY49" fmla="*/ 828880 h 1474792"/>
              <a:gd name="csX50" fmla="*/ 1999839 w 4394382"/>
              <a:gd name="csY50" fmla="*/ 809145 h 1474792"/>
              <a:gd name="csX51" fmla="*/ 2039309 w 4394382"/>
              <a:gd name="csY51" fmla="*/ 789410 h 1474792"/>
              <a:gd name="csX52" fmla="*/ 2091936 w 4394382"/>
              <a:gd name="csY52" fmla="*/ 776253 h 1474792"/>
              <a:gd name="csX53" fmla="*/ 2118250 w 4394382"/>
              <a:gd name="csY53" fmla="*/ 769674 h 1474792"/>
              <a:gd name="csX54" fmla="*/ 2144564 w 4394382"/>
              <a:gd name="csY54" fmla="*/ 756518 h 1474792"/>
              <a:gd name="csX55" fmla="*/ 2170877 w 4394382"/>
              <a:gd name="csY55" fmla="*/ 749939 h 1474792"/>
              <a:gd name="csX56" fmla="*/ 2190613 w 4394382"/>
              <a:gd name="csY56" fmla="*/ 743361 h 1474792"/>
              <a:gd name="csX57" fmla="*/ 2216926 w 4394382"/>
              <a:gd name="csY57" fmla="*/ 736782 h 1474792"/>
              <a:gd name="csX58" fmla="*/ 2256397 w 4394382"/>
              <a:gd name="csY58" fmla="*/ 723626 h 1474792"/>
              <a:gd name="csX59" fmla="*/ 2276132 w 4394382"/>
              <a:gd name="csY59" fmla="*/ 717047 h 1474792"/>
              <a:gd name="csX60" fmla="*/ 2295867 w 4394382"/>
              <a:gd name="csY60" fmla="*/ 710469 h 1474792"/>
              <a:gd name="csX61" fmla="*/ 2328759 w 4394382"/>
              <a:gd name="csY61" fmla="*/ 697312 h 1474792"/>
              <a:gd name="csX62" fmla="*/ 2368230 w 4394382"/>
              <a:gd name="csY62" fmla="*/ 684155 h 1474792"/>
              <a:gd name="csX63" fmla="*/ 2414279 w 4394382"/>
              <a:gd name="csY63" fmla="*/ 670998 h 1474792"/>
              <a:gd name="csX64" fmla="*/ 2434014 w 4394382"/>
              <a:gd name="csY64" fmla="*/ 657841 h 1474792"/>
              <a:gd name="csX65" fmla="*/ 2453749 w 4394382"/>
              <a:gd name="csY65" fmla="*/ 651263 h 1474792"/>
              <a:gd name="csX66" fmla="*/ 2499798 w 4394382"/>
              <a:gd name="csY66" fmla="*/ 638106 h 1474792"/>
              <a:gd name="csX67" fmla="*/ 2519533 w 4394382"/>
              <a:gd name="csY67" fmla="*/ 624949 h 1474792"/>
              <a:gd name="csX68" fmla="*/ 2559004 w 4394382"/>
              <a:gd name="csY68" fmla="*/ 611792 h 1474792"/>
              <a:gd name="csX69" fmla="*/ 2585318 w 4394382"/>
              <a:gd name="csY69" fmla="*/ 598636 h 1474792"/>
              <a:gd name="csX70" fmla="*/ 2605053 w 4394382"/>
              <a:gd name="csY70" fmla="*/ 592057 h 1474792"/>
              <a:gd name="csX71" fmla="*/ 2624788 w 4394382"/>
              <a:gd name="csY71" fmla="*/ 578900 h 1474792"/>
              <a:gd name="csX72" fmla="*/ 2644523 w 4394382"/>
              <a:gd name="csY72" fmla="*/ 572322 h 1474792"/>
              <a:gd name="csX73" fmla="*/ 2677415 w 4394382"/>
              <a:gd name="csY73" fmla="*/ 559165 h 1474792"/>
              <a:gd name="csX74" fmla="*/ 2697151 w 4394382"/>
              <a:gd name="csY74" fmla="*/ 546008 h 1474792"/>
              <a:gd name="csX75" fmla="*/ 2736621 w 4394382"/>
              <a:gd name="csY75" fmla="*/ 532851 h 1474792"/>
              <a:gd name="csX76" fmla="*/ 2756356 w 4394382"/>
              <a:gd name="csY76" fmla="*/ 519695 h 1474792"/>
              <a:gd name="csX77" fmla="*/ 2776092 w 4394382"/>
              <a:gd name="csY77" fmla="*/ 513116 h 1474792"/>
              <a:gd name="csX78" fmla="*/ 2835297 w 4394382"/>
              <a:gd name="csY78" fmla="*/ 480224 h 1474792"/>
              <a:gd name="csX79" fmla="*/ 2881346 w 4394382"/>
              <a:gd name="csY79" fmla="*/ 460489 h 1474792"/>
              <a:gd name="csX80" fmla="*/ 2901082 w 4394382"/>
              <a:gd name="csY80" fmla="*/ 447332 h 1474792"/>
              <a:gd name="csX81" fmla="*/ 2960287 w 4394382"/>
              <a:gd name="csY81" fmla="*/ 421018 h 1474792"/>
              <a:gd name="csX82" fmla="*/ 2993180 w 4394382"/>
              <a:gd name="csY82" fmla="*/ 401283 h 1474792"/>
              <a:gd name="csX83" fmla="*/ 3012915 w 4394382"/>
              <a:gd name="csY83" fmla="*/ 388126 h 1474792"/>
              <a:gd name="csX84" fmla="*/ 3032650 w 4394382"/>
              <a:gd name="csY84" fmla="*/ 381548 h 1474792"/>
              <a:gd name="csX85" fmla="*/ 3078699 w 4394382"/>
              <a:gd name="csY85" fmla="*/ 355234 h 1474792"/>
              <a:gd name="csX86" fmla="*/ 3098434 w 4394382"/>
              <a:gd name="csY86" fmla="*/ 348656 h 1474792"/>
              <a:gd name="csX87" fmla="*/ 3144483 w 4394382"/>
              <a:gd name="csY87" fmla="*/ 328921 h 1474792"/>
              <a:gd name="csX88" fmla="*/ 3164218 w 4394382"/>
              <a:gd name="csY88" fmla="*/ 315764 h 1474792"/>
              <a:gd name="csX89" fmla="*/ 3216846 w 4394382"/>
              <a:gd name="csY89" fmla="*/ 296028 h 1474792"/>
              <a:gd name="csX90" fmla="*/ 3236581 w 4394382"/>
              <a:gd name="csY90" fmla="*/ 282872 h 1474792"/>
              <a:gd name="csX91" fmla="*/ 3276051 w 4394382"/>
              <a:gd name="csY91" fmla="*/ 269715 h 1474792"/>
              <a:gd name="csX92" fmla="*/ 3341836 w 4394382"/>
              <a:gd name="csY92" fmla="*/ 236823 h 1474792"/>
              <a:gd name="csX93" fmla="*/ 3368149 w 4394382"/>
              <a:gd name="csY93" fmla="*/ 223666 h 1474792"/>
              <a:gd name="csX94" fmla="*/ 3387885 w 4394382"/>
              <a:gd name="csY94" fmla="*/ 217087 h 1474792"/>
              <a:gd name="csX95" fmla="*/ 3407620 w 4394382"/>
              <a:gd name="csY95" fmla="*/ 203931 h 1474792"/>
              <a:gd name="csX96" fmla="*/ 3433933 w 4394382"/>
              <a:gd name="csY96" fmla="*/ 197352 h 1474792"/>
              <a:gd name="csX97" fmla="*/ 3460247 w 4394382"/>
              <a:gd name="csY97" fmla="*/ 184195 h 1474792"/>
              <a:gd name="csX98" fmla="*/ 3493139 w 4394382"/>
              <a:gd name="csY98" fmla="*/ 171039 h 1474792"/>
              <a:gd name="csX99" fmla="*/ 3512874 w 4394382"/>
              <a:gd name="csY99" fmla="*/ 157882 h 1474792"/>
              <a:gd name="csX100" fmla="*/ 3552345 w 4394382"/>
              <a:gd name="csY100" fmla="*/ 144725 h 1474792"/>
              <a:gd name="csX101" fmla="*/ 3578659 w 4394382"/>
              <a:gd name="csY101" fmla="*/ 131568 h 1474792"/>
              <a:gd name="csX102" fmla="*/ 3618129 w 4394382"/>
              <a:gd name="csY102" fmla="*/ 118411 h 1474792"/>
              <a:gd name="csX103" fmla="*/ 3637864 w 4394382"/>
              <a:gd name="csY103" fmla="*/ 111833 h 1474792"/>
              <a:gd name="csX104" fmla="*/ 3670756 w 4394382"/>
              <a:gd name="csY104" fmla="*/ 105254 h 1474792"/>
              <a:gd name="csX105" fmla="*/ 3703649 w 4394382"/>
              <a:gd name="csY105" fmla="*/ 92098 h 1474792"/>
              <a:gd name="csX106" fmla="*/ 3723384 w 4394382"/>
              <a:gd name="csY106" fmla="*/ 85519 h 1474792"/>
              <a:gd name="csX107" fmla="*/ 3769433 w 4394382"/>
              <a:gd name="csY107" fmla="*/ 72362 h 1474792"/>
              <a:gd name="csX108" fmla="*/ 3795746 w 4394382"/>
              <a:gd name="csY108" fmla="*/ 59205 h 1474792"/>
              <a:gd name="csX109" fmla="*/ 3822060 w 4394382"/>
              <a:gd name="csY109" fmla="*/ 52627 h 1474792"/>
              <a:gd name="csX110" fmla="*/ 3894423 w 4394382"/>
              <a:gd name="csY110" fmla="*/ 32892 h 1474792"/>
              <a:gd name="csX111" fmla="*/ 3920736 w 4394382"/>
              <a:gd name="csY111" fmla="*/ 26313 h 1474792"/>
              <a:gd name="csX112" fmla="*/ 3953628 w 4394382"/>
              <a:gd name="csY112" fmla="*/ 19735 h 1474792"/>
              <a:gd name="csX113" fmla="*/ 3979942 w 4394382"/>
              <a:gd name="csY113" fmla="*/ 13157 h 1474792"/>
              <a:gd name="csX114" fmla="*/ 4065462 w 4394382"/>
              <a:gd name="csY114" fmla="*/ 0 h 1474792"/>
              <a:gd name="csX115" fmla="*/ 4322020 w 4394382"/>
              <a:gd name="csY115" fmla="*/ 6578 h 1474792"/>
              <a:gd name="csX116" fmla="*/ 4341755 w 4394382"/>
              <a:gd name="csY116" fmla="*/ 13157 h 1474792"/>
              <a:gd name="csX117" fmla="*/ 4368069 w 4394382"/>
              <a:gd name="csY117" fmla="*/ 52627 h 1474792"/>
              <a:gd name="csX118" fmla="*/ 4387804 w 4394382"/>
              <a:gd name="csY118" fmla="*/ 131568 h 1474792"/>
              <a:gd name="csX119" fmla="*/ 4394382 w 4394382"/>
              <a:gd name="csY119" fmla="*/ 374969 h 1474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Lst>
            <a:rect l="l" t="t" r="r" b="b"/>
            <a:pathLst>
              <a:path w="4394382" h="1474792">
                <a:moveTo>
                  <a:pt x="0" y="1466987"/>
                </a:moveTo>
                <a:cubicBezTo>
                  <a:pt x="75759" y="1477809"/>
                  <a:pt x="48048" y="1476972"/>
                  <a:pt x="157882" y="1466987"/>
                </a:cubicBezTo>
                <a:cubicBezTo>
                  <a:pt x="197452" y="1463390"/>
                  <a:pt x="181695" y="1459275"/>
                  <a:pt x="217087" y="1453830"/>
                </a:cubicBezTo>
                <a:cubicBezTo>
                  <a:pt x="236713" y="1450811"/>
                  <a:pt x="256558" y="1449444"/>
                  <a:pt x="276293" y="1447251"/>
                </a:cubicBezTo>
                <a:cubicBezTo>
                  <a:pt x="285064" y="1445058"/>
                  <a:pt x="293914" y="1443157"/>
                  <a:pt x="302607" y="1440673"/>
                </a:cubicBezTo>
                <a:cubicBezTo>
                  <a:pt x="309274" y="1438768"/>
                  <a:pt x="315615" y="1435777"/>
                  <a:pt x="322342" y="1434095"/>
                </a:cubicBezTo>
                <a:cubicBezTo>
                  <a:pt x="333189" y="1431383"/>
                  <a:pt x="344524" y="1430729"/>
                  <a:pt x="355234" y="1427516"/>
                </a:cubicBezTo>
                <a:cubicBezTo>
                  <a:pt x="366545" y="1424123"/>
                  <a:pt x="377069" y="1418505"/>
                  <a:pt x="388126" y="1414359"/>
                </a:cubicBezTo>
                <a:cubicBezTo>
                  <a:pt x="417598" y="1403307"/>
                  <a:pt x="399624" y="1411568"/>
                  <a:pt x="434175" y="1401203"/>
                </a:cubicBezTo>
                <a:cubicBezTo>
                  <a:pt x="514278" y="1377172"/>
                  <a:pt x="439295" y="1396635"/>
                  <a:pt x="499959" y="1381467"/>
                </a:cubicBezTo>
                <a:cubicBezTo>
                  <a:pt x="506538" y="1377081"/>
                  <a:pt x="512428" y="1371424"/>
                  <a:pt x="519695" y="1368310"/>
                </a:cubicBezTo>
                <a:cubicBezTo>
                  <a:pt x="528005" y="1364749"/>
                  <a:pt x="537315" y="1364216"/>
                  <a:pt x="546008" y="1361732"/>
                </a:cubicBezTo>
                <a:cubicBezTo>
                  <a:pt x="552676" y="1359827"/>
                  <a:pt x="559370" y="1357886"/>
                  <a:pt x="565744" y="1355154"/>
                </a:cubicBezTo>
                <a:cubicBezTo>
                  <a:pt x="574757" y="1351291"/>
                  <a:pt x="582875" y="1345440"/>
                  <a:pt x="592057" y="1341997"/>
                </a:cubicBezTo>
                <a:cubicBezTo>
                  <a:pt x="600523" y="1338822"/>
                  <a:pt x="609905" y="1338593"/>
                  <a:pt x="618371" y="1335418"/>
                </a:cubicBezTo>
                <a:cubicBezTo>
                  <a:pt x="627553" y="1331975"/>
                  <a:pt x="635671" y="1326125"/>
                  <a:pt x="644685" y="1322262"/>
                </a:cubicBezTo>
                <a:cubicBezTo>
                  <a:pt x="651059" y="1319531"/>
                  <a:pt x="658218" y="1318784"/>
                  <a:pt x="664420" y="1315683"/>
                </a:cubicBezTo>
                <a:cubicBezTo>
                  <a:pt x="726960" y="1284411"/>
                  <a:pt x="621809" y="1323307"/>
                  <a:pt x="723626" y="1289369"/>
                </a:cubicBezTo>
                <a:lnTo>
                  <a:pt x="743361" y="1282791"/>
                </a:lnTo>
                <a:cubicBezTo>
                  <a:pt x="749939" y="1278405"/>
                  <a:pt x="756024" y="1273170"/>
                  <a:pt x="763096" y="1269634"/>
                </a:cubicBezTo>
                <a:cubicBezTo>
                  <a:pt x="817614" y="1242374"/>
                  <a:pt x="775867" y="1266980"/>
                  <a:pt x="815723" y="1249899"/>
                </a:cubicBezTo>
                <a:cubicBezTo>
                  <a:pt x="842086" y="1238601"/>
                  <a:pt x="837084" y="1236336"/>
                  <a:pt x="861772" y="1230164"/>
                </a:cubicBezTo>
                <a:cubicBezTo>
                  <a:pt x="890646" y="1222945"/>
                  <a:pt x="905908" y="1224540"/>
                  <a:pt x="934135" y="1210428"/>
                </a:cubicBezTo>
                <a:cubicBezTo>
                  <a:pt x="942906" y="1206043"/>
                  <a:pt x="951146" y="1200373"/>
                  <a:pt x="960449" y="1197272"/>
                </a:cubicBezTo>
                <a:cubicBezTo>
                  <a:pt x="977603" y="1191554"/>
                  <a:pt x="1013076" y="1184115"/>
                  <a:pt x="1013076" y="1184115"/>
                </a:cubicBezTo>
                <a:cubicBezTo>
                  <a:pt x="1021847" y="1179729"/>
                  <a:pt x="1030087" y="1174059"/>
                  <a:pt x="1039390" y="1170958"/>
                </a:cubicBezTo>
                <a:cubicBezTo>
                  <a:pt x="1049997" y="1167422"/>
                  <a:pt x="1061367" y="1166806"/>
                  <a:pt x="1072282" y="1164380"/>
                </a:cubicBezTo>
                <a:cubicBezTo>
                  <a:pt x="1081108" y="1162419"/>
                  <a:pt x="1089902" y="1160285"/>
                  <a:pt x="1098595" y="1157801"/>
                </a:cubicBezTo>
                <a:cubicBezTo>
                  <a:pt x="1179098" y="1134800"/>
                  <a:pt x="1039351" y="1173164"/>
                  <a:pt x="1144644" y="1138066"/>
                </a:cubicBezTo>
                <a:cubicBezTo>
                  <a:pt x="1144656" y="1138062"/>
                  <a:pt x="1210422" y="1121622"/>
                  <a:pt x="1223585" y="1118331"/>
                </a:cubicBezTo>
                <a:cubicBezTo>
                  <a:pt x="1232356" y="1116138"/>
                  <a:pt x="1241504" y="1115110"/>
                  <a:pt x="1249899" y="1111752"/>
                </a:cubicBezTo>
                <a:cubicBezTo>
                  <a:pt x="1260863" y="1107366"/>
                  <a:pt x="1272041" y="1103481"/>
                  <a:pt x="1282791" y="1098595"/>
                </a:cubicBezTo>
                <a:cubicBezTo>
                  <a:pt x="1296182" y="1092508"/>
                  <a:pt x="1308533" y="1084141"/>
                  <a:pt x="1322262" y="1078860"/>
                </a:cubicBezTo>
                <a:cubicBezTo>
                  <a:pt x="1337162" y="1073129"/>
                  <a:pt x="1353410" y="1071434"/>
                  <a:pt x="1368310" y="1065703"/>
                </a:cubicBezTo>
                <a:cubicBezTo>
                  <a:pt x="1382039" y="1060422"/>
                  <a:pt x="1394304" y="1051864"/>
                  <a:pt x="1407781" y="1045968"/>
                </a:cubicBezTo>
                <a:cubicBezTo>
                  <a:pt x="1429418" y="1036502"/>
                  <a:pt x="1451637" y="1028425"/>
                  <a:pt x="1473565" y="1019654"/>
                </a:cubicBezTo>
                <a:cubicBezTo>
                  <a:pt x="1484529" y="1015268"/>
                  <a:pt x="1495001" y="1009362"/>
                  <a:pt x="1506457" y="1006498"/>
                </a:cubicBezTo>
                <a:cubicBezTo>
                  <a:pt x="1515228" y="1004305"/>
                  <a:pt x="1524194" y="1002778"/>
                  <a:pt x="1532771" y="999919"/>
                </a:cubicBezTo>
                <a:cubicBezTo>
                  <a:pt x="1640814" y="963904"/>
                  <a:pt x="1500252" y="1008001"/>
                  <a:pt x="1591977" y="973605"/>
                </a:cubicBezTo>
                <a:cubicBezTo>
                  <a:pt x="1600442" y="970431"/>
                  <a:pt x="1609519" y="969220"/>
                  <a:pt x="1618290" y="967027"/>
                </a:cubicBezTo>
                <a:cubicBezTo>
                  <a:pt x="1624869" y="962641"/>
                  <a:pt x="1630801" y="957081"/>
                  <a:pt x="1638026" y="953870"/>
                </a:cubicBezTo>
                <a:cubicBezTo>
                  <a:pt x="1650699" y="948237"/>
                  <a:pt x="1664339" y="945099"/>
                  <a:pt x="1677496" y="940713"/>
                </a:cubicBezTo>
                <a:cubicBezTo>
                  <a:pt x="1684074" y="938520"/>
                  <a:pt x="1691029" y="937236"/>
                  <a:pt x="1697231" y="934135"/>
                </a:cubicBezTo>
                <a:cubicBezTo>
                  <a:pt x="1729747" y="917877"/>
                  <a:pt x="1714242" y="924079"/>
                  <a:pt x="1743280" y="914400"/>
                </a:cubicBezTo>
                <a:cubicBezTo>
                  <a:pt x="1763100" y="901186"/>
                  <a:pt x="1765959" y="898102"/>
                  <a:pt x="1789329" y="888086"/>
                </a:cubicBezTo>
                <a:cubicBezTo>
                  <a:pt x="1795702" y="885355"/>
                  <a:pt x="1802691" y="884239"/>
                  <a:pt x="1809064" y="881508"/>
                </a:cubicBezTo>
                <a:cubicBezTo>
                  <a:pt x="1818078" y="877645"/>
                  <a:pt x="1826196" y="871794"/>
                  <a:pt x="1835378" y="868351"/>
                </a:cubicBezTo>
                <a:cubicBezTo>
                  <a:pt x="1843844" y="865176"/>
                  <a:pt x="1853226" y="864947"/>
                  <a:pt x="1861692" y="861772"/>
                </a:cubicBezTo>
                <a:cubicBezTo>
                  <a:pt x="1870874" y="858329"/>
                  <a:pt x="1879044" y="852598"/>
                  <a:pt x="1888005" y="848615"/>
                </a:cubicBezTo>
                <a:cubicBezTo>
                  <a:pt x="1991657" y="802548"/>
                  <a:pt x="1861690" y="860951"/>
                  <a:pt x="1947211" y="828880"/>
                </a:cubicBezTo>
                <a:cubicBezTo>
                  <a:pt x="2016002" y="803083"/>
                  <a:pt x="1932305" y="826027"/>
                  <a:pt x="1999839" y="809145"/>
                </a:cubicBezTo>
                <a:cubicBezTo>
                  <a:pt x="2012996" y="802567"/>
                  <a:pt x="2025456" y="794357"/>
                  <a:pt x="2039309" y="789410"/>
                </a:cubicBezTo>
                <a:cubicBezTo>
                  <a:pt x="2056338" y="783328"/>
                  <a:pt x="2074394" y="780639"/>
                  <a:pt x="2091936" y="776253"/>
                </a:cubicBezTo>
                <a:cubicBezTo>
                  <a:pt x="2100707" y="774060"/>
                  <a:pt x="2110163" y="773717"/>
                  <a:pt x="2118250" y="769674"/>
                </a:cubicBezTo>
                <a:cubicBezTo>
                  <a:pt x="2127021" y="765289"/>
                  <a:pt x="2135382" y="759961"/>
                  <a:pt x="2144564" y="756518"/>
                </a:cubicBezTo>
                <a:cubicBezTo>
                  <a:pt x="2153029" y="753344"/>
                  <a:pt x="2162184" y="752423"/>
                  <a:pt x="2170877" y="749939"/>
                </a:cubicBezTo>
                <a:cubicBezTo>
                  <a:pt x="2177545" y="748034"/>
                  <a:pt x="2183945" y="745266"/>
                  <a:pt x="2190613" y="743361"/>
                </a:cubicBezTo>
                <a:cubicBezTo>
                  <a:pt x="2199306" y="740877"/>
                  <a:pt x="2208266" y="739380"/>
                  <a:pt x="2216926" y="736782"/>
                </a:cubicBezTo>
                <a:cubicBezTo>
                  <a:pt x="2230210" y="732797"/>
                  <a:pt x="2243240" y="728012"/>
                  <a:pt x="2256397" y="723626"/>
                </a:cubicBezTo>
                <a:lnTo>
                  <a:pt x="2276132" y="717047"/>
                </a:lnTo>
                <a:cubicBezTo>
                  <a:pt x="2282710" y="714854"/>
                  <a:pt x="2289429" y="713044"/>
                  <a:pt x="2295867" y="710469"/>
                </a:cubicBezTo>
                <a:cubicBezTo>
                  <a:pt x="2306831" y="706083"/>
                  <a:pt x="2317661" y="701348"/>
                  <a:pt x="2328759" y="697312"/>
                </a:cubicBezTo>
                <a:cubicBezTo>
                  <a:pt x="2341793" y="692572"/>
                  <a:pt x="2354775" y="687518"/>
                  <a:pt x="2368230" y="684155"/>
                </a:cubicBezTo>
                <a:cubicBezTo>
                  <a:pt x="2376667" y="682046"/>
                  <a:pt x="2404837" y="675719"/>
                  <a:pt x="2414279" y="670998"/>
                </a:cubicBezTo>
                <a:cubicBezTo>
                  <a:pt x="2421350" y="667462"/>
                  <a:pt x="2426942" y="661377"/>
                  <a:pt x="2434014" y="657841"/>
                </a:cubicBezTo>
                <a:cubicBezTo>
                  <a:pt x="2440216" y="654740"/>
                  <a:pt x="2447082" y="653168"/>
                  <a:pt x="2453749" y="651263"/>
                </a:cubicBezTo>
                <a:cubicBezTo>
                  <a:pt x="2463592" y="648451"/>
                  <a:pt x="2489278" y="643366"/>
                  <a:pt x="2499798" y="638106"/>
                </a:cubicBezTo>
                <a:cubicBezTo>
                  <a:pt x="2506869" y="634570"/>
                  <a:pt x="2512308" y="628160"/>
                  <a:pt x="2519533" y="624949"/>
                </a:cubicBezTo>
                <a:cubicBezTo>
                  <a:pt x="2532206" y="619316"/>
                  <a:pt x="2546599" y="617994"/>
                  <a:pt x="2559004" y="611792"/>
                </a:cubicBezTo>
                <a:cubicBezTo>
                  <a:pt x="2567775" y="607407"/>
                  <a:pt x="2576304" y="602499"/>
                  <a:pt x="2585318" y="598636"/>
                </a:cubicBezTo>
                <a:cubicBezTo>
                  <a:pt x="2591692" y="595905"/>
                  <a:pt x="2598851" y="595158"/>
                  <a:pt x="2605053" y="592057"/>
                </a:cubicBezTo>
                <a:cubicBezTo>
                  <a:pt x="2612124" y="588521"/>
                  <a:pt x="2617716" y="582436"/>
                  <a:pt x="2624788" y="578900"/>
                </a:cubicBezTo>
                <a:cubicBezTo>
                  <a:pt x="2630990" y="575799"/>
                  <a:pt x="2638030" y="574757"/>
                  <a:pt x="2644523" y="572322"/>
                </a:cubicBezTo>
                <a:cubicBezTo>
                  <a:pt x="2655580" y="568176"/>
                  <a:pt x="2666853" y="564446"/>
                  <a:pt x="2677415" y="559165"/>
                </a:cubicBezTo>
                <a:cubicBezTo>
                  <a:pt x="2684487" y="555629"/>
                  <a:pt x="2689926" y="549219"/>
                  <a:pt x="2697151" y="546008"/>
                </a:cubicBezTo>
                <a:cubicBezTo>
                  <a:pt x="2709824" y="540375"/>
                  <a:pt x="2723948" y="538483"/>
                  <a:pt x="2736621" y="532851"/>
                </a:cubicBezTo>
                <a:cubicBezTo>
                  <a:pt x="2743846" y="529640"/>
                  <a:pt x="2749285" y="523231"/>
                  <a:pt x="2756356" y="519695"/>
                </a:cubicBezTo>
                <a:cubicBezTo>
                  <a:pt x="2762558" y="516594"/>
                  <a:pt x="2769890" y="516217"/>
                  <a:pt x="2776092" y="513116"/>
                </a:cubicBezTo>
                <a:cubicBezTo>
                  <a:pt x="2825973" y="488175"/>
                  <a:pt x="2790967" y="499222"/>
                  <a:pt x="2835297" y="480224"/>
                </a:cubicBezTo>
                <a:cubicBezTo>
                  <a:pt x="2872206" y="464406"/>
                  <a:pt x="2837701" y="485429"/>
                  <a:pt x="2881346" y="460489"/>
                </a:cubicBezTo>
                <a:cubicBezTo>
                  <a:pt x="2888211" y="456566"/>
                  <a:pt x="2894010" y="450868"/>
                  <a:pt x="2901082" y="447332"/>
                </a:cubicBezTo>
                <a:cubicBezTo>
                  <a:pt x="2974285" y="410730"/>
                  <a:pt x="2897497" y="455901"/>
                  <a:pt x="2960287" y="421018"/>
                </a:cubicBezTo>
                <a:cubicBezTo>
                  <a:pt x="2971464" y="414808"/>
                  <a:pt x="2982337" y="408060"/>
                  <a:pt x="2993180" y="401283"/>
                </a:cubicBezTo>
                <a:cubicBezTo>
                  <a:pt x="2999885" y="397093"/>
                  <a:pt x="3005843" y="391662"/>
                  <a:pt x="3012915" y="388126"/>
                </a:cubicBezTo>
                <a:cubicBezTo>
                  <a:pt x="3019117" y="385025"/>
                  <a:pt x="3026072" y="383741"/>
                  <a:pt x="3032650" y="381548"/>
                </a:cubicBezTo>
                <a:cubicBezTo>
                  <a:pt x="3052470" y="368334"/>
                  <a:pt x="3055329" y="365250"/>
                  <a:pt x="3078699" y="355234"/>
                </a:cubicBezTo>
                <a:cubicBezTo>
                  <a:pt x="3085072" y="352503"/>
                  <a:pt x="3091856" y="350849"/>
                  <a:pt x="3098434" y="348656"/>
                </a:cubicBezTo>
                <a:cubicBezTo>
                  <a:pt x="3147980" y="315625"/>
                  <a:pt x="3085011" y="354409"/>
                  <a:pt x="3144483" y="328921"/>
                </a:cubicBezTo>
                <a:cubicBezTo>
                  <a:pt x="3151750" y="325807"/>
                  <a:pt x="3156951" y="318879"/>
                  <a:pt x="3164218" y="315764"/>
                </a:cubicBezTo>
                <a:cubicBezTo>
                  <a:pt x="3228981" y="288007"/>
                  <a:pt x="3151060" y="333619"/>
                  <a:pt x="3216846" y="296028"/>
                </a:cubicBezTo>
                <a:cubicBezTo>
                  <a:pt x="3223710" y="292106"/>
                  <a:pt x="3229356" y="286083"/>
                  <a:pt x="3236581" y="282872"/>
                </a:cubicBezTo>
                <a:cubicBezTo>
                  <a:pt x="3249254" y="277240"/>
                  <a:pt x="3276051" y="269715"/>
                  <a:pt x="3276051" y="269715"/>
                </a:cubicBezTo>
                <a:cubicBezTo>
                  <a:pt x="3323045" y="238386"/>
                  <a:pt x="3300181" y="247236"/>
                  <a:pt x="3341836" y="236823"/>
                </a:cubicBezTo>
                <a:cubicBezTo>
                  <a:pt x="3350607" y="232437"/>
                  <a:pt x="3359136" y="227529"/>
                  <a:pt x="3368149" y="223666"/>
                </a:cubicBezTo>
                <a:cubicBezTo>
                  <a:pt x="3374523" y="220934"/>
                  <a:pt x="3381683" y="220188"/>
                  <a:pt x="3387885" y="217087"/>
                </a:cubicBezTo>
                <a:cubicBezTo>
                  <a:pt x="3394956" y="213551"/>
                  <a:pt x="3400353" y="207045"/>
                  <a:pt x="3407620" y="203931"/>
                </a:cubicBezTo>
                <a:cubicBezTo>
                  <a:pt x="3415930" y="200370"/>
                  <a:pt x="3425468" y="200527"/>
                  <a:pt x="3433933" y="197352"/>
                </a:cubicBezTo>
                <a:cubicBezTo>
                  <a:pt x="3443115" y="193909"/>
                  <a:pt x="3451286" y="188178"/>
                  <a:pt x="3460247" y="184195"/>
                </a:cubicBezTo>
                <a:cubicBezTo>
                  <a:pt x="3471038" y="179399"/>
                  <a:pt x="3482577" y="176320"/>
                  <a:pt x="3493139" y="171039"/>
                </a:cubicBezTo>
                <a:cubicBezTo>
                  <a:pt x="3500211" y="167503"/>
                  <a:pt x="3505649" y="161093"/>
                  <a:pt x="3512874" y="157882"/>
                </a:cubicBezTo>
                <a:cubicBezTo>
                  <a:pt x="3525547" y="152249"/>
                  <a:pt x="3539940" y="150927"/>
                  <a:pt x="3552345" y="144725"/>
                </a:cubicBezTo>
                <a:cubicBezTo>
                  <a:pt x="3561116" y="140339"/>
                  <a:pt x="3569554" y="135210"/>
                  <a:pt x="3578659" y="131568"/>
                </a:cubicBezTo>
                <a:cubicBezTo>
                  <a:pt x="3591535" y="126417"/>
                  <a:pt x="3604972" y="122797"/>
                  <a:pt x="3618129" y="118411"/>
                </a:cubicBezTo>
                <a:cubicBezTo>
                  <a:pt x="3624707" y="116218"/>
                  <a:pt x="3631065" y="113193"/>
                  <a:pt x="3637864" y="111833"/>
                </a:cubicBezTo>
                <a:cubicBezTo>
                  <a:pt x="3648828" y="109640"/>
                  <a:pt x="3660046" y="108467"/>
                  <a:pt x="3670756" y="105254"/>
                </a:cubicBezTo>
                <a:cubicBezTo>
                  <a:pt x="3682067" y="101861"/>
                  <a:pt x="3692592" y="96244"/>
                  <a:pt x="3703649" y="92098"/>
                </a:cubicBezTo>
                <a:cubicBezTo>
                  <a:pt x="3710142" y="89663"/>
                  <a:pt x="3716717" y="87424"/>
                  <a:pt x="3723384" y="85519"/>
                </a:cubicBezTo>
                <a:cubicBezTo>
                  <a:pt x="3740081" y="80748"/>
                  <a:pt x="3753656" y="79124"/>
                  <a:pt x="3769433" y="72362"/>
                </a:cubicBezTo>
                <a:cubicBezTo>
                  <a:pt x="3778446" y="68499"/>
                  <a:pt x="3786564" y="62648"/>
                  <a:pt x="3795746" y="59205"/>
                </a:cubicBezTo>
                <a:cubicBezTo>
                  <a:pt x="3804212" y="56030"/>
                  <a:pt x="3813400" y="55225"/>
                  <a:pt x="3822060" y="52627"/>
                </a:cubicBezTo>
                <a:cubicBezTo>
                  <a:pt x="3910101" y="26215"/>
                  <a:pt x="3817326" y="50025"/>
                  <a:pt x="3894423" y="32892"/>
                </a:cubicBezTo>
                <a:cubicBezTo>
                  <a:pt x="3903249" y="30931"/>
                  <a:pt x="3911910" y="28274"/>
                  <a:pt x="3920736" y="26313"/>
                </a:cubicBezTo>
                <a:cubicBezTo>
                  <a:pt x="3931651" y="23887"/>
                  <a:pt x="3942713" y="22160"/>
                  <a:pt x="3953628" y="19735"/>
                </a:cubicBezTo>
                <a:cubicBezTo>
                  <a:pt x="3962454" y="17774"/>
                  <a:pt x="3971076" y="14930"/>
                  <a:pt x="3979942" y="13157"/>
                </a:cubicBezTo>
                <a:cubicBezTo>
                  <a:pt x="4002778" y="8590"/>
                  <a:pt x="4043325" y="3162"/>
                  <a:pt x="4065462" y="0"/>
                </a:cubicBezTo>
                <a:cubicBezTo>
                  <a:pt x="4150981" y="2193"/>
                  <a:pt x="4236569" y="2509"/>
                  <a:pt x="4322020" y="6578"/>
                </a:cubicBezTo>
                <a:cubicBezTo>
                  <a:pt x="4328946" y="6908"/>
                  <a:pt x="4336852" y="8254"/>
                  <a:pt x="4341755" y="13157"/>
                </a:cubicBezTo>
                <a:cubicBezTo>
                  <a:pt x="4352936" y="24338"/>
                  <a:pt x="4368069" y="52627"/>
                  <a:pt x="4368069" y="52627"/>
                </a:cubicBezTo>
                <a:cubicBezTo>
                  <a:pt x="4385444" y="104752"/>
                  <a:pt x="4378946" y="78418"/>
                  <a:pt x="4387804" y="131568"/>
                </a:cubicBezTo>
                <a:cubicBezTo>
                  <a:pt x="4390058" y="212700"/>
                  <a:pt x="4394382" y="293806"/>
                  <a:pt x="4394382" y="374969"/>
                </a:cubicBezTo>
              </a:path>
            </a:pathLst>
          </a:custGeom>
          <a:noFill/>
          <a:ln w="19050" algn="ctr">
            <a:noFill/>
            <a:miter lim="800000"/>
            <a:headEnd/>
            <a:tailEnd/>
          </a:ln>
        </p:spPr>
        <p:txBody>
          <a:bodyPr rtlCol="0" anchor="ctr"/>
          <a:lstStyle/>
          <a:p>
            <a:pPr algn="ctr"/>
            <a:endParaRPr lang="en-US"/>
          </a:p>
        </p:txBody>
      </p:sp>
      <p:pic>
        <p:nvPicPr>
          <p:cNvPr id="7" name="Content Placeholder 6" descr="Diagram of a diagram of a phase&#10;&#10;AI-generated content may be incorrect.">
            <a:extLst>
              <a:ext uri="{FF2B5EF4-FFF2-40B4-BE49-F238E27FC236}">
                <a16:creationId xmlns:a16="http://schemas.microsoft.com/office/drawing/2014/main" id="{B7CB8361-C9ED-0C39-138A-C624C1A3DC86}"/>
              </a:ext>
            </a:extLst>
          </p:cNvPr>
          <p:cNvPicPr>
            <a:picLocks noGrp="1" noChangeAspect="1"/>
          </p:cNvPicPr>
          <p:nvPr>
            <p:ph sz="quarter" idx="23"/>
          </p:nvPr>
        </p:nvPicPr>
        <p:blipFill>
          <a:blip r:embed="rId3"/>
          <a:srcRect l="-3" t="7289" r="-51" b="30962"/>
          <a:stretch>
            <a:fillRect/>
          </a:stretch>
        </p:blipFill>
        <p:spPr>
          <a:xfrm>
            <a:off x="273041" y="1438745"/>
            <a:ext cx="5436994" cy="3368474"/>
          </a:xfrm>
          <a:prstGeom prst="rect">
            <a:avLst/>
          </a:prstGeom>
        </p:spPr>
      </p:pic>
      <p:sp>
        <p:nvSpPr>
          <p:cNvPr id="5" name="TextBox 4">
            <a:extLst>
              <a:ext uri="{FF2B5EF4-FFF2-40B4-BE49-F238E27FC236}">
                <a16:creationId xmlns:a16="http://schemas.microsoft.com/office/drawing/2014/main" id="{61AB6B20-6FA1-FB30-F0A0-BD8AB3623381}"/>
              </a:ext>
            </a:extLst>
          </p:cNvPr>
          <p:cNvSpPr txBox="1"/>
          <p:nvPr/>
        </p:nvSpPr>
        <p:spPr bwMode="auto">
          <a:xfrm>
            <a:off x="6100233" y="1716969"/>
            <a:ext cx="6014155" cy="2523768"/>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400" b="1">
                <a:cs typeface="Arial"/>
              </a:rPr>
              <a:t>How to Build:</a:t>
            </a:r>
          </a:p>
          <a:p>
            <a:endParaRPr lang="en-US" sz="2400" b="1">
              <a:cs typeface="Arial"/>
            </a:endParaRPr>
          </a:p>
          <a:p>
            <a:pPr marL="342900" indent="-342900">
              <a:buClr>
                <a:schemeClr val="accent1"/>
              </a:buClr>
              <a:buSzPct val="80000"/>
              <a:buFont typeface="Wingdings" charset="2"/>
              <a:buChar char="§"/>
            </a:pPr>
            <a:r>
              <a:rPr lang="en-US" sz="2400">
                <a:cs typeface="Arial"/>
              </a:rPr>
              <a:t>Titrate a concentration series at fixed T </a:t>
            </a:r>
          </a:p>
          <a:p>
            <a:pPr marL="342900" indent="-342900">
              <a:buClr>
                <a:schemeClr val="accent1"/>
              </a:buClr>
              <a:buSzPct val="80000"/>
              <a:buFont typeface="Wingdings" charset="2"/>
              <a:buChar char="§"/>
            </a:pPr>
            <a:r>
              <a:rPr lang="en-US" sz="2400">
                <a:cs typeface="Arial"/>
              </a:rPr>
              <a:t>Score droplets +/-</a:t>
            </a:r>
          </a:p>
          <a:p>
            <a:pPr marL="342900" indent="-342900">
              <a:buClr>
                <a:schemeClr val="accent1"/>
              </a:buClr>
              <a:buSzPct val="80000"/>
              <a:buFont typeface="Wingdings" charset="2"/>
              <a:buChar char="§"/>
            </a:pPr>
            <a:r>
              <a:rPr lang="en-US" sz="2400">
                <a:cs typeface="Arial"/>
              </a:rPr>
              <a:t>Boundary is </a:t>
            </a:r>
            <a:r>
              <a:rPr lang="en-US" sz="2400" err="1">
                <a:cs typeface="Arial"/>
              </a:rPr>
              <a:t>Csat</a:t>
            </a:r>
            <a:endParaRPr lang="en-US" sz="2400">
              <a:cs typeface="Arial"/>
            </a:endParaRPr>
          </a:p>
          <a:p>
            <a:pPr marL="342900" indent="-342900">
              <a:buClr>
                <a:schemeClr val="accent1"/>
              </a:buClr>
              <a:buSzPct val="80000"/>
              <a:buFont typeface="Wingdings" charset="2"/>
              <a:buChar char="§"/>
            </a:pPr>
            <a:r>
              <a:rPr lang="en-US" sz="2400">
                <a:cs typeface="Arial"/>
              </a:rPr>
              <a:t>Repeat across temperatures</a:t>
            </a:r>
          </a:p>
          <a:p>
            <a:pPr marL="342900" indent="-342900">
              <a:buClr>
                <a:schemeClr val="accent1"/>
              </a:buClr>
              <a:buSzPct val="80000"/>
              <a:buFont typeface="Wingdings" charset="2"/>
              <a:buChar char="§"/>
            </a:pPr>
            <a:endParaRPr lang="en-US" sz="2000">
              <a:cs typeface="Arial"/>
            </a:endParaRPr>
          </a:p>
        </p:txBody>
      </p:sp>
      <p:sp>
        <p:nvSpPr>
          <p:cNvPr id="8" name="Oval 7">
            <a:extLst>
              <a:ext uri="{FF2B5EF4-FFF2-40B4-BE49-F238E27FC236}">
                <a16:creationId xmlns:a16="http://schemas.microsoft.com/office/drawing/2014/main" id="{A9D888EF-E8A4-A470-9D6F-2D49413A0FB4}"/>
              </a:ext>
            </a:extLst>
          </p:cNvPr>
          <p:cNvSpPr/>
          <p:nvPr/>
        </p:nvSpPr>
        <p:spPr bwMode="auto">
          <a:xfrm>
            <a:off x="1284172" y="2568027"/>
            <a:ext cx="914400" cy="485019"/>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13" name="Picture 12" descr="A blue rectangle with black border&#10;&#10;AI-generated content may be incorrect.">
            <a:extLst>
              <a:ext uri="{FF2B5EF4-FFF2-40B4-BE49-F238E27FC236}">
                <a16:creationId xmlns:a16="http://schemas.microsoft.com/office/drawing/2014/main" id="{A1F0485B-F5FC-0609-C1E9-DD3402978959}"/>
              </a:ext>
            </a:extLst>
          </p:cNvPr>
          <p:cNvPicPr>
            <a:picLocks noChangeAspect="1"/>
          </p:cNvPicPr>
          <p:nvPr/>
        </p:nvPicPr>
        <p:blipFill>
          <a:blip r:embed="rId4"/>
          <a:stretch>
            <a:fillRect/>
          </a:stretch>
        </p:blipFill>
        <p:spPr>
          <a:xfrm rot="16200000">
            <a:off x="1102507" y="3638399"/>
            <a:ext cx="1327896" cy="322829"/>
          </a:xfrm>
          <a:prstGeom prst="rect">
            <a:avLst/>
          </a:prstGeom>
        </p:spPr>
      </p:pic>
      <p:cxnSp>
        <p:nvCxnSpPr>
          <p:cNvPr id="14" name="Straight Arrow Connector 13">
            <a:extLst>
              <a:ext uri="{FF2B5EF4-FFF2-40B4-BE49-F238E27FC236}">
                <a16:creationId xmlns:a16="http://schemas.microsoft.com/office/drawing/2014/main" id="{23FEE78B-C58E-1D13-59B2-5D726FE482C3}"/>
              </a:ext>
            </a:extLst>
          </p:cNvPr>
          <p:cNvCxnSpPr>
            <a:cxnSpLocks/>
          </p:cNvCxnSpPr>
          <p:nvPr/>
        </p:nvCxnSpPr>
        <p:spPr>
          <a:xfrm flipV="1">
            <a:off x="701256" y="3089694"/>
            <a:ext cx="991845" cy="5379"/>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06CA1C51-EF4E-72EF-0983-6E7B6933DD00}"/>
              </a:ext>
            </a:extLst>
          </p:cNvPr>
          <p:cNvSpPr/>
          <p:nvPr/>
        </p:nvSpPr>
        <p:spPr bwMode="auto">
          <a:xfrm>
            <a:off x="-9791" y="2905895"/>
            <a:ext cx="734684" cy="499396"/>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3613455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435B1-1B94-8950-D9CC-9156378F55D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5998BD-83F2-2A35-F847-9EC7B6D25676}"/>
              </a:ext>
            </a:extLst>
          </p:cNvPr>
          <p:cNvSpPr>
            <a:spLocks noGrp="1"/>
          </p:cNvSpPr>
          <p:nvPr>
            <p:ph type="ftr" sz="quarter" idx="12"/>
          </p:nvPr>
        </p:nvSpPr>
        <p:spPr>
          <a:xfrm>
            <a:off x="587528" y="6718226"/>
            <a:ext cx="5747876" cy="137980"/>
          </a:xfrm>
        </p:spPr>
        <p:txBody>
          <a:bodyPr/>
          <a:lstStyle/>
          <a:p>
            <a:r>
              <a:rPr lang="en-US" sz="900">
                <a:cs typeface="Arial"/>
              </a:rPr>
              <a:t>Molecular Grammar of IDRs</a:t>
            </a:r>
            <a:endParaRPr lang="en-US" sz="900"/>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p>
        </p:txBody>
      </p:sp>
      <p:sp>
        <p:nvSpPr>
          <p:cNvPr id="3" name="Slide Number Placeholder 2">
            <a:extLst>
              <a:ext uri="{FF2B5EF4-FFF2-40B4-BE49-F238E27FC236}">
                <a16:creationId xmlns:a16="http://schemas.microsoft.com/office/drawing/2014/main" id="{99D86444-9289-8725-FD7A-1C6CD8E87524}"/>
              </a:ext>
            </a:extLst>
          </p:cNvPr>
          <p:cNvSpPr>
            <a:spLocks noGrp="1"/>
          </p:cNvSpPr>
          <p:nvPr>
            <p:ph type="sldNum" sz="quarter" idx="13"/>
          </p:nvPr>
        </p:nvSpPr>
        <p:spPr/>
        <p:txBody>
          <a:bodyPr/>
          <a:lstStyle/>
          <a:p>
            <a:fld id="{7BCC8D0D-EAEC-449D-9161-023DFF90F2E2}" type="slidenum">
              <a:rPr lang="en-US" smtClean="0"/>
              <a:pPr/>
              <a:t>8</a:t>
            </a:fld>
            <a:endParaRPr lang="en-US">
              <a:latin typeface="+mn-lt"/>
            </a:endParaRPr>
          </a:p>
        </p:txBody>
      </p:sp>
      <p:sp>
        <p:nvSpPr>
          <p:cNvPr id="4" name="Title 3">
            <a:extLst>
              <a:ext uri="{FF2B5EF4-FFF2-40B4-BE49-F238E27FC236}">
                <a16:creationId xmlns:a16="http://schemas.microsoft.com/office/drawing/2014/main" id="{AD421F54-98E3-23F5-37CB-0F985B9727A7}"/>
              </a:ext>
            </a:extLst>
          </p:cNvPr>
          <p:cNvSpPr>
            <a:spLocks noGrp="1"/>
          </p:cNvSpPr>
          <p:nvPr>
            <p:ph type="title"/>
          </p:nvPr>
        </p:nvSpPr>
        <p:spPr>
          <a:xfrm>
            <a:off x="393136" y="291655"/>
            <a:ext cx="10898107" cy="611449"/>
          </a:xfrm>
        </p:spPr>
        <p:txBody>
          <a:bodyPr/>
          <a:lstStyle/>
          <a:p>
            <a:r>
              <a:rPr lang="en-US"/>
              <a:t>How to read a phase Diagram</a:t>
            </a:r>
          </a:p>
        </p:txBody>
      </p:sp>
      <p:sp>
        <p:nvSpPr>
          <p:cNvPr id="17" name="Freeform 16">
            <a:extLst>
              <a:ext uri="{FF2B5EF4-FFF2-40B4-BE49-F238E27FC236}">
                <a16:creationId xmlns:a16="http://schemas.microsoft.com/office/drawing/2014/main" id="{583C0994-AD6E-6ECC-753E-782953DCE87A}"/>
              </a:ext>
            </a:extLst>
          </p:cNvPr>
          <p:cNvSpPr/>
          <p:nvPr/>
        </p:nvSpPr>
        <p:spPr bwMode="auto">
          <a:xfrm>
            <a:off x="782832" y="2769514"/>
            <a:ext cx="4394382" cy="1474792"/>
          </a:xfrm>
          <a:custGeom>
            <a:avLst/>
            <a:gdLst>
              <a:gd name="csX0" fmla="*/ 0 w 4394382"/>
              <a:gd name="csY0" fmla="*/ 1466987 h 1474792"/>
              <a:gd name="csX1" fmla="*/ 157882 w 4394382"/>
              <a:gd name="csY1" fmla="*/ 1466987 h 1474792"/>
              <a:gd name="csX2" fmla="*/ 217087 w 4394382"/>
              <a:gd name="csY2" fmla="*/ 1453830 h 1474792"/>
              <a:gd name="csX3" fmla="*/ 276293 w 4394382"/>
              <a:gd name="csY3" fmla="*/ 1447251 h 1474792"/>
              <a:gd name="csX4" fmla="*/ 302607 w 4394382"/>
              <a:gd name="csY4" fmla="*/ 1440673 h 1474792"/>
              <a:gd name="csX5" fmla="*/ 322342 w 4394382"/>
              <a:gd name="csY5" fmla="*/ 1434095 h 1474792"/>
              <a:gd name="csX6" fmla="*/ 355234 w 4394382"/>
              <a:gd name="csY6" fmla="*/ 1427516 h 1474792"/>
              <a:gd name="csX7" fmla="*/ 388126 w 4394382"/>
              <a:gd name="csY7" fmla="*/ 1414359 h 1474792"/>
              <a:gd name="csX8" fmla="*/ 434175 w 4394382"/>
              <a:gd name="csY8" fmla="*/ 1401203 h 1474792"/>
              <a:gd name="csX9" fmla="*/ 499959 w 4394382"/>
              <a:gd name="csY9" fmla="*/ 1381467 h 1474792"/>
              <a:gd name="csX10" fmla="*/ 519695 w 4394382"/>
              <a:gd name="csY10" fmla="*/ 1368310 h 1474792"/>
              <a:gd name="csX11" fmla="*/ 546008 w 4394382"/>
              <a:gd name="csY11" fmla="*/ 1361732 h 1474792"/>
              <a:gd name="csX12" fmla="*/ 565744 w 4394382"/>
              <a:gd name="csY12" fmla="*/ 1355154 h 1474792"/>
              <a:gd name="csX13" fmla="*/ 592057 w 4394382"/>
              <a:gd name="csY13" fmla="*/ 1341997 h 1474792"/>
              <a:gd name="csX14" fmla="*/ 618371 w 4394382"/>
              <a:gd name="csY14" fmla="*/ 1335418 h 1474792"/>
              <a:gd name="csX15" fmla="*/ 644685 w 4394382"/>
              <a:gd name="csY15" fmla="*/ 1322262 h 1474792"/>
              <a:gd name="csX16" fmla="*/ 664420 w 4394382"/>
              <a:gd name="csY16" fmla="*/ 1315683 h 1474792"/>
              <a:gd name="csX17" fmla="*/ 723626 w 4394382"/>
              <a:gd name="csY17" fmla="*/ 1289369 h 1474792"/>
              <a:gd name="csX18" fmla="*/ 743361 w 4394382"/>
              <a:gd name="csY18" fmla="*/ 1282791 h 1474792"/>
              <a:gd name="csX19" fmla="*/ 763096 w 4394382"/>
              <a:gd name="csY19" fmla="*/ 1269634 h 1474792"/>
              <a:gd name="csX20" fmla="*/ 815723 w 4394382"/>
              <a:gd name="csY20" fmla="*/ 1249899 h 1474792"/>
              <a:gd name="csX21" fmla="*/ 861772 w 4394382"/>
              <a:gd name="csY21" fmla="*/ 1230164 h 1474792"/>
              <a:gd name="csX22" fmla="*/ 934135 w 4394382"/>
              <a:gd name="csY22" fmla="*/ 1210428 h 1474792"/>
              <a:gd name="csX23" fmla="*/ 960449 w 4394382"/>
              <a:gd name="csY23" fmla="*/ 1197272 h 1474792"/>
              <a:gd name="csX24" fmla="*/ 1013076 w 4394382"/>
              <a:gd name="csY24" fmla="*/ 1184115 h 1474792"/>
              <a:gd name="csX25" fmla="*/ 1039390 w 4394382"/>
              <a:gd name="csY25" fmla="*/ 1170958 h 1474792"/>
              <a:gd name="csX26" fmla="*/ 1072282 w 4394382"/>
              <a:gd name="csY26" fmla="*/ 1164380 h 1474792"/>
              <a:gd name="csX27" fmla="*/ 1098595 w 4394382"/>
              <a:gd name="csY27" fmla="*/ 1157801 h 1474792"/>
              <a:gd name="csX28" fmla="*/ 1144644 w 4394382"/>
              <a:gd name="csY28" fmla="*/ 1138066 h 1474792"/>
              <a:gd name="csX29" fmla="*/ 1223585 w 4394382"/>
              <a:gd name="csY29" fmla="*/ 1118331 h 1474792"/>
              <a:gd name="csX30" fmla="*/ 1249899 w 4394382"/>
              <a:gd name="csY30" fmla="*/ 1111752 h 1474792"/>
              <a:gd name="csX31" fmla="*/ 1282791 w 4394382"/>
              <a:gd name="csY31" fmla="*/ 1098595 h 1474792"/>
              <a:gd name="csX32" fmla="*/ 1322262 w 4394382"/>
              <a:gd name="csY32" fmla="*/ 1078860 h 1474792"/>
              <a:gd name="csX33" fmla="*/ 1368310 w 4394382"/>
              <a:gd name="csY33" fmla="*/ 1065703 h 1474792"/>
              <a:gd name="csX34" fmla="*/ 1407781 w 4394382"/>
              <a:gd name="csY34" fmla="*/ 1045968 h 1474792"/>
              <a:gd name="csX35" fmla="*/ 1473565 w 4394382"/>
              <a:gd name="csY35" fmla="*/ 1019654 h 1474792"/>
              <a:gd name="csX36" fmla="*/ 1506457 w 4394382"/>
              <a:gd name="csY36" fmla="*/ 1006498 h 1474792"/>
              <a:gd name="csX37" fmla="*/ 1532771 w 4394382"/>
              <a:gd name="csY37" fmla="*/ 999919 h 1474792"/>
              <a:gd name="csX38" fmla="*/ 1591977 w 4394382"/>
              <a:gd name="csY38" fmla="*/ 973605 h 1474792"/>
              <a:gd name="csX39" fmla="*/ 1618290 w 4394382"/>
              <a:gd name="csY39" fmla="*/ 967027 h 1474792"/>
              <a:gd name="csX40" fmla="*/ 1638026 w 4394382"/>
              <a:gd name="csY40" fmla="*/ 953870 h 1474792"/>
              <a:gd name="csX41" fmla="*/ 1677496 w 4394382"/>
              <a:gd name="csY41" fmla="*/ 940713 h 1474792"/>
              <a:gd name="csX42" fmla="*/ 1697231 w 4394382"/>
              <a:gd name="csY42" fmla="*/ 934135 h 1474792"/>
              <a:gd name="csX43" fmla="*/ 1743280 w 4394382"/>
              <a:gd name="csY43" fmla="*/ 914400 h 1474792"/>
              <a:gd name="csX44" fmla="*/ 1789329 w 4394382"/>
              <a:gd name="csY44" fmla="*/ 888086 h 1474792"/>
              <a:gd name="csX45" fmla="*/ 1809064 w 4394382"/>
              <a:gd name="csY45" fmla="*/ 881508 h 1474792"/>
              <a:gd name="csX46" fmla="*/ 1835378 w 4394382"/>
              <a:gd name="csY46" fmla="*/ 868351 h 1474792"/>
              <a:gd name="csX47" fmla="*/ 1861692 w 4394382"/>
              <a:gd name="csY47" fmla="*/ 861772 h 1474792"/>
              <a:gd name="csX48" fmla="*/ 1888005 w 4394382"/>
              <a:gd name="csY48" fmla="*/ 848615 h 1474792"/>
              <a:gd name="csX49" fmla="*/ 1947211 w 4394382"/>
              <a:gd name="csY49" fmla="*/ 828880 h 1474792"/>
              <a:gd name="csX50" fmla="*/ 1999839 w 4394382"/>
              <a:gd name="csY50" fmla="*/ 809145 h 1474792"/>
              <a:gd name="csX51" fmla="*/ 2039309 w 4394382"/>
              <a:gd name="csY51" fmla="*/ 789410 h 1474792"/>
              <a:gd name="csX52" fmla="*/ 2091936 w 4394382"/>
              <a:gd name="csY52" fmla="*/ 776253 h 1474792"/>
              <a:gd name="csX53" fmla="*/ 2118250 w 4394382"/>
              <a:gd name="csY53" fmla="*/ 769674 h 1474792"/>
              <a:gd name="csX54" fmla="*/ 2144564 w 4394382"/>
              <a:gd name="csY54" fmla="*/ 756518 h 1474792"/>
              <a:gd name="csX55" fmla="*/ 2170877 w 4394382"/>
              <a:gd name="csY55" fmla="*/ 749939 h 1474792"/>
              <a:gd name="csX56" fmla="*/ 2190613 w 4394382"/>
              <a:gd name="csY56" fmla="*/ 743361 h 1474792"/>
              <a:gd name="csX57" fmla="*/ 2216926 w 4394382"/>
              <a:gd name="csY57" fmla="*/ 736782 h 1474792"/>
              <a:gd name="csX58" fmla="*/ 2256397 w 4394382"/>
              <a:gd name="csY58" fmla="*/ 723626 h 1474792"/>
              <a:gd name="csX59" fmla="*/ 2276132 w 4394382"/>
              <a:gd name="csY59" fmla="*/ 717047 h 1474792"/>
              <a:gd name="csX60" fmla="*/ 2295867 w 4394382"/>
              <a:gd name="csY60" fmla="*/ 710469 h 1474792"/>
              <a:gd name="csX61" fmla="*/ 2328759 w 4394382"/>
              <a:gd name="csY61" fmla="*/ 697312 h 1474792"/>
              <a:gd name="csX62" fmla="*/ 2368230 w 4394382"/>
              <a:gd name="csY62" fmla="*/ 684155 h 1474792"/>
              <a:gd name="csX63" fmla="*/ 2414279 w 4394382"/>
              <a:gd name="csY63" fmla="*/ 670998 h 1474792"/>
              <a:gd name="csX64" fmla="*/ 2434014 w 4394382"/>
              <a:gd name="csY64" fmla="*/ 657841 h 1474792"/>
              <a:gd name="csX65" fmla="*/ 2453749 w 4394382"/>
              <a:gd name="csY65" fmla="*/ 651263 h 1474792"/>
              <a:gd name="csX66" fmla="*/ 2499798 w 4394382"/>
              <a:gd name="csY66" fmla="*/ 638106 h 1474792"/>
              <a:gd name="csX67" fmla="*/ 2519533 w 4394382"/>
              <a:gd name="csY67" fmla="*/ 624949 h 1474792"/>
              <a:gd name="csX68" fmla="*/ 2559004 w 4394382"/>
              <a:gd name="csY68" fmla="*/ 611792 h 1474792"/>
              <a:gd name="csX69" fmla="*/ 2585318 w 4394382"/>
              <a:gd name="csY69" fmla="*/ 598636 h 1474792"/>
              <a:gd name="csX70" fmla="*/ 2605053 w 4394382"/>
              <a:gd name="csY70" fmla="*/ 592057 h 1474792"/>
              <a:gd name="csX71" fmla="*/ 2624788 w 4394382"/>
              <a:gd name="csY71" fmla="*/ 578900 h 1474792"/>
              <a:gd name="csX72" fmla="*/ 2644523 w 4394382"/>
              <a:gd name="csY72" fmla="*/ 572322 h 1474792"/>
              <a:gd name="csX73" fmla="*/ 2677415 w 4394382"/>
              <a:gd name="csY73" fmla="*/ 559165 h 1474792"/>
              <a:gd name="csX74" fmla="*/ 2697151 w 4394382"/>
              <a:gd name="csY74" fmla="*/ 546008 h 1474792"/>
              <a:gd name="csX75" fmla="*/ 2736621 w 4394382"/>
              <a:gd name="csY75" fmla="*/ 532851 h 1474792"/>
              <a:gd name="csX76" fmla="*/ 2756356 w 4394382"/>
              <a:gd name="csY76" fmla="*/ 519695 h 1474792"/>
              <a:gd name="csX77" fmla="*/ 2776092 w 4394382"/>
              <a:gd name="csY77" fmla="*/ 513116 h 1474792"/>
              <a:gd name="csX78" fmla="*/ 2835297 w 4394382"/>
              <a:gd name="csY78" fmla="*/ 480224 h 1474792"/>
              <a:gd name="csX79" fmla="*/ 2881346 w 4394382"/>
              <a:gd name="csY79" fmla="*/ 460489 h 1474792"/>
              <a:gd name="csX80" fmla="*/ 2901082 w 4394382"/>
              <a:gd name="csY80" fmla="*/ 447332 h 1474792"/>
              <a:gd name="csX81" fmla="*/ 2960287 w 4394382"/>
              <a:gd name="csY81" fmla="*/ 421018 h 1474792"/>
              <a:gd name="csX82" fmla="*/ 2993180 w 4394382"/>
              <a:gd name="csY82" fmla="*/ 401283 h 1474792"/>
              <a:gd name="csX83" fmla="*/ 3012915 w 4394382"/>
              <a:gd name="csY83" fmla="*/ 388126 h 1474792"/>
              <a:gd name="csX84" fmla="*/ 3032650 w 4394382"/>
              <a:gd name="csY84" fmla="*/ 381548 h 1474792"/>
              <a:gd name="csX85" fmla="*/ 3078699 w 4394382"/>
              <a:gd name="csY85" fmla="*/ 355234 h 1474792"/>
              <a:gd name="csX86" fmla="*/ 3098434 w 4394382"/>
              <a:gd name="csY86" fmla="*/ 348656 h 1474792"/>
              <a:gd name="csX87" fmla="*/ 3144483 w 4394382"/>
              <a:gd name="csY87" fmla="*/ 328921 h 1474792"/>
              <a:gd name="csX88" fmla="*/ 3164218 w 4394382"/>
              <a:gd name="csY88" fmla="*/ 315764 h 1474792"/>
              <a:gd name="csX89" fmla="*/ 3216846 w 4394382"/>
              <a:gd name="csY89" fmla="*/ 296028 h 1474792"/>
              <a:gd name="csX90" fmla="*/ 3236581 w 4394382"/>
              <a:gd name="csY90" fmla="*/ 282872 h 1474792"/>
              <a:gd name="csX91" fmla="*/ 3276051 w 4394382"/>
              <a:gd name="csY91" fmla="*/ 269715 h 1474792"/>
              <a:gd name="csX92" fmla="*/ 3341836 w 4394382"/>
              <a:gd name="csY92" fmla="*/ 236823 h 1474792"/>
              <a:gd name="csX93" fmla="*/ 3368149 w 4394382"/>
              <a:gd name="csY93" fmla="*/ 223666 h 1474792"/>
              <a:gd name="csX94" fmla="*/ 3387885 w 4394382"/>
              <a:gd name="csY94" fmla="*/ 217087 h 1474792"/>
              <a:gd name="csX95" fmla="*/ 3407620 w 4394382"/>
              <a:gd name="csY95" fmla="*/ 203931 h 1474792"/>
              <a:gd name="csX96" fmla="*/ 3433933 w 4394382"/>
              <a:gd name="csY96" fmla="*/ 197352 h 1474792"/>
              <a:gd name="csX97" fmla="*/ 3460247 w 4394382"/>
              <a:gd name="csY97" fmla="*/ 184195 h 1474792"/>
              <a:gd name="csX98" fmla="*/ 3493139 w 4394382"/>
              <a:gd name="csY98" fmla="*/ 171039 h 1474792"/>
              <a:gd name="csX99" fmla="*/ 3512874 w 4394382"/>
              <a:gd name="csY99" fmla="*/ 157882 h 1474792"/>
              <a:gd name="csX100" fmla="*/ 3552345 w 4394382"/>
              <a:gd name="csY100" fmla="*/ 144725 h 1474792"/>
              <a:gd name="csX101" fmla="*/ 3578659 w 4394382"/>
              <a:gd name="csY101" fmla="*/ 131568 h 1474792"/>
              <a:gd name="csX102" fmla="*/ 3618129 w 4394382"/>
              <a:gd name="csY102" fmla="*/ 118411 h 1474792"/>
              <a:gd name="csX103" fmla="*/ 3637864 w 4394382"/>
              <a:gd name="csY103" fmla="*/ 111833 h 1474792"/>
              <a:gd name="csX104" fmla="*/ 3670756 w 4394382"/>
              <a:gd name="csY104" fmla="*/ 105254 h 1474792"/>
              <a:gd name="csX105" fmla="*/ 3703649 w 4394382"/>
              <a:gd name="csY105" fmla="*/ 92098 h 1474792"/>
              <a:gd name="csX106" fmla="*/ 3723384 w 4394382"/>
              <a:gd name="csY106" fmla="*/ 85519 h 1474792"/>
              <a:gd name="csX107" fmla="*/ 3769433 w 4394382"/>
              <a:gd name="csY107" fmla="*/ 72362 h 1474792"/>
              <a:gd name="csX108" fmla="*/ 3795746 w 4394382"/>
              <a:gd name="csY108" fmla="*/ 59205 h 1474792"/>
              <a:gd name="csX109" fmla="*/ 3822060 w 4394382"/>
              <a:gd name="csY109" fmla="*/ 52627 h 1474792"/>
              <a:gd name="csX110" fmla="*/ 3894423 w 4394382"/>
              <a:gd name="csY110" fmla="*/ 32892 h 1474792"/>
              <a:gd name="csX111" fmla="*/ 3920736 w 4394382"/>
              <a:gd name="csY111" fmla="*/ 26313 h 1474792"/>
              <a:gd name="csX112" fmla="*/ 3953628 w 4394382"/>
              <a:gd name="csY112" fmla="*/ 19735 h 1474792"/>
              <a:gd name="csX113" fmla="*/ 3979942 w 4394382"/>
              <a:gd name="csY113" fmla="*/ 13157 h 1474792"/>
              <a:gd name="csX114" fmla="*/ 4065462 w 4394382"/>
              <a:gd name="csY114" fmla="*/ 0 h 1474792"/>
              <a:gd name="csX115" fmla="*/ 4322020 w 4394382"/>
              <a:gd name="csY115" fmla="*/ 6578 h 1474792"/>
              <a:gd name="csX116" fmla="*/ 4341755 w 4394382"/>
              <a:gd name="csY116" fmla="*/ 13157 h 1474792"/>
              <a:gd name="csX117" fmla="*/ 4368069 w 4394382"/>
              <a:gd name="csY117" fmla="*/ 52627 h 1474792"/>
              <a:gd name="csX118" fmla="*/ 4387804 w 4394382"/>
              <a:gd name="csY118" fmla="*/ 131568 h 1474792"/>
              <a:gd name="csX119" fmla="*/ 4394382 w 4394382"/>
              <a:gd name="csY119" fmla="*/ 374969 h 1474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Lst>
            <a:rect l="l" t="t" r="r" b="b"/>
            <a:pathLst>
              <a:path w="4394382" h="1474792">
                <a:moveTo>
                  <a:pt x="0" y="1466987"/>
                </a:moveTo>
                <a:cubicBezTo>
                  <a:pt x="75759" y="1477809"/>
                  <a:pt x="48048" y="1476972"/>
                  <a:pt x="157882" y="1466987"/>
                </a:cubicBezTo>
                <a:cubicBezTo>
                  <a:pt x="197452" y="1463390"/>
                  <a:pt x="181695" y="1459275"/>
                  <a:pt x="217087" y="1453830"/>
                </a:cubicBezTo>
                <a:cubicBezTo>
                  <a:pt x="236713" y="1450811"/>
                  <a:pt x="256558" y="1449444"/>
                  <a:pt x="276293" y="1447251"/>
                </a:cubicBezTo>
                <a:cubicBezTo>
                  <a:pt x="285064" y="1445058"/>
                  <a:pt x="293914" y="1443157"/>
                  <a:pt x="302607" y="1440673"/>
                </a:cubicBezTo>
                <a:cubicBezTo>
                  <a:pt x="309274" y="1438768"/>
                  <a:pt x="315615" y="1435777"/>
                  <a:pt x="322342" y="1434095"/>
                </a:cubicBezTo>
                <a:cubicBezTo>
                  <a:pt x="333189" y="1431383"/>
                  <a:pt x="344524" y="1430729"/>
                  <a:pt x="355234" y="1427516"/>
                </a:cubicBezTo>
                <a:cubicBezTo>
                  <a:pt x="366545" y="1424123"/>
                  <a:pt x="377069" y="1418505"/>
                  <a:pt x="388126" y="1414359"/>
                </a:cubicBezTo>
                <a:cubicBezTo>
                  <a:pt x="417598" y="1403307"/>
                  <a:pt x="399624" y="1411568"/>
                  <a:pt x="434175" y="1401203"/>
                </a:cubicBezTo>
                <a:cubicBezTo>
                  <a:pt x="514278" y="1377172"/>
                  <a:pt x="439295" y="1396635"/>
                  <a:pt x="499959" y="1381467"/>
                </a:cubicBezTo>
                <a:cubicBezTo>
                  <a:pt x="506538" y="1377081"/>
                  <a:pt x="512428" y="1371424"/>
                  <a:pt x="519695" y="1368310"/>
                </a:cubicBezTo>
                <a:cubicBezTo>
                  <a:pt x="528005" y="1364749"/>
                  <a:pt x="537315" y="1364216"/>
                  <a:pt x="546008" y="1361732"/>
                </a:cubicBezTo>
                <a:cubicBezTo>
                  <a:pt x="552676" y="1359827"/>
                  <a:pt x="559370" y="1357886"/>
                  <a:pt x="565744" y="1355154"/>
                </a:cubicBezTo>
                <a:cubicBezTo>
                  <a:pt x="574757" y="1351291"/>
                  <a:pt x="582875" y="1345440"/>
                  <a:pt x="592057" y="1341997"/>
                </a:cubicBezTo>
                <a:cubicBezTo>
                  <a:pt x="600523" y="1338822"/>
                  <a:pt x="609905" y="1338593"/>
                  <a:pt x="618371" y="1335418"/>
                </a:cubicBezTo>
                <a:cubicBezTo>
                  <a:pt x="627553" y="1331975"/>
                  <a:pt x="635671" y="1326125"/>
                  <a:pt x="644685" y="1322262"/>
                </a:cubicBezTo>
                <a:cubicBezTo>
                  <a:pt x="651059" y="1319531"/>
                  <a:pt x="658218" y="1318784"/>
                  <a:pt x="664420" y="1315683"/>
                </a:cubicBezTo>
                <a:cubicBezTo>
                  <a:pt x="726960" y="1284411"/>
                  <a:pt x="621809" y="1323307"/>
                  <a:pt x="723626" y="1289369"/>
                </a:cubicBezTo>
                <a:lnTo>
                  <a:pt x="743361" y="1282791"/>
                </a:lnTo>
                <a:cubicBezTo>
                  <a:pt x="749939" y="1278405"/>
                  <a:pt x="756024" y="1273170"/>
                  <a:pt x="763096" y="1269634"/>
                </a:cubicBezTo>
                <a:cubicBezTo>
                  <a:pt x="817614" y="1242374"/>
                  <a:pt x="775867" y="1266980"/>
                  <a:pt x="815723" y="1249899"/>
                </a:cubicBezTo>
                <a:cubicBezTo>
                  <a:pt x="842086" y="1238601"/>
                  <a:pt x="837084" y="1236336"/>
                  <a:pt x="861772" y="1230164"/>
                </a:cubicBezTo>
                <a:cubicBezTo>
                  <a:pt x="890646" y="1222945"/>
                  <a:pt x="905908" y="1224540"/>
                  <a:pt x="934135" y="1210428"/>
                </a:cubicBezTo>
                <a:cubicBezTo>
                  <a:pt x="942906" y="1206043"/>
                  <a:pt x="951146" y="1200373"/>
                  <a:pt x="960449" y="1197272"/>
                </a:cubicBezTo>
                <a:cubicBezTo>
                  <a:pt x="977603" y="1191554"/>
                  <a:pt x="1013076" y="1184115"/>
                  <a:pt x="1013076" y="1184115"/>
                </a:cubicBezTo>
                <a:cubicBezTo>
                  <a:pt x="1021847" y="1179729"/>
                  <a:pt x="1030087" y="1174059"/>
                  <a:pt x="1039390" y="1170958"/>
                </a:cubicBezTo>
                <a:cubicBezTo>
                  <a:pt x="1049997" y="1167422"/>
                  <a:pt x="1061367" y="1166806"/>
                  <a:pt x="1072282" y="1164380"/>
                </a:cubicBezTo>
                <a:cubicBezTo>
                  <a:pt x="1081108" y="1162419"/>
                  <a:pt x="1089902" y="1160285"/>
                  <a:pt x="1098595" y="1157801"/>
                </a:cubicBezTo>
                <a:cubicBezTo>
                  <a:pt x="1179098" y="1134800"/>
                  <a:pt x="1039351" y="1173164"/>
                  <a:pt x="1144644" y="1138066"/>
                </a:cubicBezTo>
                <a:cubicBezTo>
                  <a:pt x="1144656" y="1138062"/>
                  <a:pt x="1210422" y="1121622"/>
                  <a:pt x="1223585" y="1118331"/>
                </a:cubicBezTo>
                <a:cubicBezTo>
                  <a:pt x="1232356" y="1116138"/>
                  <a:pt x="1241504" y="1115110"/>
                  <a:pt x="1249899" y="1111752"/>
                </a:cubicBezTo>
                <a:cubicBezTo>
                  <a:pt x="1260863" y="1107366"/>
                  <a:pt x="1272041" y="1103481"/>
                  <a:pt x="1282791" y="1098595"/>
                </a:cubicBezTo>
                <a:cubicBezTo>
                  <a:pt x="1296182" y="1092508"/>
                  <a:pt x="1308533" y="1084141"/>
                  <a:pt x="1322262" y="1078860"/>
                </a:cubicBezTo>
                <a:cubicBezTo>
                  <a:pt x="1337162" y="1073129"/>
                  <a:pt x="1353410" y="1071434"/>
                  <a:pt x="1368310" y="1065703"/>
                </a:cubicBezTo>
                <a:cubicBezTo>
                  <a:pt x="1382039" y="1060422"/>
                  <a:pt x="1394304" y="1051864"/>
                  <a:pt x="1407781" y="1045968"/>
                </a:cubicBezTo>
                <a:cubicBezTo>
                  <a:pt x="1429418" y="1036502"/>
                  <a:pt x="1451637" y="1028425"/>
                  <a:pt x="1473565" y="1019654"/>
                </a:cubicBezTo>
                <a:cubicBezTo>
                  <a:pt x="1484529" y="1015268"/>
                  <a:pt x="1495001" y="1009362"/>
                  <a:pt x="1506457" y="1006498"/>
                </a:cubicBezTo>
                <a:cubicBezTo>
                  <a:pt x="1515228" y="1004305"/>
                  <a:pt x="1524194" y="1002778"/>
                  <a:pt x="1532771" y="999919"/>
                </a:cubicBezTo>
                <a:cubicBezTo>
                  <a:pt x="1640814" y="963904"/>
                  <a:pt x="1500252" y="1008001"/>
                  <a:pt x="1591977" y="973605"/>
                </a:cubicBezTo>
                <a:cubicBezTo>
                  <a:pt x="1600442" y="970431"/>
                  <a:pt x="1609519" y="969220"/>
                  <a:pt x="1618290" y="967027"/>
                </a:cubicBezTo>
                <a:cubicBezTo>
                  <a:pt x="1624869" y="962641"/>
                  <a:pt x="1630801" y="957081"/>
                  <a:pt x="1638026" y="953870"/>
                </a:cubicBezTo>
                <a:cubicBezTo>
                  <a:pt x="1650699" y="948237"/>
                  <a:pt x="1664339" y="945099"/>
                  <a:pt x="1677496" y="940713"/>
                </a:cubicBezTo>
                <a:cubicBezTo>
                  <a:pt x="1684074" y="938520"/>
                  <a:pt x="1691029" y="937236"/>
                  <a:pt x="1697231" y="934135"/>
                </a:cubicBezTo>
                <a:cubicBezTo>
                  <a:pt x="1729747" y="917877"/>
                  <a:pt x="1714242" y="924079"/>
                  <a:pt x="1743280" y="914400"/>
                </a:cubicBezTo>
                <a:cubicBezTo>
                  <a:pt x="1763100" y="901186"/>
                  <a:pt x="1765959" y="898102"/>
                  <a:pt x="1789329" y="888086"/>
                </a:cubicBezTo>
                <a:cubicBezTo>
                  <a:pt x="1795702" y="885355"/>
                  <a:pt x="1802691" y="884239"/>
                  <a:pt x="1809064" y="881508"/>
                </a:cubicBezTo>
                <a:cubicBezTo>
                  <a:pt x="1818078" y="877645"/>
                  <a:pt x="1826196" y="871794"/>
                  <a:pt x="1835378" y="868351"/>
                </a:cubicBezTo>
                <a:cubicBezTo>
                  <a:pt x="1843844" y="865176"/>
                  <a:pt x="1853226" y="864947"/>
                  <a:pt x="1861692" y="861772"/>
                </a:cubicBezTo>
                <a:cubicBezTo>
                  <a:pt x="1870874" y="858329"/>
                  <a:pt x="1879044" y="852598"/>
                  <a:pt x="1888005" y="848615"/>
                </a:cubicBezTo>
                <a:cubicBezTo>
                  <a:pt x="1991657" y="802548"/>
                  <a:pt x="1861690" y="860951"/>
                  <a:pt x="1947211" y="828880"/>
                </a:cubicBezTo>
                <a:cubicBezTo>
                  <a:pt x="2016002" y="803083"/>
                  <a:pt x="1932305" y="826027"/>
                  <a:pt x="1999839" y="809145"/>
                </a:cubicBezTo>
                <a:cubicBezTo>
                  <a:pt x="2012996" y="802567"/>
                  <a:pt x="2025456" y="794357"/>
                  <a:pt x="2039309" y="789410"/>
                </a:cubicBezTo>
                <a:cubicBezTo>
                  <a:pt x="2056338" y="783328"/>
                  <a:pt x="2074394" y="780639"/>
                  <a:pt x="2091936" y="776253"/>
                </a:cubicBezTo>
                <a:cubicBezTo>
                  <a:pt x="2100707" y="774060"/>
                  <a:pt x="2110163" y="773717"/>
                  <a:pt x="2118250" y="769674"/>
                </a:cubicBezTo>
                <a:cubicBezTo>
                  <a:pt x="2127021" y="765289"/>
                  <a:pt x="2135382" y="759961"/>
                  <a:pt x="2144564" y="756518"/>
                </a:cubicBezTo>
                <a:cubicBezTo>
                  <a:pt x="2153029" y="753344"/>
                  <a:pt x="2162184" y="752423"/>
                  <a:pt x="2170877" y="749939"/>
                </a:cubicBezTo>
                <a:cubicBezTo>
                  <a:pt x="2177545" y="748034"/>
                  <a:pt x="2183945" y="745266"/>
                  <a:pt x="2190613" y="743361"/>
                </a:cubicBezTo>
                <a:cubicBezTo>
                  <a:pt x="2199306" y="740877"/>
                  <a:pt x="2208266" y="739380"/>
                  <a:pt x="2216926" y="736782"/>
                </a:cubicBezTo>
                <a:cubicBezTo>
                  <a:pt x="2230210" y="732797"/>
                  <a:pt x="2243240" y="728012"/>
                  <a:pt x="2256397" y="723626"/>
                </a:cubicBezTo>
                <a:lnTo>
                  <a:pt x="2276132" y="717047"/>
                </a:lnTo>
                <a:cubicBezTo>
                  <a:pt x="2282710" y="714854"/>
                  <a:pt x="2289429" y="713044"/>
                  <a:pt x="2295867" y="710469"/>
                </a:cubicBezTo>
                <a:cubicBezTo>
                  <a:pt x="2306831" y="706083"/>
                  <a:pt x="2317661" y="701348"/>
                  <a:pt x="2328759" y="697312"/>
                </a:cubicBezTo>
                <a:cubicBezTo>
                  <a:pt x="2341793" y="692572"/>
                  <a:pt x="2354775" y="687518"/>
                  <a:pt x="2368230" y="684155"/>
                </a:cubicBezTo>
                <a:cubicBezTo>
                  <a:pt x="2376667" y="682046"/>
                  <a:pt x="2404837" y="675719"/>
                  <a:pt x="2414279" y="670998"/>
                </a:cubicBezTo>
                <a:cubicBezTo>
                  <a:pt x="2421350" y="667462"/>
                  <a:pt x="2426942" y="661377"/>
                  <a:pt x="2434014" y="657841"/>
                </a:cubicBezTo>
                <a:cubicBezTo>
                  <a:pt x="2440216" y="654740"/>
                  <a:pt x="2447082" y="653168"/>
                  <a:pt x="2453749" y="651263"/>
                </a:cubicBezTo>
                <a:cubicBezTo>
                  <a:pt x="2463592" y="648451"/>
                  <a:pt x="2489278" y="643366"/>
                  <a:pt x="2499798" y="638106"/>
                </a:cubicBezTo>
                <a:cubicBezTo>
                  <a:pt x="2506869" y="634570"/>
                  <a:pt x="2512308" y="628160"/>
                  <a:pt x="2519533" y="624949"/>
                </a:cubicBezTo>
                <a:cubicBezTo>
                  <a:pt x="2532206" y="619316"/>
                  <a:pt x="2546599" y="617994"/>
                  <a:pt x="2559004" y="611792"/>
                </a:cubicBezTo>
                <a:cubicBezTo>
                  <a:pt x="2567775" y="607407"/>
                  <a:pt x="2576304" y="602499"/>
                  <a:pt x="2585318" y="598636"/>
                </a:cubicBezTo>
                <a:cubicBezTo>
                  <a:pt x="2591692" y="595905"/>
                  <a:pt x="2598851" y="595158"/>
                  <a:pt x="2605053" y="592057"/>
                </a:cubicBezTo>
                <a:cubicBezTo>
                  <a:pt x="2612124" y="588521"/>
                  <a:pt x="2617716" y="582436"/>
                  <a:pt x="2624788" y="578900"/>
                </a:cubicBezTo>
                <a:cubicBezTo>
                  <a:pt x="2630990" y="575799"/>
                  <a:pt x="2638030" y="574757"/>
                  <a:pt x="2644523" y="572322"/>
                </a:cubicBezTo>
                <a:cubicBezTo>
                  <a:pt x="2655580" y="568176"/>
                  <a:pt x="2666853" y="564446"/>
                  <a:pt x="2677415" y="559165"/>
                </a:cubicBezTo>
                <a:cubicBezTo>
                  <a:pt x="2684487" y="555629"/>
                  <a:pt x="2689926" y="549219"/>
                  <a:pt x="2697151" y="546008"/>
                </a:cubicBezTo>
                <a:cubicBezTo>
                  <a:pt x="2709824" y="540375"/>
                  <a:pt x="2723948" y="538483"/>
                  <a:pt x="2736621" y="532851"/>
                </a:cubicBezTo>
                <a:cubicBezTo>
                  <a:pt x="2743846" y="529640"/>
                  <a:pt x="2749285" y="523231"/>
                  <a:pt x="2756356" y="519695"/>
                </a:cubicBezTo>
                <a:cubicBezTo>
                  <a:pt x="2762558" y="516594"/>
                  <a:pt x="2769890" y="516217"/>
                  <a:pt x="2776092" y="513116"/>
                </a:cubicBezTo>
                <a:cubicBezTo>
                  <a:pt x="2825973" y="488175"/>
                  <a:pt x="2790967" y="499222"/>
                  <a:pt x="2835297" y="480224"/>
                </a:cubicBezTo>
                <a:cubicBezTo>
                  <a:pt x="2872206" y="464406"/>
                  <a:pt x="2837701" y="485429"/>
                  <a:pt x="2881346" y="460489"/>
                </a:cubicBezTo>
                <a:cubicBezTo>
                  <a:pt x="2888211" y="456566"/>
                  <a:pt x="2894010" y="450868"/>
                  <a:pt x="2901082" y="447332"/>
                </a:cubicBezTo>
                <a:cubicBezTo>
                  <a:pt x="2974285" y="410730"/>
                  <a:pt x="2897497" y="455901"/>
                  <a:pt x="2960287" y="421018"/>
                </a:cubicBezTo>
                <a:cubicBezTo>
                  <a:pt x="2971464" y="414808"/>
                  <a:pt x="2982337" y="408060"/>
                  <a:pt x="2993180" y="401283"/>
                </a:cubicBezTo>
                <a:cubicBezTo>
                  <a:pt x="2999885" y="397093"/>
                  <a:pt x="3005843" y="391662"/>
                  <a:pt x="3012915" y="388126"/>
                </a:cubicBezTo>
                <a:cubicBezTo>
                  <a:pt x="3019117" y="385025"/>
                  <a:pt x="3026072" y="383741"/>
                  <a:pt x="3032650" y="381548"/>
                </a:cubicBezTo>
                <a:cubicBezTo>
                  <a:pt x="3052470" y="368334"/>
                  <a:pt x="3055329" y="365250"/>
                  <a:pt x="3078699" y="355234"/>
                </a:cubicBezTo>
                <a:cubicBezTo>
                  <a:pt x="3085072" y="352503"/>
                  <a:pt x="3091856" y="350849"/>
                  <a:pt x="3098434" y="348656"/>
                </a:cubicBezTo>
                <a:cubicBezTo>
                  <a:pt x="3147980" y="315625"/>
                  <a:pt x="3085011" y="354409"/>
                  <a:pt x="3144483" y="328921"/>
                </a:cubicBezTo>
                <a:cubicBezTo>
                  <a:pt x="3151750" y="325807"/>
                  <a:pt x="3156951" y="318879"/>
                  <a:pt x="3164218" y="315764"/>
                </a:cubicBezTo>
                <a:cubicBezTo>
                  <a:pt x="3228981" y="288007"/>
                  <a:pt x="3151060" y="333619"/>
                  <a:pt x="3216846" y="296028"/>
                </a:cubicBezTo>
                <a:cubicBezTo>
                  <a:pt x="3223710" y="292106"/>
                  <a:pt x="3229356" y="286083"/>
                  <a:pt x="3236581" y="282872"/>
                </a:cubicBezTo>
                <a:cubicBezTo>
                  <a:pt x="3249254" y="277240"/>
                  <a:pt x="3276051" y="269715"/>
                  <a:pt x="3276051" y="269715"/>
                </a:cubicBezTo>
                <a:cubicBezTo>
                  <a:pt x="3323045" y="238386"/>
                  <a:pt x="3300181" y="247236"/>
                  <a:pt x="3341836" y="236823"/>
                </a:cubicBezTo>
                <a:cubicBezTo>
                  <a:pt x="3350607" y="232437"/>
                  <a:pt x="3359136" y="227529"/>
                  <a:pt x="3368149" y="223666"/>
                </a:cubicBezTo>
                <a:cubicBezTo>
                  <a:pt x="3374523" y="220934"/>
                  <a:pt x="3381683" y="220188"/>
                  <a:pt x="3387885" y="217087"/>
                </a:cubicBezTo>
                <a:cubicBezTo>
                  <a:pt x="3394956" y="213551"/>
                  <a:pt x="3400353" y="207045"/>
                  <a:pt x="3407620" y="203931"/>
                </a:cubicBezTo>
                <a:cubicBezTo>
                  <a:pt x="3415930" y="200370"/>
                  <a:pt x="3425468" y="200527"/>
                  <a:pt x="3433933" y="197352"/>
                </a:cubicBezTo>
                <a:cubicBezTo>
                  <a:pt x="3443115" y="193909"/>
                  <a:pt x="3451286" y="188178"/>
                  <a:pt x="3460247" y="184195"/>
                </a:cubicBezTo>
                <a:cubicBezTo>
                  <a:pt x="3471038" y="179399"/>
                  <a:pt x="3482577" y="176320"/>
                  <a:pt x="3493139" y="171039"/>
                </a:cubicBezTo>
                <a:cubicBezTo>
                  <a:pt x="3500211" y="167503"/>
                  <a:pt x="3505649" y="161093"/>
                  <a:pt x="3512874" y="157882"/>
                </a:cubicBezTo>
                <a:cubicBezTo>
                  <a:pt x="3525547" y="152249"/>
                  <a:pt x="3539940" y="150927"/>
                  <a:pt x="3552345" y="144725"/>
                </a:cubicBezTo>
                <a:cubicBezTo>
                  <a:pt x="3561116" y="140339"/>
                  <a:pt x="3569554" y="135210"/>
                  <a:pt x="3578659" y="131568"/>
                </a:cubicBezTo>
                <a:cubicBezTo>
                  <a:pt x="3591535" y="126417"/>
                  <a:pt x="3604972" y="122797"/>
                  <a:pt x="3618129" y="118411"/>
                </a:cubicBezTo>
                <a:cubicBezTo>
                  <a:pt x="3624707" y="116218"/>
                  <a:pt x="3631065" y="113193"/>
                  <a:pt x="3637864" y="111833"/>
                </a:cubicBezTo>
                <a:cubicBezTo>
                  <a:pt x="3648828" y="109640"/>
                  <a:pt x="3660046" y="108467"/>
                  <a:pt x="3670756" y="105254"/>
                </a:cubicBezTo>
                <a:cubicBezTo>
                  <a:pt x="3682067" y="101861"/>
                  <a:pt x="3692592" y="96244"/>
                  <a:pt x="3703649" y="92098"/>
                </a:cubicBezTo>
                <a:cubicBezTo>
                  <a:pt x="3710142" y="89663"/>
                  <a:pt x="3716717" y="87424"/>
                  <a:pt x="3723384" y="85519"/>
                </a:cubicBezTo>
                <a:cubicBezTo>
                  <a:pt x="3740081" y="80748"/>
                  <a:pt x="3753656" y="79124"/>
                  <a:pt x="3769433" y="72362"/>
                </a:cubicBezTo>
                <a:cubicBezTo>
                  <a:pt x="3778446" y="68499"/>
                  <a:pt x="3786564" y="62648"/>
                  <a:pt x="3795746" y="59205"/>
                </a:cubicBezTo>
                <a:cubicBezTo>
                  <a:pt x="3804212" y="56030"/>
                  <a:pt x="3813400" y="55225"/>
                  <a:pt x="3822060" y="52627"/>
                </a:cubicBezTo>
                <a:cubicBezTo>
                  <a:pt x="3910101" y="26215"/>
                  <a:pt x="3817326" y="50025"/>
                  <a:pt x="3894423" y="32892"/>
                </a:cubicBezTo>
                <a:cubicBezTo>
                  <a:pt x="3903249" y="30931"/>
                  <a:pt x="3911910" y="28274"/>
                  <a:pt x="3920736" y="26313"/>
                </a:cubicBezTo>
                <a:cubicBezTo>
                  <a:pt x="3931651" y="23887"/>
                  <a:pt x="3942713" y="22160"/>
                  <a:pt x="3953628" y="19735"/>
                </a:cubicBezTo>
                <a:cubicBezTo>
                  <a:pt x="3962454" y="17774"/>
                  <a:pt x="3971076" y="14930"/>
                  <a:pt x="3979942" y="13157"/>
                </a:cubicBezTo>
                <a:cubicBezTo>
                  <a:pt x="4002778" y="8590"/>
                  <a:pt x="4043325" y="3162"/>
                  <a:pt x="4065462" y="0"/>
                </a:cubicBezTo>
                <a:cubicBezTo>
                  <a:pt x="4150981" y="2193"/>
                  <a:pt x="4236569" y="2509"/>
                  <a:pt x="4322020" y="6578"/>
                </a:cubicBezTo>
                <a:cubicBezTo>
                  <a:pt x="4328946" y="6908"/>
                  <a:pt x="4336852" y="8254"/>
                  <a:pt x="4341755" y="13157"/>
                </a:cubicBezTo>
                <a:cubicBezTo>
                  <a:pt x="4352936" y="24338"/>
                  <a:pt x="4368069" y="52627"/>
                  <a:pt x="4368069" y="52627"/>
                </a:cubicBezTo>
                <a:cubicBezTo>
                  <a:pt x="4385444" y="104752"/>
                  <a:pt x="4378946" y="78418"/>
                  <a:pt x="4387804" y="131568"/>
                </a:cubicBezTo>
                <a:cubicBezTo>
                  <a:pt x="4390058" y="212700"/>
                  <a:pt x="4394382" y="293806"/>
                  <a:pt x="4394382" y="374969"/>
                </a:cubicBezTo>
              </a:path>
            </a:pathLst>
          </a:custGeom>
          <a:noFill/>
          <a:ln w="19050" algn="ctr">
            <a:noFill/>
            <a:miter lim="800000"/>
            <a:headEnd/>
            <a:tailEnd/>
          </a:ln>
        </p:spPr>
        <p:txBody>
          <a:bodyPr rtlCol="0" anchor="ctr"/>
          <a:lstStyle/>
          <a:p>
            <a:pPr algn="ctr"/>
            <a:endParaRPr lang="en-US"/>
          </a:p>
        </p:txBody>
      </p:sp>
      <p:pic>
        <p:nvPicPr>
          <p:cNvPr id="7" name="Content Placeholder 6" descr="Diagram of a diagram of a phase&#10;&#10;AI-generated content may be incorrect.">
            <a:extLst>
              <a:ext uri="{FF2B5EF4-FFF2-40B4-BE49-F238E27FC236}">
                <a16:creationId xmlns:a16="http://schemas.microsoft.com/office/drawing/2014/main" id="{4880A532-8162-F582-8231-BEDD8DA7F17C}"/>
              </a:ext>
            </a:extLst>
          </p:cNvPr>
          <p:cNvPicPr>
            <a:picLocks noGrp="1" noChangeAspect="1"/>
          </p:cNvPicPr>
          <p:nvPr>
            <p:ph sz="quarter" idx="23"/>
          </p:nvPr>
        </p:nvPicPr>
        <p:blipFill>
          <a:blip r:embed="rId3"/>
          <a:srcRect l="-3" t="7289" r="-51" b="30962"/>
          <a:stretch>
            <a:fillRect/>
          </a:stretch>
        </p:blipFill>
        <p:spPr>
          <a:xfrm>
            <a:off x="273041" y="1438745"/>
            <a:ext cx="5436994" cy="3368474"/>
          </a:xfrm>
          <a:prstGeom prst="rect">
            <a:avLst/>
          </a:prstGeom>
        </p:spPr>
      </p:pic>
      <p:sp>
        <p:nvSpPr>
          <p:cNvPr id="5" name="TextBox 4">
            <a:extLst>
              <a:ext uri="{FF2B5EF4-FFF2-40B4-BE49-F238E27FC236}">
                <a16:creationId xmlns:a16="http://schemas.microsoft.com/office/drawing/2014/main" id="{FC20410D-35B1-0D66-3CED-248889193DC9}"/>
              </a:ext>
            </a:extLst>
          </p:cNvPr>
          <p:cNvSpPr txBox="1"/>
          <p:nvPr/>
        </p:nvSpPr>
        <p:spPr bwMode="auto">
          <a:xfrm>
            <a:off x="166158" y="5155494"/>
            <a:ext cx="6157030" cy="1384995"/>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1400" b="1">
                <a:cs typeface="Arial"/>
              </a:rPr>
              <a:t>How to Build:</a:t>
            </a:r>
          </a:p>
          <a:p>
            <a:pPr marL="342900" indent="-342900">
              <a:buClr>
                <a:schemeClr val="accent1"/>
              </a:buClr>
              <a:buSzPct val="80000"/>
              <a:buFont typeface="Wingdings" charset="2"/>
              <a:buChar char="§"/>
            </a:pPr>
            <a:r>
              <a:rPr lang="en-US" sz="1400">
                <a:cs typeface="Arial"/>
              </a:rPr>
              <a:t>Titrate a concentration series at fixed T </a:t>
            </a:r>
          </a:p>
          <a:p>
            <a:pPr marL="342900" indent="-342900">
              <a:buClr>
                <a:schemeClr val="accent1"/>
              </a:buClr>
              <a:buSzPct val="80000"/>
              <a:buFont typeface="Wingdings" charset="2"/>
              <a:buChar char="§"/>
            </a:pPr>
            <a:r>
              <a:rPr lang="en-US" sz="1400">
                <a:cs typeface="Arial"/>
              </a:rPr>
              <a:t>Score droplets +/-</a:t>
            </a:r>
          </a:p>
          <a:p>
            <a:pPr marL="342900" indent="-342900">
              <a:buClr>
                <a:schemeClr val="accent1"/>
              </a:buClr>
              <a:buSzPct val="80000"/>
              <a:buFont typeface="Wingdings" charset="2"/>
              <a:buChar char="§"/>
            </a:pPr>
            <a:r>
              <a:rPr lang="en-US" sz="1400">
                <a:cs typeface="Arial"/>
              </a:rPr>
              <a:t>Boundary is </a:t>
            </a:r>
            <a:r>
              <a:rPr lang="en-US" sz="1400" err="1">
                <a:cs typeface="Arial"/>
              </a:rPr>
              <a:t>Csat</a:t>
            </a:r>
            <a:endParaRPr lang="en-US" sz="1400">
              <a:cs typeface="Arial"/>
            </a:endParaRPr>
          </a:p>
          <a:p>
            <a:pPr marL="342900" indent="-342900">
              <a:buClr>
                <a:schemeClr val="accent1"/>
              </a:buClr>
              <a:buSzPct val="80000"/>
              <a:buFont typeface="Wingdings" charset="2"/>
              <a:buChar char="§"/>
            </a:pPr>
            <a:r>
              <a:rPr lang="en-US" sz="1400">
                <a:cs typeface="Arial"/>
              </a:rPr>
              <a:t>Repeat across temperature</a:t>
            </a:r>
          </a:p>
          <a:p>
            <a:pPr marL="342900" indent="-342900">
              <a:buClr>
                <a:schemeClr val="accent1"/>
              </a:buClr>
              <a:buSzPct val="80000"/>
              <a:buFont typeface="Wingdings" charset="2"/>
              <a:buChar char="§"/>
            </a:pPr>
            <a:endParaRPr lang="en-US" sz="2000">
              <a:cs typeface="Arial"/>
            </a:endParaRPr>
          </a:p>
        </p:txBody>
      </p:sp>
      <p:sp>
        <p:nvSpPr>
          <p:cNvPr id="6" name="TextBox 5">
            <a:extLst>
              <a:ext uri="{FF2B5EF4-FFF2-40B4-BE49-F238E27FC236}">
                <a16:creationId xmlns:a16="http://schemas.microsoft.com/office/drawing/2014/main" id="{FECF975F-5AB0-867C-918C-8559B934B723}"/>
              </a:ext>
            </a:extLst>
          </p:cNvPr>
          <p:cNvSpPr txBox="1"/>
          <p:nvPr/>
        </p:nvSpPr>
        <p:spPr bwMode="auto">
          <a:xfrm>
            <a:off x="5844605" y="897329"/>
            <a:ext cx="5903383" cy="830997"/>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57200" indent="-457200">
              <a:buClr>
                <a:schemeClr val="accent1"/>
              </a:buClr>
              <a:buSzPct val="80000"/>
              <a:buAutoNum type="arabicPeriod"/>
            </a:pPr>
            <a:r>
              <a:rPr lang="en-US" b="1">
                <a:cs typeface="Arial"/>
              </a:rPr>
              <a:t>Pick a Temperature</a:t>
            </a:r>
          </a:p>
          <a:p>
            <a:pPr lvl="1"/>
            <a:r>
              <a:rPr lang="en-US">
                <a:cs typeface="Arial"/>
              </a:rPr>
              <a:t>Draw a horizontal line across the plot</a:t>
            </a:r>
            <a:endParaRPr lang="en-US">
              <a:solidFill>
                <a:srgbClr val="000000"/>
              </a:solidFill>
              <a:cs typeface="Arial"/>
            </a:endParaRPr>
          </a:p>
          <a:p>
            <a:pPr lvl="1"/>
            <a:endParaRPr lang="en-US" b="1">
              <a:cs typeface="Arial"/>
            </a:endParaRPr>
          </a:p>
        </p:txBody>
      </p:sp>
      <p:sp>
        <p:nvSpPr>
          <p:cNvPr id="8" name="Oval 7">
            <a:extLst>
              <a:ext uri="{FF2B5EF4-FFF2-40B4-BE49-F238E27FC236}">
                <a16:creationId xmlns:a16="http://schemas.microsoft.com/office/drawing/2014/main" id="{994A9439-0574-4421-6727-D9146CFE7E5A}"/>
              </a:ext>
            </a:extLst>
          </p:cNvPr>
          <p:cNvSpPr/>
          <p:nvPr/>
        </p:nvSpPr>
        <p:spPr bwMode="auto">
          <a:xfrm>
            <a:off x="1284172" y="2568027"/>
            <a:ext cx="914400" cy="485019"/>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13" name="Picture 12" descr="A blue rectangle with black border&#10;&#10;AI-generated content may be incorrect.">
            <a:extLst>
              <a:ext uri="{FF2B5EF4-FFF2-40B4-BE49-F238E27FC236}">
                <a16:creationId xmlns:a16="http://schemas.microsoft.com/office/drawing/2014/main" id="{D6A39D1B-0584-33B3-8F1E-1B30FF82C0B0}"/>
              </a:ext>
            </a:extLst>
          </p:cNvPr>
          <p:cNvPicPr>
            <a:picLocks noChangeAspect="1"/>
          </p:cNvPicPr>
          <p:nvPr/>
        </p:nvPicPr>
        <p:blipFill>
          <a:blip r:embed="rId4"/>
          <a:stretch>
            <a:fillRect/>
          </a:stretch>
        </p:blipFill>
        <p:spPr>
          <a:xfrm rot="16200000">
            <a:off x="1102507" y="3638399"/>
            <a:ext cx="1327896" cy="322829"/>
          </a:xfrm>
          <a:prstGeom prst="rect">
            <a:avLst/>
          </a:prstGeom>
        </p:spPr>
      </p:pic>
      <p:cxnSp>
        <p:nvCxnSpPr>
          <p:cNvPr id="9" name="Straight Arrow Connector 8">
            <a:extLst>
              <a:ext uri="{FF2B5EF4-FFF2-40B4-BE49-F238E27FC236}">
                <a16:creationId xmlns:a16="http://schemas.microsoft.com/office/drawing/2014/main" id="{43E8B8CF-8D29-9538-6C94-4281E65E89F9}"/>
              </a:ext>
            </a:extLst>
          </p:cNvPr>
          <p:cNvCxnSpPr/>
          <p:nvPr/>
        </p:nvCxnSpPr>
        <p:spPr>
          <a:xfrm>
            <a:off x="971550" y="3648075"/>
            <a:ext cx="4610100" cy="9525"/>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Picture 9" descr="A blue rectangle with black border&#10;&#10;AI-generated content may be incorrect.">
            <a:extLst>
              <a:ext uri="{FF2B5EF4-FFF2-40B4-BE49-F238E27FC236}">
                <a16:creationId xmlns:a16="http://schemas.microsoft.com/office/drawing/2014/main" id="{3DAE6F7B-D7B2-8054-6A1F-42B9AF9AF120}"/>
              </a:ext>
            </a:extLst>
          </p:cNvPr>
          <p:cNvPicPr>
            <a:picLocks noChangeAspect="1"/>
          </p:cNvPicPr>
          <p:nvPr/>
        </p:nvPicPr>
        <p:blipFill>
          <a:blip r:embed="rId4"/>
          <a:stretch>
            <a:fillRect/>
          </a:stretch>
        </p:blipFill>
        <p:spPr>
          <a:xfrm>
            <a:off x="13486805" y="7810619"/>
            <a:ext cx="3049191" cy="1266587"/>
          </a:xfrm>
          <a:prstGeom prst="rect">
            <a:avLst/>
          </a:prstGeom>
        </p:spPr>
      </p:pic>
      <p:cxnSp>
        <p:nvCxnSpPr>
          <p:cNvPr id="14" name="Straight Arrow Connector 13">
            <a:extLst>
              <a:ext uri="{FF2B5EF4-FFF2-40B4-BE49-F238E27FC236}">
                <a16:creationId xmlns:a16="http://schemas.microsoft.com/office/drawing/2014/main" id="{0229D505-868D-7DE7-C00C-B2DE4F61EE0B}"/>
              </a:ext>
            </a:extLst>
          </p:cNvPr>
          <p:cNvCxnSpPr>
            <a:cxnSpLocks/>
          </p:cNvCxnSpPr>
          <p:nvPr/>
        </p:nvCxnSpPr>
        <p:spPr>
          <a:xfrm flipV="1">
            <a:off x="701256" y="3089694"/>
            <a:ext cx="991845" cy="5379"/>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018C86D1-E176-AE8C-8C09-45E2D6E8FFA0}"/>
              </a:ext>
            </a:extLst>
          </p:cNvPr>
          <p:cNvSpPr/>
          <p:nvPr/>
        </p:nvSpPr>
        <p:spPr bwMode="auto">
          <a:xfrm>
            <a:off x="-9791" y="2905895"/>
            <a:ext cx="734684" cy="499396"/>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16872311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00E5D-092E-78E9-C38A-2100DDF75D7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3C1B756-8515-76AA-CDB0-0098FDEFC0C6}"/>
              </a:ext>
            </a:extLst>
          </p:cNvPr>
          <p:cNvSpPr>
            <a:spLocks noGrp="1"/>
          </p:cNvSpPr>
          <p:nvPr>
            <p:ph type="ftr" sz="quarter" idx="12"/>
          </p:nvPr>
        </p:nvSpPr>
        <p:spPr>
          <a:xfrm>
            <a:off x="587528" y="6718226"/>
            <a:ext cx="5747876" cy="137980"/>
          </a:xfrm>
        </p:spPr>
        <p:txBody>
          <a:bodyPr/>
          <a:lstStyle/>
          <a:p>
            <a:r>
              <a:rPr lang="en-US" sz="900">
                <a:cs typeface="Arial"/>
              </a:rPr>
              <a:t>Molecular Grammar of IDRs</a:t>
            </a:r>
            <a:endParaRPr lang="en-US" sz="900"/>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21233546-EC56-6411-6BBF-32D52FA8662D}"/>
              </a:ext>
            </a:extLst>
          </p:cNvPr>
          <p:cNvSpPr>
            <a:spLocks noGrp="1"/>
          </p:cNvSpPr>
          <p:nvPr>
            <p:ph type="sldNum" sz="quarter" idx="13"/>
          </p:nvPr>
        </p:nvSpPr>
        <p:spPr/>
        <p:txBody>
          <a:bodyPr/>
          <a:lstStyle/>
          <a:p>
            <a:fld id="{7BCC8D0D-EAEC-449D-9161-023DFF90F2E2}" type="slidenum">
              <a:rPr lang="en-US" smtClean="0"/>
              <a:pPr/>
              <a:t>9</a:t>
            </a:fld>
            <a:endParaRPr lang="en-US">
              <a:latin typeface="+mn-lt"/>
            </a:endParaRPr>
          </a:p>
        </p:txBody>
      </p:sp>
      <p:sp>
        <p:nvSpPr>
          <p:cNvPr id="4" name="Title 3">
            <a:extLst>
              <a:ext uri="{FF2B5EF4-FFF2-40B4-BE49-F238E27FC236}">
                <a16:creationId xmlns:a16="http://schemas.microsoft.com/office/drawing/2014/main" id="{0B811809-3A24-1820-83AC-AE154DC494E3}"/>
              </a:ext>
            </a:extLst>
          </p:cNvPr>
          <p:cNvSpPr>
            <a:spLocks noGrp="1"/>
          </p:cNvSpPr>
          <p:nvPr>
            <p:ph type="title"/>
          </p:nvPr>
        </p:nvSpPr>
        <p:spPr>
          <a:xfrm>
            <a:off x="393136" y="291655"/>
            <a:ext cx="10898107" cy="611449"/>
          </a:xfrm>
        </p:spPr>
        <p:txBody>
          <a:bodyPr/>
          <a:lstStyle/>
          <a:p>
            <a:r>
              <a:rPr lang="en-US"/>
              <a:t>How to read a phase Diagram</a:t>
            </a:r>
          </a:p>
        </p:txBody>
      </p:sp>
      <p:sp>
        <p:nvSpPr>
          <p:cNvPr id="17" name="Freeform 16">
            <a:extLst>
              <a:ext uri="{FF2B5EF4-FFF2-40B4-BE49-F238E27FC236}">
                <a16:creationId xmlns:a16="http://schemas.microsoft.com/office/drawing/2014/main" id="{965E47F7-A7F6-9B05-29E7-2549863F9F64}"/>
              </a:ext>
            </a:extLst>
          </p:cNvPr>
          <p:cNvSpPr/>
          <p:nvPr/>
        </p:nvSpPr>
        <p:spPr bwMode="auto">
          <a:xfrm>
            <a:off x="782832" y="2769514"/>
            <a:ext cx="4394382" cy="1474792"/>
          </a:xfrm>
          <a:custGeom>
            <a:avLst/>
            <a:gdLst>
              <a:gd name="csX0" fmla="*/ 0 w 4394382"/>
              <a:gd name="csY0" fmla="*/ 1466987 h 1474792"/>
              <a:gd name="csX1" fmla="*/ 157882 w 4394382"/>
              <a:gd name="csY1" fmla="*/ 1466987 h 1474792"/>
              <a:gd name="csX2" fmla="*/ 217087 w 4394382"/>
              <a:gd name="csY2" fmla="*/ 1453830 h 1474792"/>
              <a:gd name="csX3" fmla="*/ 276293 w 4394382"/>
              <a:gd name="csY3" fmla="*/ 1447251 h 1474792"/>
              <a:gd name="csX4" fmla="*/ 302607 w 4394382"/>
              <a:gd name="csY4" fmla="*/ 1440673 h 1474792"/>
              <a:gd name="csX5" fmla="*/ 322342 w 4394382"/>
              <a:gd name="csY5" fmla="*/ 1434095 h 1474792"/>
              <a:gd name="csX6" fmla="*/ 355234 w 4394382"/>
              <a:gd name="csY6" fmla="*/ 1427516 h 1474792"/>
              <a:gd name="csX7" fmla="*/ 388126 w 4394382"/>
              <a:gd name="csY7" fmla="*/ 1414359 h 1474792"/>
              <a:gd name="csX8" fmla="*/ 434175 w 4394382"/>
              <a:gd name="csY8" fmla="*/ 1401203 h 1474792"/>
              <a:gd name="csX9" fmla="*/ 499959 w 4394382"/>
              <a:gd name="csY9" fmla="*/ 1381467 h 1474792"/>
              <a:gd name="csX10" fmla="*/ 519695 w 4394382"/>
              <a:gd name="csY10" fmla="*/ 1368310 h 1474792"/>
              <a:gd name="csX11" fmla="*/ 546008 w 4394382"/>
              <a:gd name="csY11" fmla="*/ 1361732 h 1474792"/>
              <a:gd name="csX12" fmla="*/ 565744 w 4394382"/>
              <a:gd name="csY12" fmla="*/ 1355154 h 1474792"/>
              <a:gd name="csX13" fmla="*/ 592057 w 4394382"/>
              <a:gd name="csY13" fmla="*/ 1341997 h 1474792"/>
              <a:gd name="csX14" fmla="*/ 618371 w 4394382"/>
              <a:gd name="csY14" fmla="*/ 1335418 h 1474792"/>
              <a:gd name="csX15" fmla="*/ 644685 w 4394382"/>
              <a:gd name="csY15" fmla="*/ 1322262 h 1474792"/>
              <a:gd name="csX16" fmla="*/ 664420 w 4394382"/>
              <a:gd name="csY16" fmla="*/ 1315683 h 1474792"/>
              <a:gd name="csX17" fmla="*/ 723626 w 4394382"/>
              <a:gd name="csY17" fmla="*/ 1289369 h 1474792"/>
              <a:gd name="csX18" fmla="*/ 743361 w 4394382"/>
              <a:gd name="csY18" fmla="*/ 1282791 h 1474792"/>
              <a:gd name="csX19" fmla="*/ 763096 w 4394382"/>
              <a:gd name="csY19" fmla="*/ 1269634 h 1474792"/>
              <a:gd name="csX20" fmla="*/ 815723 w 4394382"/>
              <a:gd name="csY20" fmla="*/ 1249899 h 1474792"/>
              <a:gd name="csX21" fmla="*/ 861772 w 4394382"/>
              <a:gd name="csY21" fmla="*/ 1230164 h 1474792"/>
              <a:gd name="csX22" fmla="*/ 934135 w 4394382"/>
              <a:gd name="csY22" fmla="*/ 1210428 h 1474792"/>
              <a:gd name="csX23" fmla="*/ 960449 w 4394382"/>
              <a:gd name="csY23" fmla="*/ 1197272 h 1474792"/>
              <a:gd name="csX24" fmla="*/ 1013076 w 4394382"/>
              <a:gd name="csY24" fmla="*/ 1184115 h 1474792"/>
              <a:gd name="csX25" fmla="*/ 1039390 w 4394382"/>
              <a:gd name="csY25" fmla="*/ 1170958 h 1474792"/>
              <a:gd name="csX26" fmla="*/ 1072282 w 4394382"/>
              <a:gd name="csY26" fmla="*/ 1164380 h 1474792"/>
              <a:gd name="csX27" fmla="*/ 1098595 w 4394382"/>
              <a:gd name="csY27" fmla="*/ 1157801 h 1474792"/>
              <a:gd name="csX28" fmla="*/ 1144644 w 4394382"/>
              <a:gd name="csY28" fmla="*/ 1138066 h 1474792"/>
              <a:gd name="csX29" fmla="*/ 1223585 w 4394382"/>
              <a:gd name="csY29" fmla="*/ 1118331 h 1474792"/>
              <a:gd name="csX30" fmla="*/ 1249899 w 4394382"/>
              <a:gd name="csY30" fmla="*/ 1111752 h 1474792"/>
              <a:gd name="csX31" fmla="*/ 1282791 w 4394382"/>
              <a:gd name="csY31" fmla="*/ 1098595 h 1474792"/>
              <a:gd name="csX32" fmla="*/ 1322262 w 4394382"/>
              <a:gd name="csY32" fmla="*/ 1078860 h 1474792"/>
              <a:gd name="csX33" fmla="*/ 1368310 w 4394382"/>
              <a:gd name="csY33" fmla="*/ 1065703 h 1474792"/>
              <a:gd name="csX34" fmla="*/ 1407781 w 4394382"/>
              <a:gd name="csY34" fmla="*/ 1045968 h 1474792"/>
              <a:gd name="csX35" fmla="*/ 1473565 w 4394382"/>
              <a:gd name="csY35" fmla="*/ 1019654 h 1474792"/>
              <a:gd name="csX36" fmla="*/ 1506457 w 4394382"/>
              <a:gd name="csY36" fmla="*/ 1006498 h 1474792"/>
              <a:gd name="csX37" fmla="*/ 1532771 w 4394382"/>
              <a:gd name="csY37" fmla="*/ 999919 h 1474792"/>
              <a:gd name="csX38" fmla="*/ 1591977 w 4394382"/>
              <a:gd name="csY38" fmla="*/ 973605 h 1474792"/>
              <a:gd name="csX39" fmla="*/ 1618290 w 4394382"/>
              <a:gd name="csY39" fmla="*/ 967027 h 1474792"/>
              <a:gd name="csX40" fmla="*/ 1638026 w 4394382"/>
              <a:gd name="csY40" fmla="*/ 953870 h 1474792"/>
              <a:gd name="csX41" fmla="*/ 1677496 w 4394382"/>
              <a:gd name="csY41" fmla="*/ 940713 h 1474792"/>
              <a:gd name="csX42" fmla="*/ 1697231 w 4394382"/>
              <a:gd name="csY42" fmla="*/ 934135 h 1474792"/>
              <a:gd name="csX43" fmla="*/ 1743280 w 4394382"/>
              <a:gd name="csY43" fmla="*/ 914400 h 1474792"/>
              <a:gd name="csX44" fmla="*/ 1789329 w 4394382"/>
              <a:gd name="csY44" fmla="*/ 888086 h 1474792"/>
              <a:gd name="csX45" fmla="*/ 1809064 w 4394382"/>
              <a:gd name="csY45" fmla="*/ 881508 h 1474792"/>
              <a:gd name="csX46" fmla="*/ 1835378 w 4394382"/>
              <a:gd name="csY46" fmla="*/ 868351 h 1474792"/>
              <a:gd name="csX47" fmla="*/ 1861692 w 4394382"/>
              <a:gd name="csY47" fmla="*/ 861772 h 1474792"/>
              <a:gd name="csX48" fmla="*/ 1888005 w 4394382"/>
              <a:gd name="csY48" fmla="*/ 848615 h 1474792"/>
              <a:gd name="csX49" fmla="*/ 1947211 w 4394382"/>
              <a:gd name="csY49" fmla="*/ 828880 h 1474792"/>
              <a:gd name="csX50" fmla="*/ 1999839 w 4394382"/>
              <a:gd name="csY50" fmla="*/ 809145 h 1474792"/>
              <a:gd name="csX51" fmla="*/ 2039309 w 4394382"/>
              <a:gd name="csY51" fmla="*/ 789410 h 1474792"/>
              <a:gd name="csX52" fmla="*/ 2091936 w 4394382"/>
              <a:gd name="csY52" fmla="*/ 776253 h 1474792"/>
              <a:gd name="csX53" fmla="*/ 2118250 w 4394382"/>
              <a:gd name="csY53" fmla="*/ 769674 h 1474792"/>
              <a:gd name="csX54" fmla="*/ 2144564 w 4394382"/>
              <a:gd name="csY54" fmla="*/ 756518 h 1474792"/>
              <a:gd name="csX55" fmla="*/ 2170877 w 4394382"/>
              <a:gd name="csY55" fmla="*/ 749939 h 1474792"/>
              <a:gd name="csX56" fmla="*/ 2190613 w 4394382"/>
              <a:gd name="csY56" fmla="*/ 743361 h 1474792"/>
              <a:gd name="csX57" fmla="*/ 2216926 w 4394382"/>
              <a:gd name="csY57" fmla="*/ 736782 h 1474792"/>
              <a:gd name="csX58" fmla="*/ 2256397 w 4394382"/>
              <a:gd name="csY58" fmla="*/ 723626 h 1474792"/>
              <a:gd name="csX59" fmla="*/ 2276132 w 4394382"/>
              <a:gd name="csY59" fmla="*/ 717047 h 1474792"/>
              <a:gd name="csX60" fmla="*/ 2295867 w 4394382"/>
              <a:gd name="csY60" fmla="*/ 710469 h 1474792"/>
              <a:gd name="csX61" fmla="*/ 2328759 w 4394382"/>
              <a:gd name="csY61" fmla="*/ 697312 h 1474792"/>
              <a:gd name="csX62" fmla="*/ 2368230 w 4394382"/>
              <a:gd name="csY62" fmla="*/ 684155 h 1474792"/>
              <a:gd name="csX63" fmla="*/ 2414279 w 4394382"/>
              <a:gd name="csY63" fmla="*/ 670998 h 1474792"/>
              <a:gd name="csX64" fmla="*/ 2434014 w 4394382"/>
              <a:gd name="csY64" fmla="*/ 657841 h 1474792"/>
              <a:gd name="csX65" fmla="*/ 2453749 w 4394382"/>
              <a:gd name="csY65" fmla="*/ 651263 h 1474792"/>
              <a:gd name="csX66" fmla="*/ 2499798 w 4394382"/>
              <a:gd name="csY66" fmla="*/ 638106 h 1474792"/>
              <a:gd name="csX67" fmla="*/ 2519533 w 4394382"/>
              <a:gd name="csY67" fmla="*/ 624949 h 1474792"/>
              <a:gd name="csX68" fmla="*/ 2559004 w 4394382"/>
              <a:gd name="csY68" fmla="*/ 611792 h 1474792"/>
              <a:gd name="csX69" fmla="*/ 2585318 w 4394382"/>
              <a:gd name="csY69" fmla="*/ 598636 h 1474792"/>
              <a:gd name="csX70" fmla="*/ 2605053 w 4394382"/>
              <a:gd name="csY70" fmla="*/ 592057 h 1474792"/>
              <a:gd name="csX71" fmla="*/ 2624788 w 4394382"/>
              <a:gd name="csY71" fmla="*/ 578900 h 1474792"/>
              <a:gd name="csX72" fmla="*/ 2644523 w 4394382"/>
              <a:gd name="csY72" fmla="*/ 572322 h 1474792"/>
              <a:gd name="csX73" fmla="*/ 2677415 w 4394382"/>
              <a:gd name="csY73" fmla="*/ 559165 h 1474792"/>
              <a:gd name="csX74" fmla="*/ 2697151 w 4394382"/>
              <a:gd name="csY74" fmla="*/ 546008 h 1474792"/>
              <a:gd name="csX75" fmla="*/ 2736621 w 4394382"/>
              <a:gd name="csY75" fmla="*/ 532851 h 1474792"/>
              <a:gd name="csX76" fmla="*/ 2756356 w 4394382"/>
              <a:gd name="csY76" fmla="*/ 519695 h 1474792"/>
              <a:gd name="csX77" fmla="*/ 2776092 w 4394382"/>
              <a:gd name="csY77" fmla="*/ 513116 h 1474792"/>
              <a:gd name="csX78" fmla="*/ 2835297 w 4394382"/>
              <a:gd name="csY78" fmla="*/ 480224 h 1474792"/>
              <a:gd name="csX79" fmla="*/ 2881346 w 4394382"/>
              <a:gd name="csY79" fmla="*/ 460489 h 1474792"/>
              <a:gd name="csX80" fmla="*/ 2901082 w 4394382"/>
              <a:gd name="csY80" fmla="*/ 447332 h 1474792"/>
              <a:gd name="csX81" fmla="*/ 2960287 w 4394382"/>
              <a:gd name="csY81" fmla="*/ 421018 h 1474792"/>
              <a:gd name="csX82" fmla="*/ 2993180 w 4394382"/>
              <a:gd name="csY82" fmla="*/ 401283 h 1474792"/>
              <a:gd name="csX83" fmla="*/ 3012915 w 4394382"/>
              <a:gd name="csY83" fmla="*/ 388126 h 1474792"/>
              <a:gd name="csX84" fmla="*/ 3032650 w 4394382"/>
              <a:gd name="csY84" fmla="*/ 381548 h 1474792"/>
              <a:gd name="csX85" fmla="*/ 3078699 w 4394382"/>
              <a:gd name="csY85" fmla="*/ 355234 h 1474792"/>
              <a:gd name="csX86" fmla="*/ 3098434 w 4394382"/>
              <a:gd name="csY86" fmla="*/ 348656 h 1474792"/>
              <a:gd name="csX87" fmla="*/ 3144483 w 4394382"/>
              <a:gd name="csY87" fmla="*/ 328921 h 1474792"/>
              <a:gd name="csX88" fmla="*/ 3164218 w 4394382"/>
              <a:gd name="csY88" fmla="*/ 315764 h 1474792"/>
              <a:gd name="csX89" fmla="*/ 3216846 w 4394382"/>
              <a:gd name="csY89" fmla="*/ 296028 h 1474792"/>
              <a:gd name="csX90" fmla="*/ 3236581 w 4394382"/>
              <a:gd name="csY90" fmla="*/ 282872 h 1474792"/>
              <a:gd name="csX91" fmla="*/ 3276051 w 4394382"/>
              <a:gd name="csY91" fmla="*/ 269715 h 1474792"/>
              <a:gd name="csX92" fmla="*/ 3341836 w 4394382"/>
              <a:gd name="csY92" fmla="*/ 236823 h 1474792"/>
              <a:gd name="csX93" fmla="*/ 3368149 w 4394382"/>
              <a:gd name="csY93" fmla="*/ 223666 h 1474792"/>
              <a:gd name="csX94" fmla="*/ 3387885 w 4394382"/>
              <a:gd name="csY94" fmla="*/ 217087 h 1474792"/>
              <a:gd name="csX95" fmla="*/ 3407620 w 4394382"/>
              <a:gd name="csY95" fmla="*/ 203931 h 1474792"/>
              <a:gd name="csX96" fmla="*/ 3433933 w 4394382"/>
              <a:gd name="csY96" fmla="*/ 197352 h 1474792"/>
              <a:gd name="csX97" fmla="*/ 3460247 w 4394382"/>
              <a:gd name="csY97" fmla="*/ 184195 h 1474792"/>
              <a:gd name="csX98" fmla="*/ 3493139 w 4394382"/>
              <a:gd name="csY98" fmla="*/ 171039 h 1474792"/>
              <a:gd name="csX99" fmla="*/ 3512874 w 4394382"/>
              <a:gd name="csY99" fmla="*/ 157882 h 1474792"/>
              <a:gd name="csX100" fmla="*/ 3552345 w 4394382"/>
              <a:gd name="csY100" fmla="*/ 144725 h 1474792"/>
              <a:gd name="csX101" fmla="*/ 3578659 w 4394382"/>
              <a:gd name="csY101" fmla="*/ 131568 h 1474792"/>
              <a:gd name="csX102" fmla="*/ 3618129 w 4394382"/>
              <a:gd name="csY102" fmla="*/ 118411 h 1474792"/>
              <a:gd name="csX103" fmla="*/ 3637864 w 4394382"/>
              <a:gd name="csY103" fmla="*/ 111833 h 1474792"/>
              <a:gd name="csX104" fmla="*/ 3670756 w 4394382"/>
              <a:gd name="csY104" fmla="*/ 105254 h 1474792"/>
              <a:gd name="csX105" fmla="*/ 3703649 w 4394382"/>
              <a:gd name="csY105" fmla="*/ 92098 h 1474792"/>
              <a:gd name="csX106" fmla="*/ 3723384 w 4394382"/>
              <a:gd name="csY106" fmla="*/ 85519 h 1474792"/>
              <a:gd name="csX107" fmla="*/ 3769433 w 4394382"/>
              <a:gd name="csY107" fmla="*/ 72362 h 1474792"/>
              <a:gd name="csX108" fmla="*/ 3795746 w 4394382"/>
              <a:gd name="csY108" fmla="*/ 59205 h 1474792"/>
              <a:gd name="csX109" fmla="*/ 3822060 w 4394382"/>
              <a:gd name="csY109" fmla="*/ 52627 h 1474792"/>
              <a:gd name="csX110" fmla="*/ 3894423 w 4394382"/>
              <a:gd name="csY110" fmla="*/ 32892 h 1474792"/>
              <a:gd name="csX111" fmla="*/ 3920736 w 4394382"/>
              <a:gd name="csY111" fmla="*/ 26313 h 1474792"/>
              <a:gd name="csX112" fmla="*/ 3953628 w 4394382"/>
              <a:gd name="csY112" fmla="*/ 19735 h 1474792"/>
              <a:gd name="csX113" fmla="*/ 3979942 w 4394382"/>
              <a:gd name="csY113" fmla="*/ 13157 h 1474792"/>
              <a:gd name="csX114" fmla="*/ 4065462 w 4394382"/>
              <a:gd name="csY114" fmla="*/ 0 h 1474792"/>
              <a:gd name="csX115" fmla="*/ 4322020 w 4394382"/>
              <a:gd name="csY115" fmla="*/ 6578 h 1474792"/>
              <a:gd name="csX116" fmla="*/ 4341755 w 4394382"/>
              <a:gd name="csY116" fmla="*/ 13157 h 1474792"/>
              <a:gd name="csX117" fmla="*/ 4368069 w 4394382"/>
              <a:gd name="csY117" fmla="*/ 52627 h 1474792"/>
              <a:gd name="csX118" fmla="*/ 4387804 w 4394382"/>
              <a:gd name="csY118" fmla="*/ 131568 h 1474792"/>
              <a:gd name="csX119" fmla="*/ 4394382 w 4394382"/>
              <a:gd name="csY119" fmla="*/ 374969 h 1474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Lst>
            <a:rect l="l" t="t" r="r" b="b"/>
            <a:pathLst>
              <a:path w="4394382" h="1474792">
                <a:moveTo>
                  <a:pt x="0" y="1466987"/>
                </a:moveTo>
                <a:cubicBezTo>
                  <a:pt x="75759" y="1477809"/>
                  <a:pt x="48048" y="1476972"/>
                  <a:pt x="157882" y="1466987"/>
                </a:cubicBezTo>
                <a:cubicBezTo>
                  <a:pt x="197452" y="1463390"/>
                  <a:pt x="181695" y="1459275"/>
                  <a:pt x="217087" y="1453830"/>
                </a:cubicBezTo>
                <a:cubicBezTo>
                  <a:pt x="236713" y="1450811"/>
                  <a:pt x="256558" y="1449444"/>
                  <a:pt x="276293" y="1447251"/>
                </a:cubicBezTo>
                <a:cubicBezTo>
                  <a:pt x="285064" y="1445058"/>
                  <a:pt x="293914" y="1443157"/>
                  <a:pt x="302607" y="1440673"/>
                </a:cubicBezTo>
                <a:cubicBezTo>
                  <a:pt x="309274" y="1438768"/>
                  <a:pt x="315615" y="1435777"/>
                  <a:pt x="322342" y="1434095"/>
                </a:cubicBezTo>
                <a:cubicBezTo>
                  <a:pt x="333189" y="1431383"/>
                  <a:pt x="344524" y="1430729"/>
                  <a:pt x="355234" y="1427516"/>
                </a:cubicBezTo>
                <a:cubicBezTo>
                  <a:pt x="366545" y="1424123"/>
                  <a:pt x="377069" y="1418505"/>
                  <a:pt x="388126" y="1414359"/>
                </a:cubicBezTo>
                <a:cubicBezTo>
                  <a:pt x="417598" y="1403307"/>
                  <a:pt x="399624" y="1411568"/>
                  <a:pt x="434175" y="1401203"/>
                </a:cubicBezTo>
                <a:cubicBezTo>
                  <a:pt x="514278" y="1377172"/>
                  <a:pt x="439295" y="1396635"/>
                  <a:pt x="499959" y="1381467"/>
                </a:cubicBezTo>
                <a:cubicBezTo>
                  <a:pt x="506538" y="1377081"/>
                  <a:pt x="512428" y="1371424"/>
                  <a:pt x="519695" y="1368310"/>
                </a:cubicBezTo>
                <a:cubicBezTo>
                  <a:pt x="528005" y="1364749"/>
                  <a:pt x="537315" y="1364216"/>
                  <a:pt x="546008" y="1361732"/>
                </a:cubicBezTo>
                <a:cubicBezTo>
                  <a:pt x="552676" y="1359827"/>
                  <a:pt x="559370" y="1357886"/>
                  <a:pt x="565744" y="1355154"/>
                </a:cubicBezTo>
                <a:cubicBezTo>
                  <a:pt x="574757" y="1351291"/>
                  <a:pt x="582875" y="1345440"/>
                  <a:pt x="592057" y="1341997"/>
                </a:cubicBezTo>
                <a:cubicBezTo>
                  <a:pt x="600523" y="1338822"/>
                  <a:pt x="609905" y="1338593"/>
                  <a:pt x="618371" y="1335418"/>
                </a:cubicBezTo>
                <a:cubicBezTo>
                  <a:pt x="627553" y="1331975"/>
                  <a:pt x="635671" y="1326125"/>
                  <a:pt x="644685" y="1322262"/>
                </a:cubicBezTo>
                <a:cubicBezTo>
                  <a:pt x="651059" y="1319531"/>
                  <a:pt x="658218" y="1318784"/>
                  <a:pt x="664420" y="1315683"/>
                </a:cubicBezTo>
                <a:cubicBezTo>
                  <a:pt x="726960" y="1284411"/>
                  <a:pt x="621809" y="1323307"/>
                  <a:pt x="723626" y="1289369"/>
                </a:cubicBezTo>
                <a:lnTo>
                  <a:pt x="743361" y="1282791"/>
                </a:lnTo>
                <a:cubicBezTo>
                  <a:pt x="749939" y="1278405"/>
                  <a:pt x="756024" y="1273170"/>
                  <a:pt x="763096" y="1269634"/>
                </a:cubicBezTo>
                <a:cubicBezTo>
                  <a:pt x="817614" y="1242374"/>
                  <a:pt x="775867" y="1266980"/>
                  <a:pt x="815723" y="1249899"/>
                </a:cubicBezTo>
                <a:cubicBezTo>
                  <a:pt x="842086" y="1238601"/>
                  <a:pt x="837084" y="1236336"/>
                  <a:pt x="861772" y="1230164"/>
                </a:cubicBezTo>
                <a:cubicBezTo>
                  <a:pt x="890646" y="1222945"/>
                  <a:pt x="905908" y="1224540"/>
                  <a:pt x="934135" y="1210428"/>
                </a:cubicBezTo>
                <a:cubicBezTo>
                  <a:pt x="942906" y="1206043"/>
                  <a:pt x="951146" y="1200373"/>
                  <a:pt x="960449" y="1197272"/>
                </a:cubicBezTo>
                <a:cubicBezTo>
                  <a:pt x="977603" y="1191554"/>
                  <a:pt x="1013076" y="1184115"/>
                  <a:pt x="1013076" y="1184115"/>
                </a:cubicBezTo>
                <a:cubicBezTo>
                  <a:pt x="1021847" y="1179729"/>
                  <a:pt x="1030087" y="1174059"/>
                  <a:pt x="1039390" y="1170958"/>
                </a:cubicBezTo>
                <a:cubicBezTo>
                  <a:pt x="1049997" y="1167422"/>
                  <a:pt x="1061367" y="1166806"/>
                  <a:pt x="1072282" y="1164380"/>
                </a:cubicBezTo>
                <a:cubicBezTo>
                  <a:pt x="1081108" y="1162419"/>
                  <a:pt x="1089902" y="1160285"/>
                  <a:pt x="1098595" y="1157801"/>
                </a:cubicBezTo>
                <a:cubicBezTo>
                  <a:pt x="1179098" y="1134800"/>
                  <a:pt x="1039351" y="1173164"/>
                  <a:pt x="1144644" y="1138066"/>
                </a:cubicBezTo>
                <a:cubicBezTo>
                  <a:pt x="1144656" y="1138062"/>
                  <a:pt x="1210422" y="1121622"/>
                  <a:pt x="1223585" y="1118331"/>
                </a:cubicBezTo>
                <a:cubicBezTo>
                  <a:pt x="1232356" y="1116138"/>
                  <a:pt x="1241504" y="1115110"/>
                  <a:pt x="1249899" y="1111752"/>
                </a:cubicBezTo>
                <a:cubicBezTo>
                  <a:pt x="1260863" y="1107366"/>
                  <a:pt x="1272041" y="1103481"/>
                  <a:pt x="1282791" y="1098595"/>
                </a:cubicBezTo>
                <a:cubicBezTo>
                  <a:pt x="1296182" y="1092508"/>
                  <a:pt x="1308533" y="1084141"/>
                  <a:pt x="1322262" y="1078860"/>
                </a:cubicBezTo>
                <a:cubicBezTo>
                  <a:pt x="1337162" y="1073129"/>
                  <a:pt x="1353410" y="1071434"/>
                  <a:pt x="1368310" y="1065703"/>
                </a:cubicBezTo>
                <a:cubicBezTo>
                  <a:pt x="1382039" y="1060422"/>
                  <a:pt x="1394304" y="1051864"/>
                  <a:pt x="1407781" y="1045968"/>
                </a:cubicBezTo>
                <a:cubicBezTo>
                  <a:pt x="1429418" y="1036502"/>
                  <a:pt x="1451637" y="1028425"/>
                  <a:pt x="1473565" y="1019654"/>
                </a:cubicBezTo>
                <a:cubicBezTo>
                  <a:pt x="1484529" y="1015268"/>
                  <a:pt x="1495001" y="1009362"/>
                  <a:pt x="1506457" y="1006498"/>
                </a:cubicBezTo>
                <a:cubicBezTo>
                  <a:pt x="1515228" y="1004305"/>
                  <a:pt x="1524194" y="1002778"/>
                  <a:pt x="1532771" y="999919"/>
                </a:cubicBezTo>
                <a:cubicBezTo>
                  <a:pt x="1640814" y="963904"/>
                  <a:pt x="1500252" y="1008001"/>
                  <a:pt x="1591977" y="973605"/>
                </a:cubicBezTo>
                <a:cubicBezTo>
                  <a:pt x="1600442" y="970431"/>
                  <a:pt x="1609519" y="969220"/>
                  <a:pt x="1618290" y="967027"/>
                </a:cubicBezTo>
                <a:cubicBezTo>
                  <a:pt x="1624869" y="962641"/>
                  <a:pt x="1630801" y="957081"/>
                  <a:pt x="1638026" y="953870"/>
                </a:cubicBezTo>
                <a:cubicBezTo>
                  <a:pt x="1650699" y="948237"/>
                  <a:pt x="1664339" y="945099"/>
                  <a:pt x="1677496" y="940713"/>
                </a:cubicBezTo>
                <a:cubicBezTo>
                  <a:pt x="1684074" y="938520"/>
                  <a:pt x="1691029" y="937236"/>
                  <a:pt x="1697231" y="934135"/>
                </a:cubicBezTo>
                <a:cubicBezTo>
                  <a:pt x="1729747" y="917877"/>
                  <a:pt x="1714242" y="924079"/>
                  <a:pt x="1743280" y="914400"/>
                </a:cubicBezTo>
                <a:cubicBezTo>
                  <a:pt x="1763100" y="901186"/>
                  <a:pt x="1765959" y="898102"/>
                  <a:pt x="1789329" y="888086"/>
                </a:cubicBezTo>
                <a:cubicBezTo>
                  <a:pt x="1795702" y="885355"/>
                  <a:pt x="1802691" y="884239"/>
                  <a:pt x="1809064" y="881508"/>
                </a:cubicBezTo>
                <a:cubicBezTo>
                  <a:pt x="1818078" y="877645"/>
                  <a:pt x="1826196" y="871794"/>
                  <a:pt x="1835378" y="868351"/>
                </a:cubicBezTo>
                <a:cubicBezTo>
                  <a:pt x="1843844" y="865176"/>
                  <a:pt x="1853226" y="864947"/>
                  <a:pt x="1861692" y="861772"/>
                </a:cubicBezTo>
                <a:cubicBezTo>
                  <a:pt x="1870874" y="858329"/>
                  <a:pt x="1879044" y="852598"/>
                  <a:pt x="1888005" y="848615"/>
                </a:cubicBezTo>
                <a:cubicBezTo>
                  <a:pt x="1991657" y="802548"/>
                  <a:pt x="1861690" y="860951"/>
                  <a:pt x="1947211" y="828880"/>
                </a:cubicBezTo>
                <a:cubicBezTo>
                  <a:pt x="2016002" y="803083"/>
                  <a:pt x="1932305" y="826027"/>
                  <a:pt x="1999839" y="809145"/>
                </a:cubicBezTo>
                <a:cubicBezTo>
                  <a:pt x="2012996" y="802567"/>
                  <a:pt x="2025456" y="794357"/>
                  <a:pt x="2039309" y="789410"/>
                </a:cubicBezTo>
                <a:cubicBezTo>
                  <a:pt x="2056338" y="783328"/>
                  <a:pt x="2074394" y="780639"/>
                  <a:pt x="2091936" y="776253"/>
                </a:cubicBezTo>
                <a:cubicBezTo>
                  <a:pt x="2100707" y="774060"/>
                  <a:pt x="2110163" y="773717"/>
                  <a:pt x="2118250" y="769674"/>
                </a:cubicBezTo>
                <a:cubicBezTo>
                  <a:pt x="2127021" y="765289"/>
                  <a:pt x="2135382" y="759961"/>
                  <a:pt x="2144564" y="756518"/>
                </a:cubicBezTo>
                <a:cubicBezTo>
                  <a:pt x="2153029" y="753344"/>
                  <a:pt x="2162184" y="752423"/>
                  <a:pt x="2170877" y="749939"/>
                </a:cubicBezTo>
                <a:cubicBezTo>
                  <a:pt x="2177545" y="748034"/>
                  <a:pt x="2183945" y="745266"/>
                  <a:pt x="2190613" y="743361"/>
                </a:cubicBezTo>
                <a:cubicBezTo>
                  <a:pt x="2199306" y="740877"/>
                  <a:pt x="2208266" y="739380"/>
                  <a:pt x="2216926" y="736782"/>
                </a:cubicBezTo>
                <a:cubicBezTo>
                  <a:pt x="2230210" y="732797"/>
                  <a:pt x="2243240" y="728012"/>
                  <a:pt x="2256397" y="723626"/>
                </a:cubicBezTo>
                <a:lnTo>
                  <a:pt x="2276132" y="717047"/>
                </a:lnTo>
                <a:cubicBezTo>
                  <a:pt x="2282710" y="714854"/>
                  <a:pt x="2289429" y="713044"/>
                  <a:pt x="2295867" y="710469"/>
                </a:cubicBezTo>
                <a:cubicBezTo>
                  <a:pt x="2306831" y="706083"/>
                  <a:pt x="2317661" y="701348"/>
                  <a:pt x="2328759" y="697312"/>
                </a:cubicBezTo>
                <a:cubicBezTo>
                  <a:pt x="2341793" y="692572"/>
                  <a:pt x="2354775" y="687518"/>
                  <a:pt x="2368230" y="684155"/>
                </a:cubicBezTo>
                <a:cubicBezTo>
                  <a:pt x="2376667" y="682046"/>
                  <a:pt x="2404837" y="675719"/>
                  <a:pt x="2414279" y="670998"/>
                </a:cubicBezTo>
                <a:cubicBezTo>
                  <a:pt x="2421350" y="667462"/>
                  <a:pt x="2426942" y="661377"/>
                  <a:pt x="2434014" y="657841"/>
                </a:cubicBezTo>
                <a:cubicBezTo>
                  <a:pt x="2440216" y="654740"/>
                  <a:pt x="2447082" y="653168"/>
                  <a:pt x="2453749" y="651263"/>
                </a:cubicBezTo>
                <a:cubicBezTo>
                  <a:pt x="2463592" y="648451"/>
                  <a:pt x="2489278" y="643366"/>
                  <a:pt x="2499798" y="638106"/>
                </a:cubicBezTo>
                <a:cubicBezTo>
                  <a:pt x="2506869" y="634570"/>
                  <a:pt x="2512308" y="628160"/>
                  <a:pt x="2519533" y="624949"/>
                </a:cubicBezTo>
                <a:cubicBezTo>
                  <a:pt x="2532206" y="619316"/>
                  <a:pt x="2546599" y="617994"/>
                  <a:pt x="2559004" y="611792"/>
                </a:cubicBezTo>
                <a:cubicBezTo>
                  <a:pt x="2567775" y="607407"/>
                  <a:pt x="2576304" y="602499"/>
                  <a:pt x="2585318" y="598636"/>
                </a:cubicBezTo>
                <a:cubicBezTo>
                  <a:pt x="2591692" y="595905"/>
                  <a:pt x="2598851" y="595158"/>
                  <a:pt x="2605053" y="592057"/>
                </a:cubicBezTo>
                <a:cubicBezTo>
                  <a:pt x="2612124" y="588521"/>
                  <a:pt x="2617716" y="582436"/>
                  <a:pt x="2624788" y="578900"/>
                </a:cubicBezTo>
                <a:cubicBezTo>
                  <a:pt x="2630990" y="575799"/>
                  <a:pt x="2638030" y="574757"/>
                  <a:pt x="2644523" y="572322"/>
                </a:cubicBezTo>
                <a:cubicBezTo>
                  <a:pt x="2655580" y="568176"/>
                  <a:pt x="2666853" y="564446"/>
                  <a:pt x="2677415" y="559165"/>
                </a:cubicBezTo>
                <a:cubicBezTo>
                  <a:pt x="2684487" y="555629"/>
                  <a:pt x="2689926" y="549219"/>
                  <a:pt x="2697151" y="546008"/>
                </a:cubicBezTo>
                <a:cubicBezTo>
                  <a:pt x="2709824" y="540375"/>
                  <a:pt x="2723948" y="538483"/>
                  <a:pt x="2736621" y="532851"/>
                </a:cubicBezTo>
                <a:cubicBezTo>
                  <a:pt x="2743846" y="529640"/>
                  <a:pt x="2749285" y="523231"/>
                  <a:pt x="2756356" y="519695"/>
                </a:cubicBezTo>
                <a:cubicBezTo>
                  <a:pt x="2762558" y="516594"/>
                  <a:pt x="2769890" y="516217"/>
                  <a:pt x="2776092" y="513116"/>
                </a:cubicBezTo>
                <a:cubicBezTo>
                  <a:pt x="2825973" y="488175"/>
                  <a:pt x="2790967" y="499222"/>
                  <a:pt x="2835297" y="480224"/>
                </a:cubicBezTo>
                <a:cubicBezTo>
                  <a:pt x="2872206" y="464406"/>
                  <a:pt x="2837701" y="485429"/>
                  <a:pt x="2881346" y="460489"/>
                </a:cubicBezTo>
                <a:cubicBezTo>
                  <a:pt x="2888211" y="456566"/>
                  <a:pt x="2894010" y="450868"/>
                  <a:pt x="2901082" y="447332"/>
                </a:cubicBezTo>
                <a:cubicBezTo>
                  <a:pt x="2974285" y="410730"/>
                  <a:pt x="2897497" y="455901"/>
                  <a:pt x="2960287" y="421018"/>
                </a:cubicBezTo>
                <a:cubicBezTo>
                  <a:pt x="2971464" y="414808"/>
                  <a:pt x="2982337" y="408060"/>
                  <a:pt x="2993180" y="401283"/>
                </a:cubicBezTo>
                <a:cubicBezTo>
                  <a:pt x="2999885" y="397093"/>
                  <a:pt x="3005843" y="391662"/>
                  <a:pt x="3012915" y="388126"/>
                </a:cubicBezTo>
                <a:cubicBezTo>
                  <a:pt x="3019117" y="385025"/>
                  <a:pt x="3026072" y="383741"/>
                  <a:pt x="3032650" y="381548"/>
                </a:cubicBezTo>
                <a:cubicBezTo>
                  <a:pt x="3052470" y="368334"/>
                  <a:pt x="3055329" y="365250"/>
                  <a:pt x="3078699" y="355234"/>
                </a:cubicBezTo>
                <a:cubicBezTo>
                  <a:pt x="3085072" y="352503"/>
                  <a:pt x="3091856" y="350849"/>
                  <a:pt x="3098434" y="348656"/>
                </a:cubicBezTo>
                <a:cubicBezTo>
                  <a:pt x="3147980" y="315625"/>
                  <a:pt x="3085011" y="354409"/>
                  <a:pt x="3144483" y="328921"/>
                </a:cubicBezTo>
                <a:cubicBezTo>
                  <a:pt x="3151750" y="325807"/>
                  <a:pt x="3156951" y="318879"/>
                  <a:pt x="3164218" y="315764"/>
                </a:cubicBezTo>
                <a:cubicBezTo>
                  <a:pt x="3228981" y="288007"/>
                  <a:pt x="3151060" y="333619"/>
                  <a:pt x="3216846" y="296028"/>
                </a:cubicBezTo>
                <a:cubicBezTo>
                  <a:pt x="3223710" y="292106"/>
                  <a:pt x="3229356" y="286083"/>
                  <a:pt x="3236581" y="282872"/>
                </a:cubicBezTo>
                <a:cubicBezTo>
                  <a:pt x="3249254" y="277240"/>
                  <a:pt x="3276051" y="269715"/>
                  <a:pt x="3276051" y="269715"/>
                </a:cubicBezTo>
                <a:cubicBezTo>
                  <a:pt x="3323045" y="238386"/>
                  <a:pt x="3300181" y="247236"/>
                  <a:pt x="3341836" y="236823"/>
                </a:cubicBezTo>
                <a:cubicBezTo>
                  <a:pt x="3350607" y="232437"/>
                  <a:pt x="3359136" y="227529"/>
                  <a:pt x="3368149" y="223666"/>
                </a:cubicBezTo>
                <a:cubicBezTo>
                  <a:pt x="3374523" y="220934"/>
                  <a:pt x="3381683" y="220188"/>
                  <a:pt x="3387885" y="217087"/>
                </a:cubicBezTo>
                <a:cubicBezTo>
                  <a:pt x="3394956" y="213551"/>
                  <a:pt x="3400353" y="207045"/>
                  <a:pt x="3407620" y="203931"/>
                </a:cubicBezTo>
                <a:cubicBezTo>
                  <a:pt x="3415930" y="200370"/>
                  <a:pt x="3425468" y="200527"/>
                  <a:pt x="3433933" y="197352"/>
                </a:cubicBezTo>
                <a:cubicBezTo>
                  <a:pt x="3443115" y="193909"/>
                  <a:pt x="3451286" y="188178"/>
                  <a:pt x="3460247" y="184195"/>
                </a:cubicBezTo>
                <a:cubicBezTo>
                  <a:pt x="3471038" y="179399"/>
                  <a:pt x="3482577" y="176320"/>
                  <a:pt x="3493139" y="171039"/>
                </a:cubicBezTo>
                <a:cubicBezTo>
                  <a:pt x="3500211" y="167503"/>
                  <a:pt x="3505649" y="161093"/>
                  <a:pt x="3512874" y="157882"/>
                </a:cubicBezTo>
                <a:cubicBezTo>
                  <a:pt x="3525547" y="152249"/>
                  <a:pt x="3539940" y="150927"/>
                  <a:pt x="3552345" y="144725"/>
                </a:cubicBezTo>
                <a:cubicBezTo>
                  <a:pt x="3561116" y="140339"/>
                  <a:pt x="3569554" y="135210"/>
                  <a:pt x="3578659" y="131568"/>
                </a:cubicBezTo>
                <a:cubicBezTo>
                  <a:pt x="3591535" y="126417"/>
                  <a:pt x="3604972" y="122797"/>
                  <a:pt x="3618129" y="118411"/>
                </a:cubicBezTo>
                <a:cubicBezTo>
                  <a:pt x="3624707" y="116218"/>
                  <a:pt x="3631065" y="113193"/>
                  <a:pt x="3637864" y="111833"/>
                </a:cubicBezTo>
                <a:cubicBezTo>
                  <a:pt x="3648828" y="109640"/>
                  <a:pt x="3660046" y="108467"/>
                  <a:pt x="3670756" y="105254"/>
                </a:cubicBezTo>
                <a:cubicBezTo>
                  <a:pt x="3682067" y="101861"/>
                  <a:pt x="3692592" y="96244"/>
                  <a:pt x="3703649" y="92098"/>
                </a:cubicBezTo>
                <a:cubicBezTo>
                  <a:pt x="3710142" y="89663"/>
                  <a:pt x="3716717" y="87424"/>
                  <a:pt x="3723384" y="85519"/>
                </a:cubicBezTo>
                <a:cubicBezTo>
                  <a:pt x="3740081" y="80748"/>
                  <a:pt x="3753656" y="79124"/>
                  <a:pt x="3769433" y="72362"/>
                </a:cubicBezTo>
                <a:cubicBezTo>
                  <a:pt x="3778446" y="68499"/>
                  <a:pt x="3786564" y="62648"/>
                  <a:pt x="3795746" y="59205"/>
                </a:cubicBezTo>
                <a:cubicBezTo>
                  <a:pt x="3804212" y="56030"/>
                  <a:pt x="3813400" y="55225"/>
                  <a:pt x="3822060" y="52627"/>
                </a:cubicBezTo>
                <a:cubicBezTo>
                  <a:pt x="3910101" y="26215"/>
                  <a:pt x="3817326" y="50025"/>
                  <a:pt x="3894423" y="32892"/>
                </a:cubicBezTo>
                <a:cubicBezTo>
                  <a:pt x="3903249" y="30931"/>
                  <a:pt x="3911910" y="28274"/>
                  <a:pt x="3920736" y="26313"/>
                </a:cubicBezTo>
                <a:cubicBezTo>
                  <a:pt x="3931651" y="23887"/>
                  <a:pt x="3942713" y="22160"/>
                  <a:pt x="3953628" y="19735"/>
                </a:cubicBezTo>
                <a:cubicBezTo>
                  <a:pt x="3962454" y="17774"/>
                  <a:pt x="3971076" y="14930"/>
                  <a:pt x="3979942" y="13157"/>
                </a:cubicBezTo>
                <a:cubicBezTo>
                  <a:pt x="4002778" y="8590"/>
                  <a:pt x="4043325" y="3162"/>
                  <a:pt x="4065462" y="0"/>
                </a:cubicBezTo>
                <a:cubicBezTo>
                  <a:pt x="4150981" y="2193"/>
                  <a:pt x="4236569" y="2509"/>
                  <a:pt x="4322020" y="6578"/>
                </a:cubicBezTo>
                <a:cubicBezTo>
                  <a:pt x="4328946" y="6908"/>
                  <a:pt x="4336852" y="8254"/>
                  <a:pt x="4341755" y="13157"/>
                </a:cubicBezTo>
                <a:cubicBezTo>
                  <a:pt x="4352936" y="24338"/>
                  <a:pt x="4368069" y="52627"/>
                  <a:pt x="4368069" y="52627"/>
                </a:cubicBezTo>
                <a:cubicBezTo>
                  <a:pt x="4385444" y="104752"/>
                  <a:pt x="4378946" y="78418"/>
                  <a:pt x="4387804" y="131568"/>
                </a:cubicBezTo>
                <a:cubicBezTo>
                  <a:pt x="4390058" y="212700"/>
                  <a:pt x="4394382" y="293806"/>
                  <a:pt x="4394382" y="374969"/>
                </a:cubicBezTo>
              </a:path>
            </a:pathLst>
          </a:custGeom>
          <a:noFill/>
          <a:ln w="19050" algn="ctr">
            <a:noFill/>
            <a:miter lim="800000"/>
            <a:headEnd/>
            <a:tailEnd/>
          </a:ln>
        </p:spPr>
        <p:txBody>
          <a:bodyPr rtlCol="0" anchor="ctr"/>
          <a:lstStyle/>
          <a:p>
            <a:pPr algn="ctr"/>
            <a:endParaRPr lang="en-US"/>
          </a:p>
        </p:txBody>
      </p:sp>
      <p:pic>
        <p:nvPicPr>
          <p:cNvPr id="7" name="Content Placeholder 6" descr="Diagram of a diagram of a phase&#10;&#10;AI-generated content may be incorrect.">
            <a:extLst>
              <a:ext uri="{FF2B5EF4-FFF2-40B4-BE49-F238E27FC236}">
                <a16:creationId xmlns:a16="http://schemas.microsoft.com/office/drawing/2014/main" id="{9014DC89-554F-8C8B-353F-DCD71D6A63D7}"/>
              </a:ext>
            </a:extLst>
          </p:cNvPr>
          <p:cNvPicPr>
            <a:picLocks noGrp="1" noChangeAspect="1"/>
          </p:cNvPicPr>
          <p:nvPr>
            <p:ph sz="quarter" idx="23"/>
          </p:nvPr>
        </p:nvPicPr>
        <p:blipFill>
          <a:blip r:embed="rId3"/>
          <a:srcRect l="-3" t="7289" r="-51" b="30962"/>
          <a:stretch>
            <a:fillRect/>
          </a:stretch>
        </p:blipFill>
        <p:spPr>
          <a:xfrm>
            <a:off x="273041" y="1438745"/>
            <a:ext cx="5436994" cy="3368474"/>
          </a:xfrm>
          <a:prstGeom prst="rect">
            <a:avLst/>
          </a:prstGeom>
        </p:spPr>
      </p:pic>
      <p:sp>
        <p:nvSpPr>
          <p:cNvPr id="5" name="TextBox 4">
            <a:extLst>
              <a:ext uri="{FF2B5EF4-FFF2-40B4-BE49-F238E27FC236}">
                <a16:creationId xmlns:a16="http://schemas.microsoft.com/office/drawing/2014/main" id="{5E15B662-68CA-7D99-DAF1-7172A6D61FBB}"/>
              </a:ext>
            </a:extLst>
          </p:cNvPr>
          <p:cNvSpPr txBox="1"/>
          <p:nvPr/>
        </p:nvSpPr>
        <p:spPr bwMode="auto">
          <a:xfrm>
            <a:off x="166158" y="5155494"/>
            <a:ext cx="6157030" cy="1384995"/>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1400" b="1">
                <a:cs typeface="Arial"/>
              </a:rPr>
              <a:t>How to Build:</a:t>
            </a:r>
          </a:p>
          <a:p>
            <a:pPr marL="342900" indent="-342900">
              <a:buClr>
                <a:schemeClr val="accent1"/>
              </a:buClr>
              <a:buSzPct val="80000"/>
              <a:buFont typeface="Wingdings" charset="2"/>
              <a:buChar char="§"/>
            </a:pPr>
            <a:r>
              <a:rPr lang="en-US" sz="1400">
                <a:cs typeface="Arial"/>
              </a:rPr>
              <a:t>Titrate a concentration series at fixed T </a:t>
            </a:r>
          </a:p>
          <a:p>
            <a:pPr marL="342900" indent="-342900">
              <a:buClr>
                <a:schemeClr val="accent1"/>
              </a:buClr>
              <a:buSzPct val="80000"/>
              <a:buFont typeface="Wingdings" charset="2"/>
              <a:buChar char="§"/>
            </a:pPr>
            <a:r>
              <a:rPr lang="en-US" sz="1400">
                <a:cs typeface="Arial"/>
              </a:rPr>
              <a:t>Score droplets +/-</a:t>
            </a:r>
          </a:p>
          <a:p>
            <a:pPr marL="342900" indent="-342900">
              <a:buClr>
                <a:schemeClr val="accent1"/>
              </a:buClr>
              <a:buSzPct val="80000"/>
              <a:buFont typeface="Wingdings" charset="2"/>
              <a:buChar char="§"/>
            </a:pPr>
            <a:r>
              <a:rPr lang="en-US" sz="1400">
                <a:cs typeface="Arial"/>
              </a:rPr>
              <a:t>Boundary is </a:t>
            </a:r>
            <a:r>
              <a:rPr lang="en-US" sz="1400" err="1">
                <a:cs typeface="Arial"/>
              </a:rPr>
              <a:t>Csat</a:t>
            </a:r>
            <a:endParaRPr lang="en-US" sz="1400">
              <a:cs typeface="Arial"/>
            </a:endParaRPr>
          </a:p>
          <a:p>
            <a:pPr marL="342900" indent="-342900">
              <a:buClr>
                <a:schemeClr val="accent1"/>
              </a:buClr>
              <a:buSzPct val="80000"/>
              <a:buFont typeface="Wingdings" charset="2"/>
              <a:buChar char="§"/>
            </a:pPr>
            <a:r>
              <a:rPr lang="en-US" sz="1400">
                <a:cs typeface="Arial"/>
              </a:rPr>
              <a:t>Repeat across temperature</a:t>
            </a:r>
          </a:p>
          <a:p>
            <a:pPr marL="342900" indent="-342900">
              <a:buClr>
                <a:schemeClr val="accent1"/>
              </a:buClr>
              <a:buSzPct val="80000"/>
              <a:buFont typeface="Wingdings" charset="2"/>
              <a:buChar char="§"/>
            </a:pPr>
            <a:endParaRPr lang="en-US" sz="2000">
              <a:cs typeface="Arial"/>
            </a:endParaRPr>
          </a:p>
        </p:txBody>
      </p:sp>
      <p:sp>
        <p:nvSpPr>
          <p:cNvPr id="6" name="TextBox 5">
            <a:extLst>
              <a:ext uri="{FF2B5EF4-FFF2-40B4-BE49-F238E27FC236}">
                <a16:creationId xmlns:a16="http://schemas.microsoft.com/office/drawing/2014/main" id="{C723D3EB-5180-7350-0AA3-A45F80A5D609}"/>
              </a:ext>
            </a:extLst>
          </p:cNvPr>
          <p:cNvSpPr txBox="1"/>
          <p:nvPr/>
        </p:nvSpPr>
        <p:spPr bwMode="auto">
          <a:xfrm>
            <a:off x="5844605" y="897329"/>
            <a:ext cx="5903383" cy="2215991"/>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57200" indent="-457200">
              <a:buClr>
                <a:schemeClr val="accent1"/>
              </a:buClr>
              <a:buSzPct val="80000"/>
              <a:buAutoNum type="arabicPeriod"/>
            </a:pPr>
            <a:r>
              <a:rPr lang="en-US" b="1">
                <a:cs typeface="Arial"/>
              </a:rPr>
              <a:t>Pick a Temperature</a:t>
            </a:r>
          </a:p>
          <a:p>
            <a:pPr lvl="1"/>
            <a:r>
              <a:rPr lang="en-US">
                <a:cs typeface="Arial"/>
              </a:rPr>
              <a:t>Draw a horizontal line across the plot</a:t>
            </a:r>
            <a:endParaRPr lang="en-US">
              <a:solidFill>
                <a:srgbClr val="000000"/>
              </a:solidFill>
              <a:cs typeface="Arial"/>
            </a:endParaRPr>
          </a:p>
          <a:p>
            <a:pPr lvl="1"/>
            <a:endParaRPr lang="en-US" b="1">
              <a:cs typeface="Arial"/>
            </a:endParaRPr>
          </a:p>
          <a:p>
            <a:pPr indent="-457200">
              <a:buClr>
                <a:srgbClr val="178CCB"/>
              </a:buClr>
              <a:buSzPct val="80000"/>
              <a:buAutoNum type="arabicPeriod"/>
            </a:pPr>
            <a:r>
              <a:rPr lang="en-US" b="1">
                <a:solidFill>
                  <a:schemeClr val="accent3">
                    <a:lumMod val="49000"/>
                  </a:schemeClr>
                </a:solidFill>
                <a:cs typeface="Arial"/>
              </a:rPr>
              <a:t>Find where it crosses the left arm</a:t>
            </a:r>
            <a:endParaRPr lang="en-US">
              <a:solidFill>
                <a:schemeClr val="accent3">
                  <a:lumMod val="49000"/>
                </a:schemeClr>
              </a:solidFill>
              <a:cs typeface="Arial"/>
            </a:endParaRPr>
          </a:p>
          <a:p>
            <a:pPr lvl="2"/>
            <a:r>
              <a:rPr lang="en-US">
                <a:solidFill>
                  <a:schemeClr val="accent3">
                    <a:lumMod val="49000"/>
                  </a:schemeClr>
                </a:solidFill>
                <a:cs typeface="Arial"/>
              </a:rPr>
              <a:t>That concentration is </a:t>
            </a:r>
            <a:r>
              <a:rPr lang="en-US" err="1">
                <a:solidFill>
                  <a:schemeClr val="accent3">
                    <a:lumMod val="49000"/>
                  </a:schemeClr>
                </a:solidFill>
                <a:cs typeface="Arial"/>
              </a:rPr>
              <a:t>Csat</a:t>
            </a:r>
            <a:r>
              <a:rPr lang="en-US">
                <a:solidFill>
                  <a:schemeClr val="accent3">
                    <a:lumMod val="49000"/>
                  </a:schemeClr>
                </a:solidFill>
                <a:cs typeface="Arial"/>
              </a:rPr>
              <a:t> – the dilute phase. Below it, one phase; never see droplets.</a:t>
            </a:r>
          </a:p>
          <a:p>
            <a:pPr lvl="2"/>
            <a:endParaRPr lang="en-US">
              <a:cs typeface="Arial"/>
            </a:endParaRPr>
          </a:p>
          <a:p>
            <a:pPr lvl="2"/>
            <a:endParaRPr lang="en-US" b="1">
              <a:cs typeface="Arial"/>
            </a:endParaRPr>
          </a:p>
        </p:txBody>
      </p:sp>
      <p:sp>
        <p:nvSpPr>
          <p:cNvPr id="8" name="Oval 7">
            <a:extLst>
              <a:ext uri="{FF2B5EF4-FFF2-40B4-BE49-F238E27FC236}">
                <a16:creationId xmlns:a16="http://schemas.microsoft.com/office/drawing/2014/main" id="{2E1983C7-04CC-5CFE-CD02-4FF5AE7942A7}"/>
              </a:ext>
            </a:extLst>
          </p:cNvPr>
          <p:cNvSpPr/>
          <p:nvPr/>
        </p:nvSpPr>
        <p:spPr bwMode="auto">
          <a:xfrm>
            <a:off x="1284172" y="2568027"/>
            <a:ext cx="914400" cy="485019"/>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13" name="Picture 12" descr="A blue rectangle with black border&#10;&#10;AI-generated content may be incorrect.">
            <a:extLst>
              <a:ext uri="{FF2B5EF4-FFF2-40B4-BE49-F238E27FC236}">
                <a16:creationId xmlns:a16="http://schemas.microsoft.com/office/drawing/2014/main" id="{F089D4E2-8B01-19EA-9C02-B6635F81F6E1}"/>
              </a:ext>
            </a:extLst>
          </p:cNvPr>
          <p:cNvPicPr>
            <a:picLocks noChangeAspect="1"/>
          </p:cNvPicPr>
          <p:nvPr/>
        </p:nvPicPr>
        <p:blipFill>
          <a:blip r:embed="rId4"/>
          <a:stretch>
            <a:fillRect/>
          </a:stretch>
        </p:blipFill>
        <p:spPr>
          <a:xfrm rot="16200000">
            <a:off x="1102507" y="3638399"/>
            <a:ext cx="1327896" cy="322829"/>
          </a:xfrm>
          <a:prstGeom prst="rect">
            <a:avLst/>
          </a:prstGeom>
        </p:spPr>
      </p:pic>
      <p:cxnSp>
        <p:nvCxnSpPr>
          <p:cNvPr id="9" name="Straight Arrow Connector 8">
            <a:extLst>
              <a:ext uri="{FF2B5EF4-FFF2-40B4-BE49-F238E27FC236}">
                <a16:creationId xmlns:a16="http://schemas.microsoft.com/office/drawing/2014/main" id="{BCCFD1BD-8FA7-7FA1-18E8-AA94E9F24AE8}"/>
              </a:ext>
            </a:extLst>
          </p:cNvPr>
          <p:cNvCxnSpPr/>
          <p:nvPr/>
        </p:nvCxnSpPr>
        <p:spPr>
          <a:xfrm>
            <a:off x="971550" y="3648075"/>
            <a:ext cx="4610100" cy="9525"/>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Picture 9" descr="A blue rectangle with black border&#10;&#10;AI-generated content may be incorrect.">
            <a:extLst>
              <a:ext uri="{FF2B5EF4-FFF2-40B4-BE49-F238E27FC236}">
                <a16:creationId xmlns:a16="http://schemas.microsoft.com/office/drawing/2014/main" id="{878E6EDA-D524-6FB7-888A-4A6B4E25A354}"/>
              </a:ext>
            </a:extLst>
          </p:cNvPr>
          <p:cNvPicPr>
            <a:picLocks noChangeAspect="1"/>
          </p:cNvPicPr>
          <p:nvPr/>
        </p:nvPicPr>
        <p:blipFill>
          <a:blip r:embed="rId4"/>
          <a:stretch>
            <a:fillRect/>
          </a:stretch>
        </p:blipFill>
        <p:spPr>
          <a:xfrm>
            <a:off x="13486805" y="7810619"/>
            <a:ext cx="3049191" cy="1266587"/>
          </a:xfrm>
          <a:prstGeom prst="rect">
            <a:avLst/>
          </a:prstGeom>
        </p:spPr>
      </p:pic>
      <p:cxnSp>
        <p:nvCxnSpPr>
          <p:cNvPr id="14" name="Straight Arrow Connector 13">
            <a:extLst>
              <a:ext uri="{FF2B5EF4-FFF2-40B4-BE49-F238E27FC236}">
                <a16:creationId xmlns:a16="http://schemas.microsoft.com/office/drawing/2014/main" id="{22B02839-A613-667E-FF91-30279FD3AF8D}"/>
              </a:ext>
            </a:extLst>
          </p:cNvPr>
          <p:cNvCxnSpPr>
            <a:cxnSpLocks/>
          </p:cNvCxnSpPr>
          <p:nvPr/>
        </p:nvCxnSpPr>
        <p:spPr>
          <a:xfrm flipV="1">
            <a:off x="701256" y="3089694"/>
            <a:ext cx="991845" cy="5379"/>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1DA02E52-AC8F-0088-B3BD-E50A9537DF37}"/>
              </a:ext>
            </a:extLst>
          </p:cNvPr>
          <p:cNvSpPr/>
          <p:nvPr/>
        </p:nvSpPr>
        <p:spPr bwMode="auto">
          <a:xfrm>
            <a:off x="-9791" y="2905895"/>
            <a:ext cx="734684" cy="499396"/>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2" name="Rectangle: Rounded Corners 11">
            <a:extLst>
              <a:ext uri="{FF2B5EF4-FFF2-40B4-BE49-F238E27FC236}">
                <a16:creationId xmlns:a16="http://schemas.microsoft.com/office/drawing/2014/main" id="{51630D20-EEB1-344E-0426-48A82022BCA0}"/>
              </a:ext>
            </a:extLst>
          </p:cNvPr>
          <p:cNvSpPr/>
          <p:nvPr/>
        </p:nvSpPr>
        <p:spPr bwMode="auto">
          <a:xfrm>
            <a:off x="1075985" y="3478787"/>
            <a:ext cx="335976" cy="351852"/>
          </a:xfrm>
          <a:prstGeom prst="flowChartConnector">
            <a:avLst/>
          </a:prstGeom>
          <a:noFill/>
          <a:ln w="28575"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cxnSp>
        <p:nvCxnSpPr>
          <p:cNvPr id="16" name="Straight Arrow Connector 15">
            <a:extLst>
              <a:ext uri="{FF2B5EF4-FFF2-40B4-BE49-F238E27FC236}">
                <a16:creationId xmlns:a16="http://schemas.microsoft.com/office/drawing/2014/main" id="{08FBD566-DDD2-C535-6EFA-9EC85B2675C7}"/>
              </a:ext>
            </a:extLst>
          </p:cNvPr>
          <p:cNvCxnSpPr/>
          <p:nvPr/>
        </p:nvCxnSpPr>
        <p:spPr>
          <a:xfrm>
            <a:off x="1244181" y="3657600"/>
            <a:ext cx="1257" cy="917061"/>
          </a:xfrm>
          <a:prstGeom prst="straightConnector1">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54958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250F5-6F06-6B24-CE75-189DA905AC2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9AC757-1EE0-31D3-2462-BB1C20D729F3}"/>
              </a:ext>
            </a:extLst>
          </p:cNvPr>
          <p:cNvSpPr>
            <a:spLocks noGrp="1"/>
          </p:cNvSpPr>
          <p:nvPr>
            <p:ph type="ftr" sz="quarter" idx="12"/>
          </p:nvPr>
        </p:nvSpPr>
        <p:spPr>
          <a:xfrm>
            <a:off x="587528" y="6718226"/>
            <a:ext cx="5747876" cy="137980"/>
          </a:xfrm>
        </p:spPr>
        <p:txBody>
          <a:bodyPr/>
          <a:lstStyle/>
          <a:p>
            <a:r>
              <a:rPr lang="en-US" sz="900">
                <a:cs typeface="Arial"/>
              </a:rPr>
              <a:t>Molecular Grammar of IDRs</a:t>
            </a:r>
            <a:endParaRPr lang="en-US" sz="900"/>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B61336E5-7F0C-891E-60EE-3FBE2F45A0DB}"/>
              </a:ext>
            </a:extLst>
          </p:cNvPr>
          <p:cNvSpPr>
            <a:spLocks noGrp="1"/>
          </p:cNvSpPr>
          <p:nvPr>
            <p:ph type="sldNum" sz="quarter" idx="13"/>
          </p:nvPr>
        </p:nvSpPr>
        <p:spPr/>
        <p:txBody>
          <a:bodyPr/>
          <a:lstStyle/>
          <a:p>
            <a:fld id="{7BCC8D0D-EAEC-449D-9161-023DFF90F2E2}" type="slidenum">
              <a:rPr lang="en-US" smtClean="0"/>
              <a:pPr/>
              <a:t>10</a:t>
            </a:fld>
            <a:endParaRPr lang="en-US">
              <a:latin typeface="+mn-lt"/>
            </a:endParaRPr>
          </a:p>
        </p:txBody>
      </p:sp>
      <p:sp>
        <p:nvSpPr>
          <p:cNvPr id="4" name="Title 3">
            <a:extLst>
              <a:ext uri="{FF2B5EF4-FFF2-40B4-BE49-F238E27FC236}">
                <a16:creationId xmlns:a16="http://schemas.microsoft.com/office/drawing/2014/main" id="{0B8048C3-AC3C-5442-45DB-D15FD0B6FF55}"/>
              </a:ext>
            </a:extLst>
          </p:cNvPr>
          <p:cNvSpPr>
            <a:spLocks noGrp="1"/>
          </p:cNvSpPr>
          <p:nvPr>
            <p:ph type="title"/>
          </p:nvPr>
        </p:nvSpPr>
        <p:spPr>
          <a:xfrm>
            <a:off x="393136" y="291655"/>
            <a:ext cx="10898107" cy="611449"/>
          </a:xfrm>
        </p:spPr>
        <p:txBody>
          <a:bodyPr/>
          <a:lstStyle/>
          <a:p>
            <a:r>
              <a:rPr lang="en-US"/>
              <a:t>How to read a phase Diagram</a:t>
            </a:r>
          </a:p>
        </p:txBody>
      </p:sp>
      <p:sp>
        <p:nvSpPr>
          <p:cNvPr id="17" name="Freeform 16">
            <a:extLst>
              <a:ext uri="{FF2B5EF4-FFF2-40B4-BE49-F238E27FC236}">
                <a16:creationId xmlns:a16="http://schemas.microsoft.com/office/drawing/2014/main" id="{EAE59EC4-8223-D83E-FB76-904669F018AA}"/>
              </a:ext>
            </a:extLst>
          </p:cNvPr>
          <p:cNvSpPr/>
          <p:nvPr/>
        </p:nvSpPr>
        <p:spPr bwMode="auto">
          <a:xfrm>
            <a:off x="782832" y="2769514"/>
            <a:ext cx="4394382" cy="1474792"/>
          </a:xfrm>
          <a:custGeom>
            <a:avLst/>
            <a:gdLst>
              <a:gd name="csX0" fmla="*/ 0 w 4394382"/>
              <a:gd name="csY0" fmla="*/ 1466987 h 1474792"/>
              <a:gd name="csX1" fmla="*/ 157882 w 4394382"/>
              <a:gd name="csY1" fmla="*/ 1466987 h 1474792"/>
              <a:gd name="csX2" fmla="*/ 217087 w 4394382"/>
              <a:gd name="csY2" fmla="*/ 1453830 h 1474792"/>
              <a:gd name="csX3" fmla="*/ 276293 w 4394382"/>
              <a:gd name="csY3" fmla="*/ 1447251 h 1474792"/>
              <a:gd name="csX4" fmla="*/ 302607 w 4394382"/>
              <a:gd name="csY4" fmla="*/ 1440673 h 1474792"/>
              <a:gd name="csX5" fmla="*/ 322342 w 4394382"/>
              <a:gd name="csY5" fmla="*/ 1434095 h 1474792"/>
              <a:gd name="csX6" fmla="*/ 355234 w 4394382"/>
              <a:gd name="csY6" fmla="*/ 1427516 h 1474792"/>
              <a:gd name="csX7" fmla="*/ 388126 w 4394382"/>
              <a:gd name="csY7" fmla="*/ 1414359 h 1474792"/>
              <a:gd name="csX8" fmla="*/ 434175 w 4394382"/>
              <a:gd name="csY8" fmla="*/ 1401203 h 1474792"/>
              <a:gd name="csX9" fmla="*/ 499959 w 4394382"/>
              <a:gd name="csY9" fmla="*/ 1381467 h 1474792"/>
              <a:gd name="csX10" fmla="*/ 519695 w 4394382"/>
              <a:gd name="csY10" fmla="*/ 1368310 h 1474792"/>
              <a:gd name="csX11" fmla="*/ 546008 w 4394382"/>
              <a:gd name="csY11" fmla="*/ 1361732 h 1474792"/>
              <a:gd name="csX12" fmla="*/ 565744 w 4394382"/>
              <a:gd name="csY12" fmla="*/ 1355154 h 1474792"/>
              <a:gd name="csX13" fmla="*/ 592057 w 4394382"/>
              <a:gd name="csY13" fmla="*/ 1341997 h 1474792"/>
              <a:gd name="csX14" fmla="*/ 618371 w 4394382"/>
              <a:gd name="csY14" fmla="*/ 1335418 h 1474792"/>
              <a:gd name="csX15" fmla="*/ 644685 w 4394382"/>
              <a:gd name="csY15" fmla="*/ 1322262 h 1474792"/>
              <a:gd name="csX16" fmla="*/ 664420 w 4394382"/>
              <a:gd name="csY16" fmla="*/ 1315683 h 1474792"/>
              <a:gd name="csX17" fmla="*/ 723626 w 4394382"/>
              <a:gd name="csY17" fmla="*/ 1289369 h 1474792"/>
              <a:gd name="csX18" fmla="*/ 743361 w 4394382"/>
              <a:gd name="csY18" fmla="*/ 1282791 h 1474792"/>
              <a:gd name="csX19" fmla="*/ 763096 w 4394382"/>
              <a:gd name="csY19" fmla="*/ 1269634 h 1474792"/>
              <a:gd name="csX20" fmla="*/ 815723 w 4394382"/>
              <a:gd name="csY20" fmla="*/ 1249899 h 1474792"/>
              <a:gd name="csX21" fmla="*/ 861772 w 4394382"/>
              <a:gd name="csY21" fmla="*/ 1230164 h 1474792"/>
              <a:gd name="csX22" fmla="*/ 934135 w 4394382"/>
              <a:gd name="csY22" fmla="*/ 1210428 h 1474792"/>
              <a:gd name="csX23" fmla="*/ 960449 w 4394382"/>
              <a:gd name="csY23" fmla="*/ 1197272 h 1474792"/>
              <a:gd name="csX24" fmla="*/ 1013076 w 4394382"/>
              <a:gd name="csY24" fmla="*/ 1184115 h 1474792"/>
              <a:gd name="csX25" fmla="*/ 1039390 w 4394382"/>
              <a:gd name="csY25" fmla="*/ 1170958 h 1474792"/>
              <a:gd name="csX26" fmla="*/ 1072282 w 4394382"/>
              <a:gd name="csY26" fmla="*/ 1164380 h 1474792"/>
              <a:gd name="csX27" fmla="*/ 1098595 w 4394382"/>
              <a:gd name="csY27" fmla="*/ 1157801 h 1474792"/>
              <a:gd name="csX28" fmla="*/ 1144644 w 4394382"/>
              <a:gd name="csY28" fmla="*/ 1138066 h 1474792"/>
              <a:gd name="csX29" fmla="*/ 1223585 w 4394382"/>
              <a:gd name="csY29" fmla="*/ 1118331 h 1474792"/>
              <a:gd name="csX30" fmla="*/ 1249899 w 4394382"/>
              <a:gd name="csY30" fmla="*/ 1111752 h 1474792"/>
              <a:gd name="csX31" fmla="*/ 1282791 w 4394382"/>
              <a:gd name="csY31" fmla="*/ 1098595 h 1474792"/>
              <a:gd name="csX32" fmla="*/ 1322262 w 4394382"/>
              <a:gd name="csY32" fmla="*/ 1078860 h 1474792"/>
              <a:gd name="csX33" fmla="*/ 1368310 w 4394382"/>
              <a:gd name="csY33" fmla="*/ 1065703 h 1474792"/>
              <a:gd name="csX34" fmla="*/ 1407781 w 4394382"/>
              <a:gd name="csY34" fmla="*/ 1045968 h 1474792"/>
              <a:gd name="csX35" fmla="*/ 1473565 w 4394382"/>
              <a:gd name="csY35" fmla="*/ 1019654 h 1474792"/>
              <a:gd name="csX36" fmla="*/ 1506457 w 4394382"/>
              <a:gd name="csY36" fmla="*/ 1006498 h 1474792"/>
              <a:gd name="csX37" fmla="*/ 1532771 w 4394382"/>
              <a:gd name="csY37" fmla="*/ 999919 h 1474792"/>
              <a:gd name="csX38" fmla="*/ 1591977 w 4394382"/>
              <a:gd name="csY38" fmla="*/ 973605 h 1474792"/>
              <a:gd name="csX39" fmla="*/ 1618290 w 4394382"/>
              <a:gd name="csY39" fmla="*/ 967027 h 1474792"/>
              <a:gd name="csX40" fmla="*/ 1638026 w 4394382"/>
              <a:gd name="csY40" fmla="*/ 953870 h 1474792"/>
              <a:gd name="csX41" fmla="*/ 1677496 w 4394382"/>
              <a:gd name="csY41" fmla="*/ 940713 h 1474792"/>
              <a:gd name="csX42" fmla="*/ 1697231 w 4394382"/>
              <a:gd name="csY42" fmla="*/ 934135 h 1474792"/>
              <a:gd name="csX43" fmla="*/ 1743280 w 4394382"/>
              <a:gd name="csY43" fmla="*/ 914400 h 1474792"/>
              <a:gd name="csX44" fmla="*/ 1789329 w 4394382"/>
              <a:gd name="csY44" fmla="*/ 888086 h 1474792"/>
              <a:gd name="csX45" fmla="*/ 1809064 w 4394382"/>
              <a:gd name="csY45" fmla="*/ 881508 h 1474792"/>
              <a:gd name="csX46" fmla="*/ 1835378 w 4394382"/>
              <a:gd name="csY46" fmla="*/ 868351 h 1474792"/>
              <a:gd name="csX47" fmla="*/ 1861692 w 4394382"/>
              <a:gd name="csY47" fmla="*/ 861772 h 1474792"/>
              <a:gd name="csX48" fmla="*/ 1888005 w 4394382"/>
              <a:gd name="csY48" fmla="*/ 848615 h 1474792"/>
              <a:gd name="csX49" fmla="*/ 1947211 w 4394382"/>
              <a:gd name="csY49" fmla="*/ 828880 h 1474792"/>
              <a:gd name="csX50" fmla="*/ 1999839 w 4394382"/>
              <a:gd name="csY50" fmla="*/ 809145 h 1474792"/>
              <a:gd name="csX51" fmla="*/ 2039309 w 4394382"/>
              <a:gd name="csY51" fmla="*/ 789410 h 1474792"/>
              <a:gd name="csX52" fmla="*/ 2091936 w 4394382"/>
              <a:gd name="csY52" fmla="*/ 776253 h 1474792"/>
              <a:gd name="csX53" fmla="*/ 2118250 w 4394382"/>
              <a:gd name="csY53" fmla="*/ 769674 h 1474792"/>
              <a:gd name="csX54" fmla="*/ 2144564 w 4394382"/>
              <a:gd name="csY54" fmla="*/ 756518 h 1474792"/>
              <a:gd name="csX55" fmla="*/ 2170877 w 4394382"/>
              <a:gd name="csY55" fmla="*/ 749939 h 1474792"/>
              <a:gd name="csX56" fmla="*/ 2190613 w 4394382"/>
              <a:gd name="csY56" fmla="*/ 743361 h 1474792"/>
              <a:gd name="csX57" fmla="*/ 2216926 w 4394382"/>
              <a:gd name="csY57" fmla="*/ 736782 h 1474792"/>
              <a:gd name="csX58" fmla="*/ 2256397 w 4394382"/>
              <a:gd name="csY58" fmla="*/ 723626 h 1474792"/>
              <a:gd name="csX59" fmla="*/ 2276132 w 4394382"/>
              <a:gd name="csY59" fmla="*/ 717047 h 1474792"/>
              <a:gd name="csX60" fmla="*/ 2295867 w 4394382"/>
              <a:gd name="csY60" fmla="*/ 710469 h 1474792"/>
              <a:gd name="csX61" fmla="*/ 2328759 w 4394382"/>
              <a:gd name="csY61" fmla="*/ 697312 h 1474792"/>
              <a:gd name="csX62" fmla="*/ 2368230 w 4394382"/>
              <a:gd name="csY62" fmla="*/ 684155 h 1474792"/>
              <a:gd name="csX63" fmla="*/ 2414279 w 4394382"/>
              <a:gd name="csY63" fmla="*/ 670998 h 1474792"/>
              <a:gd name="csX64" fmla="*/ 2434014 w 4394382"/>
              <a:gd name="csY64" fmla="*/ 657841 h 1474792"/>
              <a:gd name="csX65" fmla="*/ 2453749 w 4394382"/>
              <a:gd name="csY65" fmla="*/ 651263 h 1474792"/>
              <a:gd name="csX66" fmla="*/ 2499798 w 4394382"/>
              <a:gd name="csY66" fmla="*/ 638106 h 1474792"/>
              <a:gd name="csX67" fmla="*/ 2519533 w 4394382"/>
              <a:gd name="csY67" fmla="*/ 624949 h 1474792"/>
              <a:gd name="csX68" fmla="*/ 2559004 w 4394382"/>
              <a:gd name="csY68" fmla="*/ 611792 h 1474792"/>
              <a:gd name="csX69" fmla="*/ 2585318 w 4394382"/>
              <a:gd name="csY69" fmla="*/ 598636 h 1474792"/>
              <a:gd name="csX70" fmla="*/ 2605053 w 4394382"/>
              <a:gd name="csY70" fmla="*/ 592057 h 1474792"/>
              <a:gd name="csX71" fmla="*/ 2624788 w 4394382"/>
              <a:gd name="csY71" fmla="*/ 578900 h 1474792"/>
              <a:gd name="csX72" fmla="*/ 2644523 w 4394382"/>
              <a:gd name="csY72" fmla="*/ 572322 h 1474792"/>
              <a:gd name="csX73" fmla="*/ 2677415 w 4394382"/>
              <a:gd name="csY73" fmla="*/ 559165 h 1474792"/>
              <a:gd name="csX74" fmla="*/ 2697151 w 4394382"/>
              <a:gd name="csY74" fmla="*/ 546008 h 1474792"/>
              <a:gd name="csX75" fmla="*/ 2736621 w 4394382"/>
              <a:gd name="csY75" fmla="*/ 532851 h 1474792"/>
              <a:gd name="csX76" fmla="*/ 2756356 w 4394382"/>
              <a:gd name="csY76" fmla="*/ 519695 h 1474792"/>
              <a:gd name="csX77" fmla="*/ 2776092 w 4394382"/>
              <a:gd name="csY77" fmla="*/ 513116 h 1474792"/>
              <a:gd name="csX78" fmla="*/ 2835297 w 4394382"/>
              <a:gd name="csY78" fmla="*/ 480224 h 1474792"/>
              <a:gd name="csX79" fmla="*/ 2881346 w 4394382"/>
              <a:gd name="csY79" fmla="*/ 460489 h 1474792"/>
              <a:gd name="csX80" fmla="*/ 2901082 w 4394382"/>
              <a:gd name="csY80" fmla="*/ 447332 h 1474792"/>
              <a:gd name="csX81" fmla="*/ 2960287 w 4394382"/>
              <a:gd name="csY81" fmla="*/ 421018 h 1474792"/>
              <a:gd name="csX82" fmla="*/ 2993180 w 4394382"/>
              <a:gd name="csY82" fmla="*/ 401283 h 1474792"/>
              <a:gd name="csX83" fmla="*/ 3012915 w 4394382"/>
              <a:gd name="csY83" fmla="*/ 388126 h 1474792"/>
              <a:gd name="csX84" fmla="*/ 3032650 w 4394382"/>
              <a:gd name="csY84" fmla="*/ 381548 h 1474792"/>
              <a:gd name="csX85" fmla="*/ 3078699 w 4394382"/>
              <a:gd name="csY85" fmla="*/ 355234 h 1474792"/>
              <a:gd name="csX86" fmla="*/ 3098434 w 4394382"/>
              <a:gd name="csY86" fmla="*/ 348656 h 1474792"/>
              <a:gd name="csX87" fmla="*/ 3144483 w 4394382"/>
              <a:gd name="csY87" fmla="*/ 328921 h 1474792"/>
              <a:gd name="csX88" fmla="*/ 3164218 w 4394382"/>
              <a:gd name="csY88" fmla="*/ 315764 h 1474792"/>
              <a:gd name="csX89" fmla="*/ 3216846 w 4394382"/>
              <a:gd name="csY89" fmla="*/ 296028 h 1474792"/>
              <a:gd name="csX90" fmla="*/ 3236581 w 4394382"/>
              <a:gd name="csY90" fmla="*/ 282872 h 1474792"/>
              <a:gd name="csX91" fmla="*/ 3276051 w 4394382"/>
              <a:gd name="csY91" fmla="*/ 269715 h 1474792"/>
              <a:gd name="csX92" fmla="*/ 3341836 w 4394382"/>
              <a:gd name="csY92" fmla="*/ 236823 h 1474792"/>
              <a:gd name="csX93" fmla="*/ 3368149 w 4394382"/>
              <a:gd name="csY93" fmla="*/ 223666 h 1474792"/>
              <a:gd name="csX94" fmla="*/ 3387885 w 4394382"/>
              <a:gd name="csY94" fmla="*/ 217087 h 1474792"/>
              <a:gd name="csX95" fmla="*/ 3407620 w 4394382"/>
              <a:gd name="csY95" fmla="*/ 203931 h 1474792"/>
              <a:gd name="csX96" fmla="*/ 3433933 w 4394382"/>
              <a:gd name="csY96" fmla="*/ 197352 h 1474792"/>
              <a:gd name="csX97" fmla="*/ 3460247 w 4394382"/>
              <a:gd name="csY97" fmla="*/ 184195 h 1474792"/>
              <a:gd name="csX98" fmla="*/ 3493139 w 4394382"/>
              <a:gd name="csY98" fmla="*/ 171039 h 1474792"/>
              <a:gd name="csX99" fmla="*/ 3512874 w 4394382"/>
              <a:gd name="csY99" fmla="*/ 157882 h 1474792"/>
              <a:gd name="csX100" fmla="*/ 3552345 w 4394382"/>
              <a:gd name="csY100" fmla="*/ 144725 h 1474792"/>
              <a:gd name="csX101" fmla="*/ 3578659 w 4394382"/>
              <a:gd name="csY101" fmla="*/ 131568 h 1474792"/>
              <a:gd name="csX102" fmla="*/ 3618129 w 4394382"/>
              <a:gd name="csY102" fmla="*/ 118411 h 1474792"/>
              <a:gd name="csX103" fmla="*/ 3637864 w 4394382"/>
              <a:gd name="csY103" fmla="*/ 111833 h 1474792"/>
              <a:gd name="csX104" fmla="*/ 3670756 w 4394382"/>
              <a:gd name="csY104" fmla="*/ 105254 h 1474792"/>
              <a:gd name="csX105" fmla="*/ 3703649 w 4394382"/>
              <a:gd name="csY105" fmla="*/ 92098 h 1474792"/>
              <a:gd name="csX106" fmla="*/ 3723384 w 4394382"/>
              <a:gd name="csY106" fmla="*/ 85519 h 1474792"/>
              <a:gd name="csX107" fmla="*/ 3769433 w 4394382"/>
              <a:gd name="csY107" fmla="*/ 72362 h 1474792"/>
              <a:gd name="csX108" fmla="*/ 3795746 w 4394382"/>
              <a:gd name="csY108" fmla="*/ 59205 h 1474792"/>
              <a:gd name="csX109" fmla="*/ 3822060 w 4394382"/>
              <a:gd name="csY109" fmla="*/ 52627 h 1474792"/>
              <a:gd name="csX110" fmla="*/ 3894423 w 4394382"/>
              <a:gd name="csY110" fmla="*/ 32892 h 1474792"/>
              <a:gd name="csX111" fmla="*/ 3920736 w 4394382"/>
              <a:gd name="csY111" fmla="*/ 26313 h 1474792"/>
              <a:gd name="csX112" fmla="*/ 3953628 w 4394382"/>
              <a:gd name="csY112" fmla="*/ 19735 h 1474792"/>
              <a:gd name="csX113" fmla="*/ 3979942 w 4394382"/>
              <a:gd name="csY113" fmla="*/ 13157 h 1474792"/>
              <a:gd name="csX114" fmla="*/ 4065462 w 4394382"/>
              <a:gd name="csY114" fmla="*/ 0 h 1474792"/>
              <a:gd name="csX115" fmla="*/ 4322020 w 4394382"/>
              <a:gd name="csY115" fmla="*/ 6578 h 1474792"/>
              <a:gd name="csX116" fmla="*/ 4341755 w 4394382"/>
              <a:gd name="csY116" fmla="*/ 13157 h 1474792"/>
              <a:gd name="csX117" fmla="*/ 4368069 w 4394382"/>
              <a:gd name="csY117" fmla="*/ 52627 h 1474792"/>
              <a:gd name="csX118" fmla="*/ 4387804 w 4394382"/>
              <a:gd name="csY118" fmla="*/ 131568 h 1474792"/>
              <a:gd name="csX119" fmla="*/ 4394382 w 4394382"/>
              <a:gd name="csY119" fmla="*/ 374969 h 1474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Lst>
            <a:rect l="l" t="t" r="r" b="b"/>
            <a:pathLst>
              <a:path w="4394382" h="1474792">
                <a:moveTo>
                  <a:pt x="0" y="1466987"/>
                </a:moveTo>
                <a:cubicBezTo>
                  <a:pt x="75759" y="1477809"/>
                  <a:pt x="48048" y="1476972"/>
                  <a:pt x="157882" y="1466987"/>
                </a:cubicBezTo>
                <a:cubicBezTo>
                  <a:pt x="197452" y="1463390"/>
                  <a:pt x="181695" y="1459275"/>
                  <a:pt x="217087" y="1453830"/>
                </a:cubicBezTo>
                <a:cubicBezTo>
                  <a:pt x="236713" y="1450811"/>
                  <a:pt x="256558" y="1449444"/>
                  <a:pt x="276293" y="1447251"/>
                </a:cubicBezTo>
                <a:cubicBezTo>
                  <a:pt x="285064" y="1445058"/>
                  <a:pt x="293914" y="1443157"/>
                  <a:pt x="302607" y="1440673"/>
                </a:cubicBezTo>
                <a:cubicBezTo>
                  <a:pt x="309274" y="1438768"/>
                  <a:pt x="315615" y="1435777"/>
                  <a:pt x="322342" y="1434095"/>
                </a:cubicBezTo>
                <a:cubicBezTo>
                  <a:pt x="333189" y="1431383"/>
                  <a:pt x="344524" y="1430729"/>
                  <a:pt x="355234" y="1427516"/>
                </a:cubicBezTo>
                <a:cubicBezTo>
                  <a:pt x="366545" y="1424123"/>
                  <a:pt x="377069" y="1418505"/>
                  <a:pt x="388126" y="1414359"/>
                </a:cubicBezTo>
                <a:cubicBezTo>
                  <a:pt x="417598" y="1403307"/>
                  <a:pt x="399624" y="1411568"/>
                  <a:pt x="434175" y="1401203"/>
                </a:cubicBezTo>
                <a:cubicBezTo>
                  <a:pt x="514278" y="1377172"/>
                  <a:pt x="439295" y="1396635"/>
                  <a:pt x="499959" y="1381467"/>
                </a:cubicBezTo>
                <a:cubicBezTo>
                  <a:pt x="506538" y="1377081"/>
                  <a:pt x="512428" y="1371424"/>
                  <a:pt x="519695" y="1368310"/>
                </a:cubicBezTo>
                <a:cubicBezTo>
                  <a:pt x="528005" y="1364749"/>
                  <a:pt x="537315" y="1364216"/>
                  <a:pt x="546008" y="1361732"/>
                </a:cubicBezTo>
                <a:cubicBezTo>
                  <a:pt x="552676" y="1359827"/>
                  <a:pt x="559370" y="1357886"/>
                  <a:pt x="565744" y="1355154"/>
                </a:cubicBezTo>
                <a:cubicBezTo>
                  <a:pt x="574757" y="1351291"/>
                  <a:pt x="582875" y="1345440"/>
                  <a:pt x="592057" y="1341997"/>
                </a:cubicBezTo>
                <a:cubicBezTo>
                  <a:pt x="600523" y="1338822"/>
                  <a:pt x="609905" y="1338593"/>
                  <a:pt x="618371" y="1335418"/>
                </a:cubicBezTo>
                <a:cubicBezTo>
                  <a:pt x="627553" y="1331975"/>
                  <a:pt x="635671" y="1326125"/>
                  <a:pt x="644685" y="1322262"/>
                </a:cubicBezTo>
                <a:cubicBezTo>
                  <a:pt x="651059" y="1319531"/>
                  <a:pt x="658218" y="1318784"/>
                  <a:pt x="664420" y="1315683"/>
                </a:cubicBezTo>
                <a:cubicBezTo>
                  <a:pt x="726960" y="1284411"/>
                  <a:pt x="621809" y="1323307"/>
                  <a:pt x="723626" y="1289369"/>
                </a:cubicBezTo>
                <a:lnTo>
                  <a:pt x="743361" y="1282791"/>
                </a:lnTo>
                <a:cubicBezTo>
                  <a:pt x="749939" y="1278405"/>
                  <a:pt x="756024" y="1273170"/>
                  <a:pt x="763096" y="1269634"/>
                </a:cubicBezTo>
                <a:cubicBezTo>
                  <a:pt x="817614" y="1242374"/>
                  <a:pt x="775867" y="1266980"/>
                  <a:pt x="815723" y="1249899"/>
                </a:cubicBezTo>
                <a:cubicBezTo>
                  <a:pt x="842086" y="1238601"/>
                  <a:pt x="837084" y="1236336"/>
                  <a:pt x="861772" y="1230164"/>
                </a:cubicBezTo>
                <a:cubicBezTo>
                  <a:pt x="890646" y="1222945"/>
                  <a:pt x="905908" y="1224540"/>
                  <a:pt x="934135" y="1210428"/>
                </a:cubicBezTo>
                <a:cubicBezTo>
                  <a:pt x="942906" y="1206043"/>
                  <a:pt x="951146" y="1200373"/>
                  <a:pt x="960449" y="1197272"/>
                </a:cubicBezTo>
                <a:cubicBezTo>
                  <a:pt x="977603" y="1191554"/>
                  <a:pt x="1013076" y="1184115"/>
                  <a:pt x="1013076" y="1184115"/>
                </a:cubicBezTo>
                <a:cubicBezTo>
                  <a:pt x="1021847" y="1179729"/>
                  <a:pt x="1030087" y="1174059"/>
                  <a:pt x="1039390" y="1170958"/>
                </a:cubicBezTo>
                <a:cubicBezTo>
                  <a:pt x="1049997" y="1167422"/>
                  <a:pt x="1061367" y="1166806"/>
                  <a:pt x="1072282" y="1164380"/>
                </a:cubicBezTo>
                <a:cubicBezTo>
                  <a:pt x="1081108" y="1162419"/>
                  <a:pt x="1089902" y="1160285"/>
                  <a:pt x="1098595" y="1157801"/>
                </a:cubicBezTo>
                <a:cubicBezTo>
                  <a:pt x="1179098" y="1134800"/>
                  <a:pt x="1039351" y="1173164"/>
                  <a:pt x="1144644" y="1138066"/>
                </a:cubicBezTo>
                <a:cubicBezTo>
                  <a:pt x="1144656" y="1138062"/>
                  <a:pt x="1210422" y="1121622"/>
                  <a:pt x="1223585" y="1118331"/>
                </a:cubicBezTo>
                <a:cubicBezTo>
                  <a:pt x="1232356" y="1116138"/>
                  <a:pt x="1241504" y="1115110"/>
                  <a:pt x="1249899" y="1111752"/>
                </a:cubicBezTo>
                <a:cubicBezTo>
                  <a:pt x="1260863" y="1107366"/>
                  <a:pt x="1272041" y="1103481"/>
                  <a:pt x="1282791" y="1098595"/>
                </a:cubicBezTo>
                <a:cubicBezTo>
                  <a:pt x="1296182" y="1092508"/>
                  <a:pt x="1308533" y="1084141"/>
                  <a:pt x="1322262" y="1078860"/>
                </a:cubicBezTo>
                <a:cubicBezTo>
                  <a:pt x="1337162" y="1073129"/>
                  <a:pt x="1353410" y="1071434"/>
                  <a:pt x="1368310" y="1065703"/>
                </a:cubicBezTo>
                <a:cubicBezTo>
                  <a:pt x="1382039" y="1060422"/>
                  <a:pt x="1394304" y="1051864"/>
                  <a:pt x="1407781" y="1045968"/>
                </a:cubicBezTo>
                <a:cubicBezTo>
                  <a:pt x="1429418" y="1036502"/>
                  <a:pt x="1451637" y="1028425"/>
                  <a:pt x="1473565" y="1019654"/>
                </a:cubicBezTo>
                <a:cubicBezTo>
                  <a:pt x="1484529" y="1015268"/>
                  <a:pt x="1495001" y="1009362"/>
                  <a:pt x="1506457" y="1006498"/>
                </a:cubicBezTo>
                <a:cubicBezTo>
                  <a:pt x="1515228" y="1004305"/>
                  <a:pt x="1524194" y="1002778"/>
                  <a:pt x="1532771" y="999919"/>
                </a:cubicBezTo>
                <a:cubicBezTo>
                  <a:pt x="1640814" y="963904"/>
                  <a:pt x="1500252" y="1008001"/>
                  <a:pt x="1591977" y="973605"/>
                </a:cubicBezTo>
                <a:cubicBezTo>
                  <a:pt x="1600442" y="970431"/>
                  <a:pt x="1609519" y="969220"/>
                  <a:pt x="1618290" y="967027"/>
                </a:cubicBezTo>
                <a:cubicBezTo>
                  <a:pt x="1624869" y="962641"/>
                  <a:pt x="1630801" y="957081"/>
                  <a:pt x="1638026" y="953870"/>
                </a:cubicBezTo>
                <a:cubicBezTo>
                  <a:pt x="1650699" y="948237"/>
                  <a:pt x="1664339" y="945099"/>
                  <a:pt x="1677496" y="940713"/>
                </a:cubicBezTo>
                <a:cubicBezTo>
                  <a:pt x="1684074" y="938520"/>
                  <a:pt x="1691029" y="937236"/>
                  <a:pt x="1697231" y="934135"/>
                </a:cubicBezTo>
                <a:cubicBezTo>
                  <a:pt x="1729747" y="917877"/>
                  <a:pt x="1714242" y="924079"/>
                  <a:pt x="1743280" y="914400"/>
                </a:cubicBezTo>
                <a:cubicBezTo>
                  <a:pt x="1763100" y="901186"/>
                  <a:pt x="1765959" y="898102"/>
                  <a:pt x="1789329" y="888086"/>
                </a:cubicBezTo>
                <a:cubicBezTo>
                  <a:pt x="1795702" y="885355"/>
                  <a:pt x="1802691" y="884239"/>
                  <a:pt x="1809064" y="881508"/>
                </a:cubicBezTo>
                <a:cubicBezTo>
                  <a:pt x="1818078" y="877645"/>
                  <a:pt x="1826196" y="871794"/>
                  <a:pt x="1835378" y="868351"/>
                </a:cubicBezTo>
                <a:cubicBezTo>
                  <a:pt x="1843844" y="865176"/>
                  <a:pt x="1853226" y="864947"/>
                  <a:pt x="1861692" y="861772"/>
                </a:cubicBezTo>
                <a:cubicBezTo>
                  <a:pt x="1870874" y="858329"/>
                  <a:pt x="1879044" y="852598"/>
                  <a:pt x="1888005" y="848615"/>
                </a:cubicBezTo>
                <a:cubicBezTo>
                  <a:pt x="1991657" y="802548"/>
                  <a:pt x="1861690" y="860951"/>
                  <a:pt x="1947211" y="828880"/>
                </a:cubicBezTo>
                <a:cubicBezTo>
                  <a:pt x="2016002" y="803083"/>
                  <a:pt x="1932305" y="826027"/>
                  <a:pt x="1999839" y="809145"/>
                </a:cubicBezTo>
                <a:cubicBezTo>
                  <a:pt x="2012996" y="802567"/>
                  <a:pt x="2025456" y="794357"/>
                  <a:pt x="2039309" y="789410"/>
                </a:cubicBezTo>
                <a:cubicBezTo>
                  <a:pt x="2056338" y="783328"/>
                  <a:pt x="2074394" y="780639"/>
                  <a:pt x="2091936" y="776253"/>
                </a:cubicBezTo>
                <a:cubicBezTo>
                  <a:pt x="2100707" y="774060"/>
                  <a:pt x="2110163" y="773717"/>
                  <a:pt x="2118250" y="769674"/>
                </a:cubicBezTo>
                <a:cubicBezTo>
                  <a:pt x="2127021" y="765289"/>
                  <a:pt x="2135382" y="759961"/>
                  <a:pt x="2144564" y="756518"/>
                </a:cubicBezTo>
                <a:cubicBezTo>
                  <a:pt x="2153029" y="753344"/>
                  <a:pt x="2162184" y="752423"/>
                  <a:pt x="2170877" y="749939"/>
                </a:cubicBezTo>
                <a:cubicBezTo>
                  <a:pt x="2177545" y="748034"/>
                  <a:pt x="2183945" y="745266"/>
                  <a:pt x="2190613" y="743361"/>
                </a:cubicBezTo>
                <a:cubicBezTo>
                  <a:pt x="2199306" y="740877"/>
                  <a:pt x="2208266" y="739380"/>
                  <a:pt x="2216926" y="736782"/>
                </a:cubicBezTo>
                <a:cubicBezTo>
                  <a:pt x="2230210" y="732797"/>
                  <a:pt x="2243240" y="728012"/>
                  <a:pt x="2256397" y="723626"/>
                </a:cubicBezTo>
                <a:lnTo>
                  <a:pt x="2276132" y="717047"/>
                </a:lnTo>
                <a:cubicBezTo>
                  <a:pt x="2282710" y="714854"/>
                  <a:pt x="2289429" y="713044"/>
                  <a:pt x="2295867" y="710469"/>
                </a:cubicBezTo>
                <a:cubicBezTo>
                  <a:pt x="2306831" y="706083"/>
                  <a:pt x="2317661" y="701348"/>
                  <a:pt x="2328759" y="697312"/>
                </a:cubicBezTo>
                <a:cubicBezTo>
                  <a:pt x="2341793" y="692572"/>
                  <a:pt x="2354775" y="687518"/>
                  <a:pt x="2368230" y="684155"/>
                </a:cubicBezTo>
                <a:cubicBezTo>
                  <a:pt x="2376667" y="682046"/>
                  <a:pt x="2404837" y="675719"/>
                  <a:pt x="2414279" y="670998"/>
                </a:cubicBezTo>
                <a:cubicBezTo>
                  <a:pt x="2421350" y="667462"/>
                  <a:pt x="2426942" y="661377"/>
                  <a:pt x="2434014" y="657841"/>
                </a:cubicBezTo>
                <a:cubicBezTo>
                  <a:pt x="2440216" y="654740"/>
                  <a:pt x="2447082" y="653168"/>
                  <a:pt x="2453749" y="651263"/>
                </a:cubicBezTo>
                <a:cubicBezTo>
                  <a:pt x="2463592" y="648451"/>
                  <a:pt x="2489278" y="643366"/>
                  <a:pt x="2499798" y="638106"/>
                </a:cubicBezTo>
                <a:cubicBezTo>
                  <a:pt x="2506869" y="634570"/>
                  <a:pt x="2512308" y="628160"/>
                  <a:pt x="2519533" y="624949"/>
                </a:cubicBezTo>
                <a:cubicBezTo>
                  <a:pt x="2532206" y="619316"/>
                  <a:pt x="2546599" y="617994"/>
                  <a:pt x="2559004" y="611792"/>
                </a:cubicBezTo>
                <a:cubicBezTo>
                  <a:pt x="2567775" y="607407"/>
                  <a:pt x="2576304" y="602499"/>
                  <a:pt x="2585318" y="598636"/>
                </a:cubicBezTo>
                <a:cubicBezTo>
                  <a:pt x="2591692" y="595905"/>
                  <a:pt x="2598851" y="595158"/>
                  <a:pt x="2605053" y="592057"/>
                </a:cubicBezTo>
                <a:cubicBezTo>
                  <a:pt x="2612124" y="588521"/>
                  <a:pt x="2617716" y="582436"/>
                  <a:pt x="2624788" y="578900"/>
                </a:cubicBezTo>
                <a:cubicBezTo>
                  <a:pt x="2630990" y="575799"/>
                  <a:pt x="2638030" y="574757"/>
                  <a:pt x="2644523" y="572322"/>
                </a:cubicBezTo>
                <a:cubicBezTo>
                  <a:pt x="2655580" y="568176"/>
                  <a:pt x="2666853" y="564446"/>
                  <a:pt x="2677415" y="559165"/>
                </a:cubicBezTo>
                <a:cubicBezTo>
                  <a:pt x="2684487" y="555629"/>
                  <a:pt x="2689926" y="549219"/>
                  <a:pt x="2697151" y="546008"/>
                </a:cubicBezTo>
                <a:cubicBezTo>
                  <a:pt x="2709824" y="540375"/>
                  <a:pt x="2723948" y="538483"/>
                  <a:pt x="2736621" y="532851"/>
                </a:cubicBezTo>
                <a:cubicBezTo>
                  <a:pt x="2743846" y="529640"/>
                  <a:pt x="2749285" y="523231"/>
                  <a:pt x="2756356" y="519695"/>
                </a:cubicBezTo>
                <a:cubicBezTo>
                  <a:pt x="2762558" y="516594"/>
                  <a:pt x="2769890" y="516217"/>
                  <a:pt x="2776092" y="513116"/>
                </a:cubicBezTo>
                <a:cubicBezTo>
                  <a:pt x="2825973" y="488175"/>
                  <a:pt x="2790967" y="499222"/>
                  <a:pt x="2835297" y="480224"/>
                </a:cubicBezTo>
                <a:cubicBezTo>
                  <a:pt x="2872206" y="464406"/>
                  <a:pt x="2837701" y="485429"/>
                  <a:pt x="2881346" y="460489"/>
                </a:cubicBezTo>
                <a:cubicBezTo>
                  <a:pt x="2888211" y="456566"/>
                  <a:pt x="2894010" y="450868"/>
                  <a:pt x="2901082" y="447332"/>
                </a:cubicBezTo>
                <a:cubicBezTo>
                  <a:pt x="2974285" y="410730"/>
                  <a:pt x="2897497" y="455901"/>
                  <a:pt x="2960287" y="421018"/>
                </a:cubicBezTo>
                <a:cubicBezTo>
                  <a:pt x="2971464" y="414808"/>
                  <a:pt x="2982337" y="408060"/>
                  <a:pt x="2993180" y="401283"/>
                </a:cubicBezTo>
                <a:cubicBezTo>
                  <a:pt x="2999885" y="397093"/>
                  <a:pt x="3005843" y="391662"/>
                  <a:pt x="3012915" y="388126"/>
                </a:cubicBezTo>
                <a:cubicBezTo>
                  <a:pt x="3019117" y="385025"/>
                  <a:pt x="3026072" y="383741"/>
                  <a:pt x="3032650" y="381548"/>
                </a:cubicBezTo>
                <a:cubicBezTo>
                  <a:pt x="3052470" y="368334"/>
                  <a:pt x="3055329" y="365250"/>
                  <a:pt x="3078699" y="355234"/>
                </a:cubicBezTo>
                <a:cubicBezTo>
                  <a:pt x="3085072" y="352503"/>
                  <a:pt x="3091856" y="350849"/>
                  <a:pt x="3098434" y="348656"/>
                </a:cubicBezTo>
                <a:cubicBezTo>
                  <a:pt x="3147980" y="315625"/>
                  <a:pt x="3085011" y="354409"/>
                  <a:pt x="3144483" y="328921"/>
                </a:cubicBezTo>
                <a:cubicBezTo>
                  <a:pt x="3151750" y="325807"/>
                  <a:pt x="3156951" y="318879"/>
                  <a:pt x="3164218" y="315764"/>
                </a:cubicBezTo>
                <a:cubicBezTo>
                  <a:pt x="3228981" y="288007"/>
                  <a:pt x="3151060" y="333619"/>
                  <a:pt x="3216846" y="296028"/>
                </a:cubicBezTo>
                <a:cubicBezTo>
                  <a:pt x="3223710" y="292106"/>
                  <a:pt x="3229356" y="286083"/>
                  <a:pt x="3236581" y="282872"/>
                </a:cubicBezTo>
                <a:cubicBezTo>
                  <a:pt x="3249254" y="277240"/>
                  <a:pt x="3276051" y="269715"/>
                  <a:pt x="3276051" y="269715"/>
                </a:cubicBezTo>
                <a:cubicBezTo>
                  <a:pt x="3323045" y="238386"/>
                  <a:pt x="3300181" y="247236"/>
                  <a:pt x="3341836" y="236823"/>
                </a:cubicBezTo>
                <a:cubicBezTo>
                  <a:pt x="3350607" y="232437"/>
                  <a:pt x="3359136" y="227529"/>
                  <a:pt x="3368149" y="223666"/>
                </a:cubicBezTo>
                <a:cubicBezTo>
                  <a:pt x="3374523" y="220934"/>
                  <a:pt x="3381683" y="220188"/>
                  <a:pt x="3387885" y="217087"/>
                </a:cubicBezTo>
                <a:cubicBezTo>
                  <a:pt x="3394956" y="213551"/>
                  <a:pt x="3400353" y="207045"/>
                  <a:pt x="3407620" y="203931"/>
                </a:cubicBezTo>
                <a:cubicBezTo>
                  <a:pt x="3415930" y="200370"/>
                  <a:pt x="3425468" y="200527"/>
                  <a:pt x="3433933" y="197352"/>
                </a:cubicBezTo>
                <a:cubicBezTo>
                  <a:pt x="3443115" y="193909"/>
                  <a:pt x="3451286" y="188178"/>
                  <a:pt x="3460247" y="184195"/>
                </a:cubicBezTo>
                <a:cubicBezTo>
                  <a:pt x="3471038" y="179399"/>
                  <a:pt x="3482577" y="176320"/>
                  <a:pt x="3493139" y="171039"/>
                </a:cubicBezTo>
                <a:cubicBezTo>
                  <a:pt x="3500211" y="167503"/>
                  <a:pt x="3505649" y="161093"/>
                  <a:pt x="3512874" y="157882"/>
                </a:cubicBezTo>
                <a:cubicBezTo>
                  <a:pt x="3525547" y="152249"/>
                  <a:pt x="3539940" y="150927"/>
                  <a:pt x="3552345" y="144725"/>
                </a:cubicBezTo>
                <a:cubicBezTo>
                  <a:pt x="3561116" y="140339"/>
                  <a:pt x="3569554" y="135210"/>
                  <a:pt x="3578659" y="131568"/>
                </a:cubicBezTo>
                <a:cubicBezTo>
                  <a:pt x="3591535" y="126417"/>
                  <a:pt x="3604972" y="122797"/>
                  <a:pt x="3618129" y="118411"/>
                </a:cubicBezTo>
                <a:cubicBezTo>
                  <a:pt x="3624707" y="116218"/>
                  <a:pt x="3631065" y="113193"/>
                  <a:pt x="3637864" y="111833"/>
                </a:cubicBezTo>
                <a:cubicBezTo>
                  <a:pt x="3648828" y="109640"/>
                  <a:pt x="3660046" y="108467"/>
                  <a:pt x="3670756" y="105254"/>
                </a:cubicBezTo>
                <a:cubicBezTo>
                  <a:pt x="3682067" y="101861"/>
                  <a:pt x="3692592" y="96244"/>
                  <a:pt x="3703649" y="92098"/>
                </a:cubicBezTo>
                <a:cubicBezTo>
                  <a:pt x="3710142" y="89663"/>
                  <a:pt x="3716717" y="87424"/>
                  <a:pt x="3723384" y="85519"/>
                </a:cubicBezTo>
                <a:cubicBezTo>
                  <a:pt x="3740081" y="80748"/>
                  <a:pt x="3753656" y="79124"/>
                  <a:pt x="3769433" y="72362"/>
                </a:cubicBezTo>
                <a:cubicBezTo>
                  <a:pt x="3778446" y="68499"/>
                  <a:pt x="3786564" y="62648"/>
                  <a:pt x="3795746" y="59205"/>
                </a:cubicBezTo>
                <a:cubicBezTo>
                  <a:pt x="3804212" y="56030"/>
                  <a:pt x="3813400" y="55225"/>
                  <a:pt x="3822060" y="52627"/>
                </a:cubicBezTo>
                <a:cubicBezTo>
                  <a:pt x="3910101" y="26215"/>
                  <a:pt x="3817326" y="50025"/>
                  <a:pt x="3894423" y="32892"/>
                </a:cubicBezTo>
                <a:cubicBezTo>
                  <a:pt x="3903249" y="30931"/>
                  <a:pt x="3911910" y="28274"/>
                  <a:pt x="3920736" y="26313"/>
                </a:cubicBezTo>
                <a:cubicBezTo>
                  <a:pt x="3931651" y="23887"/>
                  <a:pt x="3942713" y="22160"/>
                  <a:pt x="3953628" y="19735"/>
                </a:cubicBezTo>
                <a:cubicBezTo>
                  <a:pt x="3962454" y="17774"/>
                  <a:pt x="3971076" y="14930"/>
                  <a:pt x="3979942" y="13157"/>
                </a:cubicBezTo>
                <a:cubicBezTo>
                  <a:pt x="4002778" y="8590"/>
                  <a:pt x="4043325" y="3162"/>
                  <a:pt x="4065462" y="0"/>
                </a:cubicBezTo>
                <a:cubicBezTo>
                  <a:pt x="4150981" y="2193"/>
                  <a:pt x="4236569" y="2509"/>
                  <a:pt x="4322020" y="6578"/>
                </a:cubicBezTo>
                <a:cubicBezTo>
                  <a:pt x="4328946" y="6908"/>
                  <a:pt x="4336852" y="8254"/>
                  <a:pt x="4341755" y="13157"/>
                </a:cubicBezTo>
                <a:cubicBezTo>
                  <a:pt x="4352936" y="24338"/>
                  <a:pt x="4368069" y="52627"/>
                  <a:pt x="4368069" y="52627"/>
                </a:cubicBezTo>
                <a:cubicBezTo>
                  <a:pt x="4385444" y="104752"/>
                  <a:pt x="4378946" y="78418"/>
                  <a:pt x="4387804" y="131568"/>
                </a:cubicBezTo>
                <a:cubicBezTo>
                  <a:pt x="4390058" y="212700"/>
                  <a:pt x="4394382" y="293806"/>
                  <a:pt x="4394382" y="374969"/>
                </a:cubicBezTo>
              </a:path>
            </a:pathLst>
          </a:custGeom>
          <a:noFill/>
          <a:ln w="19050" algn="ctr">
            <a:noFill/>
            <a:miter lim="800000"/>
            <a:headEnd/>
            <a:tailEnd/>
          </a:ln>
        </p:spPr>
        <p:txBody>
          <a:bodyPr rtlCol="0" anchor="ctr"/>
          <a:lstStyle/>
          <a:p>
            <a:pPr algn="ctr"/>
            <a:endParaRPr lang="en-US"/>
          </a:p>
        </p:txBody>
      </p:sp>
      <p:pic>
        <p:nvPicPr>
          <p:cNvPr id="7" name="Content Placeholder 6" descr="Diagram of a diagram of a phase&#10;&#10;AI-generated content may be incorrect.">
            <a:extLst>
              <a:ext uri="{FF2B5EF4-FFF2-40B4-BE49-F238E27FC236}">
                <a16:creationId xmlns:a16="http://schemas.microsoft.com/office/drawing/2014/main" id="{028B64C5-F623-278D-01A3-A1D430186F33}"/>
              </a:ext>
            </a:extLst>
          </p:cNvPr>
          <p:cNvPicPr>
            <a:picLocks noGrp="1" noChangeAspect="1"/>
          </p:cNvPicPr>
          <p:nvPr>
            <p:ph sz="quarter" idx="23"/>
          </p:nvPr>
        </p:nvPicPr>
        <p:blipFill>
          <a:blip r:embed="rId3"/>
          <a:srcRect l="-3" t="7289" r="-51" b="30962"/>
          <a:stretch>
            <a:fillRect/>
          </a:stretch>
        </p:blipFill>
        <p:spPr>
          <a:xfrm>
            <a:off x="273041" y="1438745"/>
            <a:ext cx="5436994" cy="3368474"/>
          </a:xfrm>
          <a:prstGeom prst="rect">
            <a:avLst/>
          </a:prstGeom>
        </p:spPr>
      </p:pic>
      <p:sp>
        <p:nvSpPr>
          <p:cNvPr id="5" name="TextBox 4">
            <a:extLst>
              <a:ext uri="{FF2B5EF4-FFF2-40B4-BE49-F238E27FC236}">
                <a16:creationId xmlns:a16="http://schemas.microsoft.com/office/drawing/2014/main" id="{9FFE762A-E8F4-B8BB-AE43-BA286EA98780}"/>
              </a:ext>
            </a:extLst>
          </p:cNvPr>
          <p:cNvSpPr txBox="1"/>
          <p:nvPr/>
        </p:nvSpPr>
        <p:spPr bwMode="auto">
          <a:xfrm>
            <a:off x="166158" y="5155494"/>
            <a:ext cx="6157030" cy="1384995"/>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1400" b="1">
                <a:cs typeface="Arial"/>
              </a:rPr>
              <a:t>How to Build:</a:t>
            </a:r>
          </a:p>
          <a:p>
            <a:pPr marL="342900" indent="-342900">
              <a:buClr>
                <a:schemeClr val="accent1"/>
              </a:buClr>
              <a:buSzPct val="80000"/>
              <a:buFont typeface="Wingdings" charset="2"/>
              <a:buChar char="§"/>
            </a:pPr>
            <a:r>
              <a:rPr lang="en-US" sz="1400">
                <a:cs typeface="Arial"/>
              </a:rPr>
              <a:t>Titrate a concentration series at fixed T </a:t>
            </a:r>
          </a:p>
          <a:p>
            <a:pPr marL="342900" indent="-342900">
              <a:buClr>
                <a:schemeClr val="accent1"/>
              </a:buClr>
              <a:buSzPct val="80000"/>
              <a:buFont typeface="Wingdings" charset="2"/>
              <a:buChar char="§"/>
            </a:pPr>
            <a:r>
              <a:rPr lang="en-US" sz="1400">
                <a:cs typeface="Arial"/>
              </a:rPr>
              <a:t>Score droplets +/-</a:t>
            </a:r>
          </a:p>
          <a:p>
            <a:pPr marL="342900" indent="-342900">
              <a:buClr>
                <a:schemeClr val="accent1"/>
              </a:buClr>
              <a:buSzPct val="80000"/>
              <a:buFont typeface="Wingdings" charset="2"/>
              <a:buChar char="§"/>
            </a:pPr>
            <a:r>
              <a:rPr lang="en-US" sz="1400">
                <a:cs typeface="Arial"/>
              </a:rPr>
              <a:t>Boundary is </a:t>
            </a:r>
            <a:r>
              <a:rPr lang="en-US" sz="1400" err="1">
                <a:cs typeface="Arial"/>
              </a:rPr>
              <a:t>Csat</a:t>
            </a:r>
            <a:endParaRPr lang="en-US" sz="1400">
              <a:cs typeface="Arial"/>
            </a:endParaRPr>
          </a:p>
          <a:p>
            <a:pPr marL="342900" indent="-342900">
              <a:buClr>
                <a:schemeClr val="accent1"/>
              </a:buClr>
              <a:buSzPct val="80000"/>
              <a:buFont typeface="Wingdings" charset="2"/>
              <a:buChar char="§"/>
            </a:pPr>
            <a:r>
              <a:rPr lang="en-US" sz="1400">
                <a:cs typeface="Arial"/>
              </a:rPr>
              <a:t>Repeat across temperature</a:t>
            </a:r>
          </a:p>
          <a:p>
            <a:pPr marL="342900" indent="-342900">
              <a:buClr>
                <a:schemeClr val="accent1"/>
              </a:buClr>
              <a:buSzPct val="80000"/>
              <a:buFont typeface="Wingdings" charset="2"/>
              <a:buChar char="§"/>
            </a:pPr>
            <a:endParaRPr lang="en-US" sz="2000">
              <a:cs typeface="Arial"/>
            </a:endParaRPr>
          </a:p>
        </p:txBody>
      </p:sp>
      <p:sp>
        <p:nvSpPr>
          <p:cNvPr id="6" name="TextBox 5">
            <a:extLst>
              <a:ext uri="{FF2B5EF4-FFF2-40B4-BE49-F238E27FC236}">
                <a16:creationId xmlns:a16="http://schemas.microsoft.com/office/drawing/2014/main" id="{907A0813-6BCB-F384-D549-08490C75D494}"/>
              </a:ext>
            </a:extLst>
          </p:cNvPr>
          <p:cNvSpPr txBox="1"/>
          <p:nvPr/>
        </p:nvSpPr>
        <p:spPr bwMode="auto">
          <a:xfrm>
            <a:off x="5844605" y="897329"/>
            <a:ext cx="5903383" cy="3077766"/>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57200" indent="-457200">
              <a:buClr>
                <a:schemeClr val="accent1"/>
              </a:buClr>
              <a:buSzPct val="80000"/>
              <a:buAutoNum type="arabicPeriod"/>
            </a:pPr>
            <a:r>
              <a:rPr lang="en-US" b="1">
                <a:cs typeface="Arial"/>
              </a:rPr>
              <a:t>Pick a Temperature</a:t>
            </a:r>
          </a:p>
          <a:p>
            <a:pPr lvl="1"/>
            <a:r>
              <a:rPr lang="en-US">
                <a:cs typeface="Arial"/>
              </a:rPr>
              <a:t>Draw a horizontal line across the plot</a:t>
            </a:r>
            <a:endParaRPr lang="en-US">
              <a:solidFill>
                <a:srgbClr val="000000"/>
              </a:solidFill>
              <a:cs typeface="Arial"/>
            </a:endParaRPr>
          </a:p>
          <a:p>
            <a:pPr lvl="1"/>
            <a:endParaRPr lang="en-US" b="1">
              <a:cs typeface="Arial"/>
            </a:endParaRPr>
          </a:p>
          <a:p>
            <a:pPr indent="-457200">
              <a:buClr>
                <a:srgbClr val="178CCB"/>
              </a:buClr>
              <a:buSzPct val="80000"/>
              <a:buAutoNum type="arabicPeriod"/>
            </a:pPr>
            <a:r>
              <a:rPr lang="en-US" b="1">
                <a:solidFill>
                  <a:schemeClr val="accent3">
                    <a:lumMod val="49000"/>
                  </a:schemeClr>
                </a:solidFill>
                <a:cs typeface="Arial"/>
              </a:rPr>
              <a:t>Find where it crosses the left arm</a:t>
            </a:r>
            <a:endParaRPr lang="en-US">
              <a:solidFill>
                <a:schemeClr val="accent3">
                  <a:lumMod val="49000"/>
                </a:schemeClr>
              </a:solidFill>
              <a:cs typeface="Arial"/>
            </a:endParaRPr>
          </a:p>
          <a:p>
            <a:pPr lvl="2"/>
            <a:r>
              <a:rPr lang="en-US">
                <a:solidFill>
                  <a:schemeClr val="accent3">
                    <a:lumMod val="49000"/>
                  </a:schemeClr>
                </a:solidFill>
                <a:cs typeface="Arial"/>
              </a:rPr>
              <a:t>That concentration is </a:t>
            </a:r>
            <a:r>
              <a:rPr lang="en-US" err="1">
                <a:solidFill>
                  <a:schemeClr val="accent3">
                    <a:lumMod val="49000"/>
                  </a:schemeClr>
                </a:solidFill>
                <a:cs typeface="Arial"/>
              </a:rPr>
              <a:t>Csat</a:t>
            </a:r>
            <a:r>
              <a:rPr lang="en-US">
                <a:solidFill>
                  <a:schemeClr val="accent3">
                    <a:lumMod val="49000"/>
                  </a:schemeClr>
                </a:solidFill>
                <a:cs typeface="Arial"/>
              </a:rPr>
              <a:t> – the dilute phase. Below it, one phase; never see droplets.</a:t>
            </a:r>
          </a:p>
          <a:p>
            <a:pPr lvl="2"/>
            <a:endParaRPr lang="en-US">
              <a:cs typeface="Arial"/>
            </a:endParaRPr>
          </a:p>
          <a:p>
            <a:pPr indent="-457200">
              <a:buClr>
                <a:srgbClr val="178CCB"/>
              </a:buClr>
              <a:buSzPct val="80000"/>
              <a:buAutoNum type="arabicPeriod"/>
            </a:pPr>
            <a:r>
              <a:rPr lang="en-US" b="1">
                <a:solidFill>
                  <a:schemeClr val="accent5">
                    <a:lumMod val="76000"/>
                  </a:schemeClr>
                </a:solidFill>
                <a:cs typeface="Arial"/>
              </a:rPr>
              <a:t>Find where it crosses the right arm</a:t>
            </a:r>
            <a:endParaRPr lang="en-US">
              <a:solidFill>
                <a:schemeClr val="accent5">
                  <a:lumMod val="76000"/>
                </a:schemeClr>
              </a:solidFill>
              <a:cs typeface="Arial"/>
            </a:endParaRPr>
          </a:p>
          <a:p>
            <a:pPr lvl="2"/>
            <a:r>
              <a:rPr lang="en-US">
                <a:solidFill>
                  <a:schemeClr val="accent5">
                    <a:lumMod val="76000"/>
                  </a:schemeClr>
                </a:solidFill>
                <a:cs typeface="Arial"/>
              </a:rPr>
              <a:t>That is the dense-phase concentration</a:t>
            </a:r>
          </a:p>
          <a:p>
            <a:pPr lvl="2"/>
            <a:endParaRPr lang="en-US">
              <a:solidFill>
                <a:schemeClr val="accent5">
                  <a:lumMod val="76000"/>
                </a:schemeClr>
              </a:solidFill>
              <a:cs typeface="Arial"/>
            </a:endParaRPr>
          </a:p>
          <a:p>
            <a:pPr lvl="1"/>
            <a:endParaRPr lang="en-US" sz="2000">
              <a:cs typeface="Arial"/>
            </a:endParaRPr>
          </a:p>
        </p:txBody>
      </p:sp>
      <p:sp>
        <p:nvSpPr>
          <p:cNvPr id="8" name="Oval 7">
            <a:extLst>
              <a:ext uri="{FF2B5EF4-FFF2-40B4-BE49-F238E27FC236}">
                <a16:creationId xmlns:a16="http://schemas.microsoft.com/office/drawing/2014/main" id="{E0AE7194-9CA6-4EDD-C96F-E93B3F419B91}"/>
              </a:ext>
            </a:extLst>
          </p:cNvPr>
          <p:cNvSpPr/>
          <p:nvPr/>
        </p:nvSpPr>
        <p:spPr bwMode="auto">
          <a:xfrm>
            <a:off x="1284172" y="2568027"/>
            <a:ext cx="914400" cy="485019"/>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13" name="Picture 12" descr="A blue rectangle with black border&#10;&#10;AI-generated content may be incorrect.">
            <a:extLst>
              <a:ext uri="{FF2B5EF4-FFF2-40B4-BE49-F238E27FC236}">
                <a16:creationId xmlns:a16="http://schemas.microsoft.com/office/drawing/2014/main" id="{5C99BCF4-4296-670F-2BE0-F8DF40555280}"/>
              </a:ext>
            </a:extLst>
          </p:cNvPr>
          <p:cNvPicPr>
            <a:picLocks noChangeAspect="1"/>
          </p:cNvPicPr>
          <p:nvPr/>
        </p:nvPicPr>
        <p:blipFill>
          <a:blip r:embed="rId4"/>
          <a:stretch>
            <a:fillRect/>
          </a:stretch>
        </p:blipFill>
        <p:spPr>
          <a:xfrm rot="16200000">
            <a:off x="1102507" y="3638399"/>
            <a:ext cx="1327896" cy="322829"/>
          </a:xfrm>
          <a:prstGeom prst="rect">
            <a:avLst/>
          </a:prstGeom>
        </p:spPr>
      </p:pic>
      <p:cxnSp>
        <p:nvCxnSpPr>
          <p:cNvPr id="9" name="Straight Arrow Connector 8">
            <a:extLst>
              <a:ext uri="{FF2B5EF4-FFF2-40B4-BE49-F238E27FC236}">
                <a16:creationId xmlns:a16="http://schemas.microsoft.com/office/drawing/2014/main" id="{4F17EC59-D842-B7E3-ABFB-922D646955DC}"/>
              </a:ext>
            </a:extLst>
          </p:cNvPr>
          <p:cNvCxnSpPr/>
          <p:nvPr/>
        </p:nvCxnSpPr>
        <p:spPr>
          <a:xfrm>
            <a:off x="971550" y="3648075"/>
            <a:ext cx="4610100" cy="9525"/>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Picture 9" descr="A blue rectangle with black border&#10;&#10;AI-generated content may be incorrect.">
            <a:extLst>
              <a:ext uri="{FF2B5EF4-FFF2-40B4-BE49-F238E27FC236}">
                <a16:creationId xmlns:a16="http://schemas.microsoft.com/office/drawing/2014/main" id="{6C0404D3-B89F-F7E3-7923-D8AF297A8A1C}"/>
              </a:ext>
            </a:extLst>
          </p:cNvPr>
          <p:cNvPicPr>
            <a:picLocks noChangeAspect="1"/>
          </p:cNvPicPr>
          <p:nvPr/>
        </p:nvPicPr>
        <p:blipFill>
          <a:blip r:embed="rId4"/>
          <a:stretch>
            <a:fillRect/>
          </a:stretch>
        </p:blipFill>
        <p:spPr>
          <a:xfrm>
            <a:off x="13486805" y="7810619"/>
            <a:ext cx="3049191" cy="1266587"/>
          </a:xfrm>
          <a:prstGeom prst="rect">
            <a:avLst/>
          </a:prstGeom>
        </p:spPr>
      </p:pic>
      <p:cxnSp>
        <p:nvCxnSpPr>
          <p:cNvPr id="14" name="Straight Arrow Connector 13">
            <a:extLst>
              <a:ext uri="{FF2B5EF4-FFF2-40B4-BE49-F238E27FC236}">
                <a16:creationId xmlns:a16="http://schemas.microsoft.com/office/drawing/2014/main" id="{30220E6B-63C5-752A-7DE5-BF9882E69B87}"/>
              </a:ext>
            </a:extLst>
          </p:cNvPr>
          <p:cNvCxnSpPr>
            <a:cxnSpLocks/>
          </p:cNvCxnSpPr>
          <p:nvPr/>
        </p:nvCxnSpPr>
        <p:spPr>
          <a:xfrm flipV="1">
            <a:off x="701256" y="3089694"/>
            <a:ext cx="991845" cy="5379"/>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FFA1FC5-0AD8-6FAA-040E-ED3803D6DEED}"/>
              </a:ext>
            </a:extLst>
          </p:cNvPr>
          <p:cNvSpPr/>
          <p:nvPr/>
        </p:nvSpPr>
        <p:spPr bwMode="auto">
          <a:xfrm>
            <a:off x="-9791" y="2905895"/>
            <a:ext cx="734684" cy="499396"/>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2" name="Rectangle: Rounded Corners 11">
            <a:extLst>
              <a:ext uri="{FF2B5EF4-FFF2-40B4-BE49-F238E27FC236}">
                <a16:creationId xmlns:a16="http://schemas.microsoft.com/office/drawing/2014/main" id="{DAA39A9F-A7F4-0C19-1CCD-27838FA0BC68}"/>
              </a:ext>
            </a:extLst>
          </p:cNvPr>
          <p:cNvSpPr/>
          <p:nvPr/>
        </p:nvSpPr>
        <p:spPr bwMode="auto">
          <a:xfrm>
            <a:off x="1075985" y="3478787"/>
            <a:ext cx="335976" cy="351852"/>
          </a:xfrm>
          <a:prstGeom prst="flowChartConnector">
            <a:avLst/>
          </a:prstGeom>
          <a:noFill/>
          <a:ln w="28575"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cxnSp>
        <p:nvCxnSpPr>
          <p:cNvPr id="16" name="Straight Arrow Connector 15">
            <a:extLst>
              <a:ext uri="{FF2B5EF4-FFF2-40B4-BE49-F238E27FC236}">
                <a16:creationId xmlns:a16="http://schemas.microsoft.com/office/drawing/2014/main" id="{CD9112C9-0C69-686A-3DAF-462B737B5AA5}"/>
              </a:ext>
            </a:extLst>
          </p:cNvPr>
          <p:cNvCxnSpPr/>
          <p:nvPr/>
        </p:nvCxnSpPr>
        <p:spPr>
          <a:xfrm>
            <a:off x="1244181" y="3657600"/>
            <a:ext cx="1257" cy="917061"/>
          </a:xfrm>
          <a:prstGeom prst="straightConnector1">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Rounded Corners 11">
            <a:extLst>
              <a:ext uri="{FF2B5EF4-FFF2-40B4-BE49-F238E27FC236}">
                <a16:creationId xmlns:a16="http://schemas.microsoft.com/office/drawing/2014/main" id="{88BB371D-2DA0-4A92-7F4B-DE633C13DAB3}"/>
              </a:ext>
            </a:extLst>
          </p:cNvPr>
          <p:cNvSpPr/>
          <p:nvPr/>
        </p:nvSpPr>
        <p:spPr bwMode="auto">
          <a:xfrm>
            <a:off x="3424450" y="3485286"/>
            <a:ext cx="335976" cy="351852"/>
          </a:xfrm>
          <a:prstGeom prst="flowChartConnector">
            <a:avLst/>
          </a:prstGeom>
          <a:noFill/>
          <a:ln w="28575" algn="ctr">
            <a:solidFill>
              <a:schemeClr val="accent5">
                <a:lumMod val="75000"/>
              </a:schemeClr>
            </a:solidFill>
            <a:miter lim="800000"/>
            <a:headEnd/>
            <a:tailEnd/>
          </a:ln>
        </p:spPr>
        <p:txBody>
          <a:bodyPr wrap="none" rtlCol="0" anchor="ctr"/>
          <a:lstStyle/>
          <a:p>
            <a:pPr algn="ctr">
              <a:lnSpc>
                <a:spcPct val="90000"/>
              </a:lnSpc>
            </a:pPr>
            <a:endParaRPr lang="en-US" sz="1600" b="1" err="1">
              <a:solidFill>
                <a:srgbClr val="79298B"/>
              </a:solidFill>
              <a:latin typeface="+mj-lt"/>
            </a:endParaRPr>
          </a:p>
        </p:txBody>
      </p:sp>
      <p:cxnSp>
        <p:nvCxnSpPr>
          <p:cNvPr id="19" name="Straight Arrow Connector 18">
            <a:extLst>
              <a:ext uri="{FF2B5EF4-FFF2-40B4-BE49-F238E27FC236}">
                <a16:creationId xmlns:a16="http://schemas.microsoft.com/office/drawing/2014/main" id="{9B12EB3D-AFF4-C52B-893D-1A095C8843FA}"/>
              </a:ext>
            </a:extLst>
          </p:cNvPr>
          <p:cNvCxnSpPr>
            <a:cxnSpLocks/>
          </p:cNvCxnSpPr>
          <p:nvPr/>
        </p:nvCxnSpPr>
        <p:spPr>
          <a:xfrm>
            <a:off x="3592646" y="3664099"/>
            <a:ext cx="1257" cy="917061"/>
          </a:xfrm>
          <a:prstGeom prst="straightConnector1">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96506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EE68-4A1D-C72C-5EAB-2D1699A5997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5574FD-B948-BB5A-668E-300FFC76ED12}"/>
              </a:ext>
            </a:extLst>
          </p:cNvPr>
          <p:cNvSpPr>
            <a:spLocks noGrp="1"/>
          </p:cNvSpPr>
          <p:nvPr>
            <p:ph type="ftr" sz="quarter" idx="12"/>
          </p:nvPr>
        </p:nvSpPr>
        <p:spPr>
          <a:xfrm>
            <a:off x="587528" y="6718226"/>
            <a:ext cx="5747876" cy="137980"/>
          </a:xfrm>
        </p:spPr>
        <p:txBody>
          <a:bodyPr/>
          <a:lstStyle/>
          <a:p>
            <a:r>
              <a:rPr lang="en-US" sz="900">
                <a:cs typeface="Arial"/>
              </a:rPr>
              <a:t>Molecular Grammar of IDRs</a:t>
            </a:r>
            <a:endParaRPr lang="en-US" sz="900"/>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EE5A40DD-3CA5-D76A-505E-D3910BCFF9F3}"/>
              </a:ext>
            </a:extLst>
          </p:cNvPr>
          <p:cNvSpPr>
            <a:spLocks noGrp="1"/>
          </p:cNvSpPr>
          <p:nvPr>
            <p:ph type="sldNum" sz="quarter" idx="13"/>
          </p:nvPr>
        </p:nvSpPr>
        <p:spPr/>
        <p:txBody>
          <a:bodyPr/>
          <a:lstStyle/>
          <a:p>
            <a:fld id="{7BCC8D0D-EAEC-449D-9161-023DFF90F2E2}" type="slidenum">
              <a:rPr lang="en-US" smtClean="0"/>
              <a:pPr/>
              <a:t>11</a:t>
            </a:fld>
            <a:endParaRPr lang="en-US">
              <a:latin typeface="+mn-lt"/>
            </a:endParaRPr>
          </a:p>
        </p:txBody>
      </p:sp>
      <p:sp>
        <p:nvSpPr>
          <p:cNvPr id="4" name="Title 3">
            <a:extLst>
              <a:ext uri="{FF2B5EF4-FFF2-40B4-BE49-F238E27FC236}">
                <a16:creationId xmlns:a16="http://schemas.microsoft.com/office/drawing/2014/main" id="{F8A77A45-84DB-CCBB-7AE3-E9601073F4BB}"/>
              </a:ext>
            </a:extLst>
          </p:cNvPr>
          <p:cNvSpPr>
            <a:spLocks noGrp="1"/>
          </p:cNvSpPr>
          <p:nvPr>
            <p:ph type="title"/>
          </p:nvPr>
        </p:nvSpPr>
        <p:spPr>
          <a:xfrm>
            <a:off x="393136" y="291655"/>
            <a:ext cx="10898107" cy="611449"/>
          </a:xfrm>
        </p:spPr>
        <p:txBody>
          <a:bodyPr/>
          <a:lstStyle/>
          <a:p>
            <a:r>
              <a:rPr lang="en-US"/>
              <a:t>How to read a phase Diagram</a:t>
            </a:r>
          </a:p>
        </p:txBody>
      </p:sp>
      <p:sp>
        <p:nvSpPr>
          <p:cNvPr id="17" name="Freeform 16">
            <a:extLst>
              <a:ext uri="{FF2B5EF4-FFF2-40B4-BE49-F238E27FC236}">
                <a16:creationId xmlns:a16="http://schemas.microsoft.com/office/drawing/2014/main" id="{8F4EDE43-EFB3-A703-4A13-C93E719BD217}"/>
              </a:ext>
            </a:extLst>
          </p:cNvPr>
          <p:cNvSpPr/>
          <p:nvPr/>
        </p:nvSpPr>
        <p:spPr bwMode="auto">
          <a:xfrm>
            <a:off x="782832" y="2769514"/>
            <a:ext cx="4394382" cy="1474792"/>
          </a:xfrm>
          <a:custGeom>
            <a:avLst/>
            <a:gdLst>
              <a:gd name="csX0" fmla="*/ 0 w 4394382"/>
              <a:gd name="csY0" fmla="*/ 1466987 h 1474792"/>
              <a:gd name="csX1" fmla="*/ 157882 w 4394382"/>
              <a:gd name="csY1" fmla="*/ 1466987 h 1474792"/>
              <a:gd name="csX2" fmla="*/ 217087 w 4394382"/>
              <a:gd name="csY2" fmla="*/ 1453830 h 1474792"/>
              <a:gd name="csX3" fmla="*/ 276293 w 4394382"/>
              <a:gd name="csY3" fmla="*/ 1447251 h 1474792"/>
              <a:gd name="csX4" fmla="*/ 302607 w 4394382"/>
              <a:gd name="csY4" fmla="*/ 1440673 h 1474792"/>
              <a:gd name="csX5" fmla="*/ 322342 w 4394382"/>
              <a:gd name="csY5" fmla="*/ 1434095 h 1474792"/>
              <a:gd name="csX6" fmla="*/ 355234 w 4394382"/>
              <a:gd name="csY6" fmla="*/ 1427516 h 1474792"/>
              <a:gd name="csX7" fmla="*/ 388126 w 4394382"/>
              <a:gd name="csY7" fmla="*/ 1414359 h 1474792"/>
              <a:gd name="csX8" fmla="*/ 434175 w 4394382"/>
              <a:gd name="csY8" fmla="*/ 1401203 h 1474792"/>
              <a:gd name="csX9" fmla="*/ 499959 w 4394382"/>
              <a:gd name="csY9" fmla="*/ 1381467 h 1474792"/>
              <a:gd name="csX10" fmla="*/ 519695 w 4394382"/>
              <a:gd name="csY10" fmla="*/ 1368310 h 1474792"/>
              <a:gd name="csX11" fmla="*/ 546008 w 4394382"/>
              <a:gd name="csY11" fmla="*/ 1361732 h 1474792"/>
              <a:gd name="csX12" fmla="*/ 565744 w 4394382"/>
              <a:gd name="csY12" fmla="*/ 1355154 h 1474792"/>
              <a:gd name="csX13" fmla="*/ 592057 w 4394382"/>
              <a:gd name="csY13" fmla="*/ 1341997 h 1474792"/>
              <a:gd name="csX14" fmla="*/ 618371 w 4394382"/>
              <a:gd name="csY14" fmla="*/ 1335418 h 1474792"/>
              <a:gd name="csX15" fmla="*/ 644685 w 4394382"/>
              <a:gd name="csY15" fmla="*/ 1322262 h 1474792"/>
              <a:gd name="csX16" fmla="*/ 664420 w 4394382"/>
              <a:gd name="csY16" fmla="*/ 1315683 h 1474792"/>
              <a:gd name="csX17" fmla="*/ 723626 w 4394382"/>
              <a:gd name="csY17" fmla="*/ 1289369 h 1474792"/>
              <a:gd name="csX18" fmla="*/ 743361 w 4394382"/>
              <a:gd name="csY18" fmla="*/ 1282791 h 1474792"/>
              <a:gd name="csX19" fmla="*/ 763096 w 4394382"/>
              <a:gd name="csY19" fmla="*/ 1269634 h 1474792"/>
              <a:gd name="csX20" fmla="*/ 815723 w 4394382"/>
              <a:gd name="csY20" fmla="*/ 1249899 h 1474792"/>
              <a:gd name="csX21" fmla="*/ 861772 w 4394382"/>
              <a:gd name="csY21" fmla="*/ 1230164 h 1474792"/>
              <a:gd name="csX22" fmla="*/ 934135 w 4394382"/>
              <a:gd name="csY22" fmla="*/ 1210428 h 1474792"/>
              <a:gd name="csX23" fmla="*/ 960449 w 4394382"/>
              <a:gd name="csY23" fmla="*/ 1197272 h 1474792"/>
              <a:gd name="csX24" fmla="*/ 1013076 w 4394382"/>
              <a:gd name="csY24" fmla="*/ 1184115 h 1474792"/>
              <a:gd name="csX25" fmla="*/ 1039390 w 4394382"/>
              <a:gd name="csY25" fmla="*/ 1170958 h 1474792"/>
              <a:gd name="csX26" fmla="*/ 1072282 w 4394382"/>
              <a:gd name="csY26" fmla="*/ 1164380 h 1474792"/>
              <a:gd name="csX27" fmla="*/ 1098595 w 4394382"/>
              <a:gd name="csY27" fmla="*/ 1157801 h 1474792"/>
              <a:gd name="csX28" fmla="*/ 1144644 w 4394382"/>
              <a:gd name="csY28" fmla="*/ 1138066 h 1474792"/>
              <a:gd name="csX29" fmla="*/ 1223585 w 4394382"/>
              <a:gd name="csY29" fmla="*/ 1118331 h 1474792"/>
              <a:gd name="csX30" fmla="*/ 1249899 w 4394382"/>
              <a:gd name="csY30" fmla="*/ 1111752 h 1474792"/>
              <a:gd name="csX31" fmla="*/ 1282791 w 4394382"/>
              <a:gd name="csY31" fmla="*/ 1098595 h 1474792"/>
              <a:gd name="csX32" fmla="*/ 1322262 w 4394382"/>
              <a:gd name="csY32" fmla="*/ 1078860 h 1474792"/>
              <a:gd name="csX33" fmla="*/ 1368310 w 4394382"/>
              <a:gd name="csY33" fmla="*/ 1065703 h 1474792"/>
              <a:gd name="csX34" fmla="*/ 1407781 w 4394382"/>
              <a:gd name="csY34" fmla="*/ 1045968 h 1474792"/>
              <a:gd name="csX35" fmla="*/ 1473565 w 4394382"/>
              <a:gd name="csY35" fmla="*/ 1019654 h 1474792"/>
              <a:gd name="csX36" fmla="*/ 1506457 w 4394382"/>
              <a:gd name="csY36" fmla="*/ 1006498 h 1474792"/>
              <a:gd name="csX37" fmla="*/ 1532771 w 4394382"/>
              <a:gd name="csY37" fmla="*/ 999919 h 1474792"/>
              <a:gd name="csX38" fmla="*/ 1591977 w 4394382"/>
              <a:gd name="csY38" fmla="*/ 973605 h 1474792"/>
              <a:gd name="csX39" fmla="*/ 1618290 w 4394382"/>
              <a:gd name="csY39" fmla="*/ 967027 h 1474792"/>
              <a:gd name="csX40" fmla="*/ 1638026 w 4394382"/>
              <a:gd name="csY40" fmla="*/ 953870 h 1474792"/>
              <a:gd name="csX41" fmla="*/ 1677496 w 4394382"/>
              <a:gd name="csY41" fmla="*/ 940713 h 1474792"/>
              <a:gd name="csX42" fmla="*/ 1697231 w 4394382"/>
              <a:gd name="csY42" fmla="*/ 934135 h 1474792"/>
              <a:gd name="csX43" fmla="*/ 1743280 w 4394382"/>
              <a:gd name="csY43" fmla="*/ 914400 h 1474792"/>
              <a:gd name="csX44" fmla="*/ 1789329 w 4394382"/>
              <a:gd name="csY44" fmla="*/ 888086 h 1474792"/>
              <a:gd name="csX45" fmla="*/ 1809064 w 4394382"/>
              <a:gd name="csY45" fmla="*/ 881508 h 1474792"/>
              <a:gd name="csX46" fmla="*/ 1835378 w 4394382"/>
              <a:gd name="csY46" fmla="*/ 868351 h 1474792"/>
              <a:gd name="csX47" fmla="*/ 1861692 w 4394382"/>
              <a:gd name="csY47" fmla="*/ 861772 h 1474792"/>
              <a:gd name="csX48" fmla="*/ 1888005 w 4394382"/>
              <a:gd name="csY48" fmla="*/ 848615 h 1474792"/>
              <a:gd name="csX49" fmla="*/ 1947211 w 4394382"/>
              <a:gd name="csY49" fmla="*/ 828880 h 1474792"/>
              <a:gd name="csX50" fmla="*/ 1999839 w 4394382"/>
              <a:gd name="csY50" fmla="*/ 809145 h 1474792"/>
              <a:gd name="csX51" fmla="*/ 2039309 w 4394382"/>
              <a:gd name="csY51" fmla="*/ 789410 h 1474792"/>
              <a:gd name="csX52" fmla="*/ 2091936 w 4394382"/>
              <a:gd name="csY52" fmla="*/ 776253 h 1474792"/>
              <a:gd name="csX53" fmla="*/ 2118250 w 4394382"/>
              <a:gd name="csY53" fmla="*/ 769674 h 1474792"/>
              <a:gd name="csX54" fmla="*/ 2144564 w 4394382"/>
              <a:gd name="csY54" fmla="*/ 756518 h 1474792"/>
              <a:gd name="csX55" fmla="*/ 2170877 w 4394382"/>
              <a:gd name="csY55" fmla="*/ 749939 h 1474792"/>
              <a:gd name="csX56" fmla="*/ 2190613 w 4394382"/>
              <a:gd name="csY56" fmla="*/ 743361 h 1474792"/>
              <a:gd name="csX57" fmla="*/ 2216926 w 4394382"/>
              <a:gd name="csY57" fmla="*/ 736782 h 1474792"/>
              <a:gd name="csX58" fmla="*/ 2256397 w 4394382"/>
              <a:gd name="csY58" fmla="*/ 723626 h 1474792"/>
              <a:gd name="csX59" fmla="*/ 2276132 w 4394382"/>
              <a:gd name="csY59" fmla="*/ 717047 h 1474792"/>
              <a:gd name="csX60" fmla="*/ 2295867 w 4394382"/>
              <a:gd name="csY60" fmla="*/ 710469 h 1474792"/>
              <a:gd name="csX61" fmla="*/ 2328759 w 4394382"/>
              <a:gd name="csY61" fmla="*/ 697312 h 1474792"/>
              <a:gd name="csX62" fmla="*/ 2368230 w 4394382"/>
              <a:gd name="csY62" fmla="*/ 684155 h 1474792"/>
              <a:gd name="csX63" fmla="*/ 2414279 w 4394382"/>
              <a:gd name="csY63" fmla="*/ 670998 h 1474792"/>
              <a:gd name="csX64" fmla="*/ 2434014 w 4394382"/>
              <a:gd name="csY64" fmla="*/ 657841 h 1474792"/>
              <a:gd name="csX65" fmla="*/ 2453749 w 4394382"/>
              <a:gd name="csY65" fmla="*/ 651263 h 1474792"/>
              <a:gd name="csX66" fmla="*/ 2499798 w 4394382"/>
              <a:gd name="csY66" fmla="*/ 638106 h 1474792"/>
              <a:gd name="csX67" fmla="*/ 2519533 w 4394382"/>
              <a:gd name="csY67" fmla="*/ 624949 h 1474792"/>
              <a:gd name="csX68" fmla="*/ 2559004 w 4394382"/>
              <a:gd name="csY68" fmla="*/ 611792 h 1474792"/>
              <a:gd name="csX69" fmla="*/ 2585318 w 4394382"/>
              <a:gd name="csY69" fmla="*/ 598636 h 1474792"/>
              <a:gd name="csX70" fmla="*/ 2605053 w 4394382"/>
              <a:gd name="csY70" fmla="*/ 592057 h 1474792"/>
              <a:gd name="csX71" fmla="*/ 2624788 w 4394382"/>
              <a:gd name="csY71" fmla="*/ 578900 h 1474792"/>
              <a:gd name="csX72" fmla="*/ 2644523 w 4394382"/>
              <a:gd name="csY72" fmla="*/ 572322 h 1474792"/>
              <a:gd name="csX73" fmla="*/ 2677415 w 4394382"/>
              <a:gd name="csY73" fmla="*/ 559165 h 1474792"/>
              <a:gd name="csX74" fmla="*/ 2697151 w 4394382"/>
              <a:gd name="csY74" fmla="*/ 546008 h 1474792"/>
              <a:gd name="csX75" fmla="*/ 2736621 w 4394382"/>
              <a:gd name="csY75" fmla="*/ 532851 h 1474792"/>
              <a:gd name="csX76" fmla="*/ 2756356 w 4394382"/>
              <a:gd name="csY76" fmla="*/ 519695 h 1474792"/>
              <a:gd name="csX77" fmla="*/ 2776092 w 4394382"/>
              <a:gd name="csY77" fmla="*/ 513116 h 1474792"/>
              <a:gd name="csX78" fmla="*/ 2835297 w 4394382"/>
              <a:gd name="csY78" fmla="*/ 480224 h 1474792"/>
              <a:gd name="csX79" fmla="*/ 2881346 w 4394382"/>
              <a:gd name="csY79" fmla="*/ 460489 h 1474792"/>
              <a:gd name="csX80" fmla="*/ 2901082 w 4394382"/>
              <a:gd name="csY80" fmla="*/ 447332 h 1474792"/>
              <a:gd name="csX81" fmla="*/ 2960287 w 4394382"/>
              <a:gd name="csY81" fmla="*/ 421018 h 1474792"/>
              <a:gd name="csX82" fmla="*/ 2993180 w 4394382"/>
              <a:gd name="csY82" fmla="*/ 401283 h 1474792"/>
              <a:gd name="csX83" fmla="*/ 3012915 w 4394382"/>
              <a:gd name="csY83" fmla="*/ 388126 h 1474792"/>
              <a:gd name="csX84" fmla="*/ 3032650 w 4394382"/>
              <a:gd name="csY84" fmla="*/ 381548 h 1474792"/>
              <a:gd name="csX85" fmla="*/ 3078699 w 4394382"/>
              <a:gd name="csY85" fmla="*/ 355234 h 1474792"/>
              <a:gd name="csX86" fmla="*/ 3098434 w 4394382"/>
              <a:gd name="csY86" fmla="*/ 348656 h 1474792"/>
              <a:gd name="csX87" fmla="*/ 3144483 w 4394382"/>
              <a:gd name="csY87" fmla="*/ 328921 h 1474792"/>
              <a:gd name="csX88" fmla="*/ 3164218 w 4394382"/>
              <a:gd name="csY88" fmla="*/ 315764 h 1474792"/>
              <a:gd name="csX89" fmla="*/ 3216846 w 4394382"/>
              <a:gd name="csY89" fmla="*/ 296028 h 1474792"/>
              <a:gd name="csX90" fmla="*/ 3236581 w 4394382"/>
              <a:gd name="csY90" fmla="*/ 282872 h 1474792"/>
              <a:gd name="csX91" fmla="*/ 3276051 w 4394382"/>
              <a:gd name="csY91" fmla="*/ 269715 h 1474792"/>
              <a:gd name="csX92" fmla="*/ 3341836 w 4394382"/>
              <a:gd name="csY92" fmla="*/ 236823 h 1474792"/>
              <a:gd name="csX93" fmla="*/ 3368149 w 4394382"/>
              <a:gd name="csY93" fmla="*/ 223666 h 1474792"/>
              <a:gd name="csX94" fmla="*/ 3387885 w 4394382"/>
              <a:gd name="csY94" fmla="*/ 217087 h 1474792"/>
              <a:gd name="csX95" fmla="*/ 3407620 w 4394382"/>
              <a:gd name="csY95" fmla="*/ 203931 h 1474792"/>
              <a:gd name="csX96" fmla="*/ 3433933 w 4394382"/>
              <a:gd name="csY96" fmla="*/ 197352 h 1474792"/>
              <a:gd name="csX97" fmla="*/ 3460247 w 4394382"/>
              <a:gd name="csY97" fmla="*/ 184195 h 1474792"/>
              <a:gd name="csX98" fmla="*/ 3493139 w 4394382"/>
              <a:gd name="csY98" fmla="*/ 171039 h 1474792"/>
              <a:gd name="csX99" fmla="*/ 3512874 w 4394382"/>
              <a:gd name="csY99" fmla="*/ 157882 h 1474792"/>
              <a:gd name="csX100" fmla="*/ 3552345 w 4394382"/>
              <a:gd name="csY100" fmla="*/ 144725 h 1474792"/>
              <a:gd name="csX101" fmla="*/ 3578659 w 4394382"/>
              <a:gd name="csY101" fmla="*/ 131568 h 1474792"/>
              <a:gd name="csX102" fmla="*/ 3618129 w 4394382"/>
              <a:gd name="csY102" fmla="*/ 118411 h 1474792"/>
              <a:gd name="csX103" fmla="*/ 3637864 w 4394382"/>
              <a:gd name="csY103" fmla="*/ 111833 h 1474792"/>
              <a:gd name="csX104" fmla="*/ 3670756 w 4394382"/>
              <a:gd name="csY104" fmla="*/ 105254 h 1474792"/>
              <a:gd name="csX105" fmla="*/ 3703649 w 4394382"/>
              <a:gd name="csY105" fmla="*/ 92098 h 1474792"/>
              <a:gd name="csX106" fmla="*/ 3723384 w 4394382"/>
              <a:gd name="csY106" fmla="*/ 85519 h 1474792"/>
              <a:gd name="csX107" fmla="*/ 3769433 w 4394382"/>
              <a:gd name="csY107" fmla="*/ 72362 h 1474792"/>
              <a:gd name="csX108" fmla="*/ 3795746 w 4394382"/>
              <a:gd name="csY108" fmla="*/ 59205 h 1474792"/>
              <a:gd name="csX109" fmla="*/ 3822060 w 4394382"/>
              <a:gd name="csY109" fmla="*/ 52627 h 1474792"/>
              <a:gd name="csX110" fmla="*/ 3894423 w 4394382"/>
              <a:gd name="csY110" fmla="*/ 32892 h 1474792"/>
              <a:gd name="csX111" fmla="*/ 3920736 w 4394382"/>
              <a:gd name="csY111" fmla="*/ 26313 h 1474792"/>
              <a:gd name="csX112" fmla="*/ 3953628 w 4394382"/>
              <a:gd name="csY112" fmla="*/ 19735 h 1474792"/>
              <a:gd name="csX113" fmla="*/ 3979942 w 4394382"/>
              <a:gd name="csY113" fmla="*/ 13157 h 1474792"/>
              <a:gd name="csX114" fmla="*/ 4065462 w 4394382"/>
              <a:gd name="csY114" fmla="*/ 0 h 1474792"/>
              <a:gd name="csX115" fmla="*/ 4322020 w 4394382"/>
              <a:gd name="csY115" fmla="*/ 6578 h 1474792"/>
              <a:gd name="csX116" fmla="*/ 4341755 w 4394382"/>
              <a:gd name="csY116" fmla="*/ 13157 h 1474792"/>
              <a:gd name="csX117" fmla="*/ 4368069 w 4394382"/>
              <a:gd name="csY117" fmla="*/ 52627 h 1474792"/>
              <a:gd name="csX118" fmla="*/ 4387804 w 4394382"/>
              <a:gd name="csY118" fmla="*/ 131568 h 1474792"/>
              <a:gd name="csX119" fmla="*/ 4394382 w 4394382"/>
              <a:gd name="csY119" fmla="*/ 374969 h 1474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Lst>
            <a:rect l="l" t="t" r="r" b="b"/>
            <a:pathLst>
              <a:path w="4394382" h="1474792">
                <a:moveTo>
                  <a:pt x="0" y="1466987"/>
                </a:moveTo>
                <a:cubicBezTo>
                  <a:pt x="75759" y="1477809"/>
                  <a:pt x="48048" y="1476972"/>
                  <a:pt x="157882" y="1466987"/>
                </a:cubicBezTo>
                <a:cubicBezTo>
                  <a:pt x="197452" y="1463390"/>
                  <a:pt x="181695" y="1459275"/>
                  <a:pt x="217087" y="1453830"/>
                </a:cubicBezTo>
                <a:cubicBezTo>
                  <a:pt x="236713" y="1450811"/>
                  <a:pt x="256558" y="1449444"/>
                  <a:pt x="276293" y="1447251"/>
                </a:cubicBezTo>
                <a:cubicBezTo>
                  <a:pt x="285064" y="1445058"/>
                  <a:pt x="293914" y="1443157"/>
                  <a:pt x="302607" y="1440673"/>
                </a:cubicBezTo>
                <a:cubicBezTo>
                  <a:pt x="309274" y="1438768"/>
                  <a:pt x="315615" y="1435777"/>
                  <a:pt x="322342" y="1434095"/>
                </a:cubicBezTo>
                <a:cubicBezTo>
                  <a:pt x="333189" y="1431383"/>
                  <a:pt x="344524" y="1430729"/>
                  <a:pt x="355234" y="1427516"/>
                </a:cubicBezTo>
                <a:cubicBezTo>
                  <a:pt x="366545" y="1424123"/>
                  <a:pt x="377069" y="1418505"/>
                  <a:pt x="388126" y="1414359"/>
                </a:cubicBezTo>
                <a:cubicBezTo>
                  <a:pt x="417598" y="1403307"/>
                  <a:pt x="399624" y="1411568"/>
                  <a:pt x="434175" y="1401203"/>
                </a:cubicBezTo>
                <a:cubicBezTo>
                  <a:pt x="514278" y="1377172"/>
                  <a:pt x="439295" y="1396635"/>
                  <a:pt x="499959" y="1381467"/>
                </a:cubicBezTo>
                <a:cubicBezTo>
                  <a:pt x="506538" y="1377081"/>
                  <a:pt x="512428" y="1371424"/>
                  <a:pt x="519695" y="1368310"/>
                </a:cubicBezTo>
                <a:cubicBezTo>
                  <a:pt x="528005" y="1364749"/>
                  <a:pt x="537315" y="1364216"/>
                  <a:pt x="546008" y="1361732"/>
                </a:cubicBezTo>
                <a:cubicBezTo>
                  <a:pt x="552676" y="1359827"/>
                  <a:pt x="559370" y="1357886"/>
                  <a:pt x="565744" y="1355154"/>
                </a:cubicBezTo>
                <a:cubicBezTo>
                  <a:pt x="574757" y="1351291"/>
                  <a:pt x="582875" y="1345440"/>
                  <a:pt x="592057" y="1341997"/>
                </a:cubicBezTo>
                <a:cubicBezTo>
                  <a:pt x="600523" y="1338822"/>
                  <a:pt x="609905" y="1338593"/>
                  <a:pt x="618371" y="1335418"/>
                </a:cubicBezTo>
                <a:cubicBezTo>
                  <a:pt x="627553" y="1331975"/>
                  <a:pt x="635671" y="1326125"/>
                  <a:pt x="644685" y="1322262"/>
                </a:cubicBezTo>
                <a:cubicBezTo>
                  <a:pt x="651059" y="1319531"/>
                  <a:pt x="658218" y="1318784"/>
                  <a:pt x="664420" y="1315683"/>
                </a:cubicBezTo>
                <a:cubicBezTo>
                  <a:pt x="726960" y="1284411"/>
                  <a:pt x="621809" y="1323307"/>
                  <a:pt x="723626" y="1289369"/>
                </a:cubicBezTo>
                <a:lnTo>
                  <a:pt x="743361" y="1282791"/>
                </a:lnTo>
                <a:cubicBezTo>
                  <a:pt x="749939" y="1278405"/>
                  <a:pt x="756024" y="1273170"/>
                  <a:pt x="763096" y="1269634"/>
                </a:cubicBezTo>
                <a:cubicBezTo>
                  <a:pt x="817614" y="1242374"/>
                  <a:pt x="775867" y="1266980"/>
                  <a:pt x="815723" y="1249899"/>
                </a:cubicBezTo>
                <a:cubicBezTo>
                  <a:pt x="842086" y="1238601"/>
                  <a:pt x="837084" y="1236336"/>
                  <a:pt x="861772" y="1230164"/>
                </a:cubicBezTo>
                <a:cubicBezTo>
                  <a:pt x="890646" y="1222945"/>
                  <a:pt x="905908" y="1224540"/>
                  <a:pt x="934135" y="1210428"/>
                </a:cubicBezTo>
                <a:cubicBezTo>
                  <a:pt x="942906" y="1206043"/>
                  <a:pt x="951146" y="1200373"/>
                  <a:pt x="960449" y="1197272"/>
                </a:cubicBezTo>
                <a:cubicBezTo>
                  <a:pt x="977603" y="1191554"/>
                  <a:pt x="1013076" y="1184115"/>
                  <a:pt x="1013076" y="1184115"/>
                </a:cubicBezTo>
                <a:cubicBezTo>
                  <a:pt x="1021847" y="1179729"/>
                  <a:pt x="1030087" y="1174059"/>
                  <a:pt x="1039390" y="1170958"/>
                </a:cubicBezTo>
                <a:cubicBezTo>
                  <a:pt x="1049997" y="1167422"/>
                  <a:pt x="1061367" y="1166806"/>
                  <a:pt x="1072282" y="1164380"/>
                </a:cubicBezTo>
                <a:cubicBezTo>
                  <a:pt x="1081108" y="1162419"/>
                  <a:pt x="1089902" y="1160285"/>
                  <a:pt x="1098595" y="1157801"/>
                </a:cubicBezTo>
                <a:cubicBezTo>
                  <a:pt x="1179098" y="1134800"/>
                  <a:pt x="1039351" y="1173164"/>
                  <a:pt x="1144644" y="1138066"/>
                </a:cubicBezTo>
                <a:cubicBezTo>
                  <a:pt x="1144656" y="1138062"/>
                  <a:pt x="1210422" y="1121622"/>
                  <a:pt x="1223585" y="1118331"/>
                </a:cubicBezTo>
                <a:cubicBezTo>
                  <a:pt x="1232356" y="1116138"/>
                  <a:pt x="1241504" y="1115110"/>
                  <a:pt x="1249899" y="1111752"/>
                </a:cubicBezTo>
                <a:cubicBezTo>
                  <a:pt x="1260863" y="1107366"/>
                  <a:pt x="1272041" y="1103481"/>
                  <a:pt x="1282791" y="1098595"/>
                </a:cubicBezTo>
                <a:cubicBezTo>
                  <a:pt x="1296182" y="1092508"/>
                  <a:pt x="1308533" y="1084141"/>
                  <a:pt x="1322262" y="1078860"/>
                </a:cubicBezTo>
                <a:cubicBezTo>
                  <a:pt x="1337162" y="1073129"/>
                  <a:pt x="1353410" y="1071434"/>
                  <a:pt x="1368310" y="1065703"/>
                </a:cubicBezTo>
                <a:cubicBezTo>
                  <a:pt x="1382039" y="1060422"/>
                  <a:pt x="1394304" y="1051864"/>
                  <a:pt x="1407781" y="1045968"/>
                </a:cubicBezTo>
                <a:cubicBezTo>
                  <a:pt x="1429418" y="1036502"/>
                  <a:pt x="1451637" y="1028425"/>
                  <a:pt x="1473565" y="1019654"/>
                </a:cubicBezTo>
                <a:cubicBezTo>
                  <a:pt x="1484529" y="1015268"/>
                  <a:pt x="1495001" y="1009362"/>
                  <a:pt x="1506457" y="1006498"/>
                </a:cubicBezTo>
                <a:cubicBezTo>
                  <a:pt x="1515228" y="1004305"/>
                  <a:pt x="1524194" y="1002778"/>
                  <a:pt x="1532771" y="999919"/>
                </a:cubicBezTo>
                <a:cubicBezTo>
                  <a:pt x="1640814" y="963904"/>
                  <a:pt x="1500252" y="1008001"/>
                  <a:pt x="1591977" y="973605"/>
                </a:cubicBezTo>
                <a:cubicBezTo>
                  <a:pt x="1600442" y="970431"/>
                  <a:pt x="1609519" y="969220"/>
                  <a:pt x="1618290" y="967027"/>
                </a:cubicBezTo>
                <a:cubicBezTo>
                  <a:pt x="1624869" y="962641"/>
                  <a:pt x="1630801" y="957081"/>
                  <a:pt x="1638026" y="953870"/>
                </a:cubicBezTo>
                <a:cubicBezTo>
                  <a:pt x="1650699" y="948237"/>
                  <a:pt x="1664339" y="945099"/>
                  <a:pt x="1677496" y="940713"/>
                </a:cubicBezTo>
                <a:cubicBezTo>
                  <a:pt x="1684074" y="938520"/>
                  <a:pt x="1691029" y="937236"/>
                  <a:pt x="1697231" y="934135"/>
                </a:cubicBezTo>
                <a:cubicBezTo>
                  <a:pt x="1729747" y="917877"/>
                  <a:pt x="1714242" y="924079"/>
                  <a:pt x="1743280" y="914400"/>
                </a:cubicBezTo>
                <a:cubicBezTo>
                  <a:pt x="1763100" y="901186"/>
                  <a:pt x="1765959" y="898102"/>
                  <a:pt x="1789329" y="888086"/>
                </a:cubicBezTo>
                <a:cubicBezTo>
                  <a:pt x="1795702" y="885355"/>
                  <a:pt x="1802691" y="884239"/>
                  <a:pt x="1809064" y="881508"/>
                </a:cubicBezTo>
                <a:cubicBezTo>
                  <a:pt x="1818078" y="877645"/>
                  <a:pt x="1826196" y="871794"/>
                  <a:pt x="1835378" y="868351"/>
                </a:cubicBezTo>
                <a:cubicBezTo>
                  <a:pt x="1843844" y="865176"/>
                  <a:pt x="1853226" y="864947"/>
                  <a:pt x="1861692" y="861772"/>
                </a:cubicBezTo>
                <a:cubicBezTo>
                  <a:pt x="1870874" y="858329"/>
                  <a:pt x="1879044" y="852598"/>
                  <a:pt x="1888005" y="848615"/>
                </a:cubicBezTo>
                <a:cubicBezTo>
                  <a:pt x="1991657" y="802548"/>
                  <a:pt x="1861690" y="860951"/>
                  <a:pt x="1947211" y="828880"/>
                </a:cubicBezTo>
                <a:cubicBezTo>
                  <a:pt x="2016002" y="803083"/>
                  <a:pt x="1932305" y="826027"/>
                  <a:pt x="1999839" y="809145"/>
                </a:cubicBezTo>
                <a:cubicBezTo>
                  <a:pt x="2012996" y="802567"/>
                  <a:pt x="2025456" y="794357"/>
                  <a:pt x="2039309" y="789410"/>
                </a:cubicBezTo>
                <a:cubicBezTo>
                  <a:pt x="2056338" y="783328"/>
                  <a:pt x="2074394" y="780639"/>
                  <a:pt x="2091936" y="776253"/>
                </a:cubicBezTo>
                <a:cubicBezTo>
                  <a:pt x="2100707" y="774060"/>
                  <a:pt x="2110163" y="773717"/>
                  <a:pt x="2118250" y="769674"/>
                </a:cubicBezTo>
                <a:cubicBezTo>
                  <a:pt x="2127021" y="765289"/>
                  <a:pt x="2135382" y="759961"/>
                  <a:pt x="2144564" y="756518"/>
                </a:cubicBezTo>
                <a:cubicBezTo>
                  <a:pt x="2153029" y="753344"/>
                  <a:pt x="2162184" y="752423"/>
                  <a:pt x="2170877" y="749939"/>
                </a:cubicBezTo>
                <a:cubicBezTo>
                  <a:pt x="2177545" y="748034"/>
                  <a:pt x="2183945" y="745266"/>
                  <a:pt x="2190613" y="743361"/>
                </a:cubicBezTo>
                <a:cubicBezTo>
                  <a:pt x="2199306" y="740877"/>
                  <a:pt x="2208266" y="739380"/>
                  <a:pt x="2216926" y="736782"/>
                </a:cubicBezTo>
                <a:cubicBezTo>
                  <a:pt x="2230210" y="732797"/>
                  <a:pt x="2243240" y="728012"/>
                  <a:pt x="2256397" y="723626"/>
                </a:cubicBezTo>
                <a:lnTo>
                  <a:pt x="2276132" y="717047"/>
                </a:lnTo>
                <a:cubicBezTo>
                  <a:pt x="2282710" y="714854"/>
                  <a:pt x="2289429" y="713044"/>
                  <a:pt x="2295867" y="710469"/>
                </a:cubicBezTo>
                <a:cubicBezTo>
                  <a:pt x="2306831" y="706083"/>
                  <a:pt x="2317661" y="701348"/>
                  <a:pt x="2328759" y="697312"/>
                </a:cubicBezTo>
                <a:cubicBezTo>
                  <a:pt x="2341793" y="692572"/>
                  <a:pt x="2354775" y="687518"/>
                  <a:pt x="2368230" y="684155"/>
                </a:cubicBezTo>
                <a:cubicBezTo>
                  <a:pt x="2376667" y="682046"/>
                  <a:pt x="2404837" y="675719"/>
                  <a:pt x="2414279" y="670998"/>
                </a:cubicBezTo>
                <a:cubicBezTo>
                  <a:pt x="2421350" y="667462"/>
                  <a:pt x="2426942" y="661377"/>
                  <a:pt x="2434014" y="657841"/>
                </a:cubicBezTo>
                <a:cubicBezTo>
                  <a:pt x="2440216" y="654740"/>
                  <a:pt x="2447082" y="653168"/>
                  <a:pt x="2453749" y="651263"/>
                </a:cubicBezTo>
                <a:cubicBezTo>
                  <a:pt x="2463592" y="648451"/>
                  <a:pt x="2489278" y="643366"/>
                  <a:pt x="2499798" y="638106"/>
                </a:cubicBezTo>
                <a:cubicBezTo>
                  <a:pt x="2506869" y="634570"/>
                  <a:pt x="2512308" y="628160"/>
                  <a:pt x="2519533" y="624949"/>
                </a:cubicBezTo>
                <a:cubicBezTo>
                  <a:pt x="2532206" y="619316"/>
                  <a:pt x="2546599" y="617994"/>
                  <a:pt x="2559004" y="611792"/>
                </a:cubicBezTo>
                <a:cubicBezTo>
                  <a:pt x="2567775" y="607407"/>
                  <a:pt x="2576304" y="602499"/>
                  <a:pt x="2585318" y="598636"/>
                </a:cubicBezTo>
                <a:cubicBezTo>
                  <a:pt x="2591692" y="595905"/>
                  <a:pt x="2598851" y="595158"/>
                  <a:pt x="2605053" y="592057"/>
                </a:cubicBezTo>
                <a:cubicBezTo>
                  <a:pt x="2612124" y="588521"/>
                  <a:pt x="2617716" y="582436"/>
                  <a:pt x="2624788" y="578900"/>
                </a:cubicBezTo>
                <a:cubicBezTo>
                  <a:pt x="2630990" y="575799"/>
                  <a:pt x="2638030" y="574757"/>
                  <a:pt x="2644523" y="572322"/>
                </a:cubicBezTo>
                <a:cubicBezTo>
                  <a:pt x="2655580" y="568176"/>
                  <a:pt x="2666853" y="564446"/>
                  <a:pt x="2677415" y="559165"/>
                </a:cubicBezTo>
                <a:cubicBezTo>
                  <a:pt x="2684487" y="555629"/>
                  <a:pt x="2689926" y="549219"/>
                  <a:pt x="2697151" y="546008"/>
                </a:cubicBezTo>
                <a:cubicBezTo>
                  <a:pt x="2709824" y="540375"/>
                  <a:pt x="2723948" y="538483"/>
                  <a:pt x="2736621" y="532851"/>
                </a:cubicBezTo>
                <a:cubicBezTo>
                  <a:pt x="2743846" y="529640"/>
                  <a:pt x="2749285" y="523231"/>
                  <a:pt x="2756356" y="519695"/>
                </a:cubicBezTo>
                <a:cubicBezTo>
                  <a:pt x="2762558" y="516594"/>
                  <a:pt x="2769890" y="516217"/>
                  <a:pt x="2776092" y="513116"/>
                </a:cubicBezTo>
                <a:cubicBezTo>
                  <a:pt x="2825973" y="488175"/>
                  <a:pt x="2790967" y="499222"/>
                  <a:pt x="2835297" y="480224"/>
                </a:cubicBezTo>
                <a:cubicBezTo>
                  <a:pt x="2872206" y="464406"/>
                  <a:pt x="2837701" y="485429"/>
                  <a:pt x="2881346" y="460489"/>
                </a:cubicBezTo>
                <a:cubicBezTo>
                  <a:pt x="2888211" y="456566"/>
                  <a:pt x="2894010" y="450868"/>
                  <a:pt x="2901082" y="447332"/>
                </a:cubicBezTo>
                <a:cubicBezTo>
                  <a:pt x="2974285" y="410730"/>
                  <a:pt x="2897497" y="455901"/>
                  <a:pt x="2960287" y="421018"/>
                </a:cubicBezTo>
                <a:cubicBezTo>
                  <a:pt x="2971464" y="414808"/>
                  <a:pt x="2982337" y="408060"/>
                  <a:pt x="2993180" y="401283"/>
                </a:cubicBezTo>
                <a:cubicBezTo>
                  <a:pt x="2999885" y="397093"/>
                  <a:pt x="3005843" y="391662"/>
                  <a:pt x="3012915" y="388126"/>
                </a:cubicBezTo>
                <a:cubicBezTo>
                  <a:pt x="3019117" y="385025"/>
                  <a:pt x="3026072" y="383741"/>
                  <a:pt x="3032650" y="381548"/>
                </a:cubicBezTo>
                <a:cubicBezTo>
                  <a:pt x="3052470" y="368334"/>
                  <a:pt x="3055329" y="365250"/>
                  <a:pt x="3078699" y="355234"/>
                </a:cubicBezTo>
                <a:cubicBezTo>
                  <a:pt x="3085072" y="352503"/>
                  <a:pt x="3091856" y="350849"/>
                  <a:pt x="3098434" y="348656"/>
                </a:cubicBezTo>
                <a:cubicBezTo>
                  <a:pt x="3147980" y="315625"/>
                  <a:pt x="3085011" y="354409"/>
                  <a:pt x="3144483" y="328921"/>
                </a:cubicBezTo>
                <a:cubicBezTo>
                  <a:pt x="3151750" y="325807"/>
                  <a:pt x="3156951" y="318879"/>
                  <a:pt x="3164218" y="315764"/>
                </a:cubicBezTo>
                <a:cubicBezTo>
                  <a:pt x="3228981" y="288007"/>
                  <a:pt x="3151060" y="333619"/>
                  <a:pt x="3216846" y="296028"/>
                </a:cubicBezTo>
                <a:cubicBezTo>
                  <a:pt x="3223710" y="292106"/>
                  <a:pt x="3229356" y="286083"/>
                  <a:pt x="3236581" y="282872"/>
                </a:cubicBezTo>
                <a:cubicBezTo>
                  <a:pt x="3249254" y="277240"/>
                  <a:pt x="3276051" y="269715"/>
                  <a:pt x="3276051" y="269715"/>
                </a:cubicBezTo>
                <a:cubicBezTo>
                  <a:pt x="3323045" y="238386"/>
                  <a:pt x="3300181" y="247236"/>
                  <a:pt x="3341836" y="236823"/>
                </a:cubicBezTo>
                <a:cubicBezTo>
                  <a:pt x="3350607" y="232437"/>
                  <a:pt x="3359136" y="227529"/>
                  <a:pt x="3368149" y="223666"/>
                </a:cubicBezTo>
                <a:cubicBezTo>
                  <a:pt x="3374523" y="220934"/>
                  <a:pt x="3381683" y="220188"/>
                  <a:pt x="3387885" y="217087"/>
                </a:cubicBezTo>
                <a:cubicBezTo>
                  <a:pt x="3394956" y="213551"/>
                  <a:pt x="3400353" y="207045"/>
                  <a:pt x="3407620" y="203931"/>
                </a:cubicBezTo>
                <a:cubicBezTo>
                  <a:pt x="3415930" y="200370"/>
                  <a:pt x="3425468" y="200527"/>
                  <a:pt x="3433933" y="197352"/>
                </a:cubicBezTo>
                <a:cubicBezTo>
                  <a:pt x="3443115" y="193909"/>
                  <a:pt x="3451286" y="188178"/>
                  <a:pt x="3460247" y="184195"/>
                </a:cubicBezTo>
                <a:cubicBezTo>
                  <a:pt x="3471038" y="179399"/>
                  <a:pt x="3482577" y="176320"/>
                  <a:pt x="3493139" y="171039"/>
                </a:cubicBezTo>
                <a:cubicBezTo>
                  <a:pt x="3500211" y="167503"/>
                  <a:pt x="3505649" y="161093"/>
                  <a:pt x="3512874" y="157882"/>
                </a:cubicBezTo>
                <a:cubicBezTo>
                  <a:pt x="3525547" y="152249"/>
                  <a:pt x="3539940" y="150927"/>
                  <a:pt x="3552345" y="144725"/>
                </a:cubicBezTo>
                <a:cubicBezTo>
                  <a:pt x="3561116" y="140339"/>
                  <a:pt x="3569554" y="135210"/>
                  <a:pt x="3578659" y="131568"/>
                </a:cubicBezTo>
                <a:cubicBezTo>
                  <a:pt x="3591535" y="126417"/>
                  <a:pt x="3604972" y="122797"/>
                  <a:pt x="3618129" y="118411"/>
                </a:cubicBezTo>
                <a:cubicBezTo>
                  <a:pt x="3624707" y="116218"/>
                  <a:pt x="3631065" y="113193"/>
                  <a:pt x="3637864" y="111833"/>
                </a:cubicBezTo>
                <a:cubicBezTo>
                  <a:pt x="3648828" y="109640"/>
                  <a:pt x="3660046" y="108467"/>
                  <a:pt x="3670756" y="105254"/>
                </a:cubicBezTo>
                <a:cubicBezTo>
                  <a:pt x="3682067" y="101861"/>
                  <a:pt x="3692592" y="96244"/>
                  <a:pt x="3703649" y="92098"/>
                </a:cubicBezTo>
                <a:cubicBezTo>
                  <a:pt x="3710142" y="89663"/>
                  <a:pt x="3716717" y="87424"/>
                  <a:pt x="3723384" y="85519"/>
                </a:cubicBezTo>
                <a:cubicBezTo>
                  <a:pt x="3740081" y="80748"/>
                  <a:pt x="3753656" y="79124"/>
                  <a:pt x="3769433" y="72362"/>
                </a:cubicBezTo>
                <a:cubicBezTo>
                  <a:pt x="3778446" y="68499"/>
                  <a:pt x="3786564" y="62648"/>
                  <a:pt x="3795746" y="59205"/>
                </a:cubicBezTo>
                <a:cubicBezTo>
                  <a:pt x="3804212" y="56030"/>
                  <a:pt x="3813400" y="55225"/>
                  <a:pt x="3822060" y="52627"/>
                </a:cubicBezTo>
                <a:cubicBezTo>
                  <a:pt x="3910101" y="26215"/>
                  <a:pt x="3817326" y="50025"/>
                  <a:pt x="3894423" y="32892"/>
                </a:cubicBezTo>
                <a:cubicBezTo>
                  <a:pt x="3903249" y="30931"/>
                  <a:pt x="3911910" y="28274"/>
                  <a:pt x="3920736" y="26313"/>
                </a:cubicBezTo>
                <a:cubicBezTo>
                  <a:pt x="3931651" y="23887"/>
                  <a:pt x="3942713" y="22160"/>
                  <a:pt x="3953628" y="19735"/>
                </a:cubicBezTo>
                <a:cubicBezTo>
                  <a:pt x="3962454" y="17774"/>
                  <a:pt x="3971076" y="14930"/>
                  <a:pt x="3979942" y="13157"/>
                </a:cubicBezTo>
                <a:cubicBezTo>
                  <a:pt x="4002778" y="8590"/>
                  <a:pt x="4043325" y="3162"/>
                  <a:pt x="4065462" y="0"/>
                </a:cubicBezTo>
                <a:cubicBezTo>
                  <a:pt x="4150981" y="2193"/>
                  <a:pt x="4236569" y="2509"/>
                  <a:pt x="4322020" y="6578"/>
                </a:cubicBezTo>
                <a:cubicBezTo>
                  <a:pt x="4328946" y="6908"/>
                  <a:pt x="4336852" y="8254"/>
                  <a:pt x="4341755" y="13157"/>
                </a:cubicBezTo>
                <a:cubicBezTo>
                  <a:pt x="4352936" y="24338"/>
                  <a:pt x="4368069" y="52627"/>
                  <a:pt x="4368069" y="52627"/>
                </a:cubicBezTo>
                <a:cubicBezTo>
                  <a:pt x="4385444" y="104752"/>
                  <a:pt x="4378946" y="78418"/>
                  <a:pt x="4387804" y="131568"/>
                </a:cubicBezTo>
                <a:cubicBezTo>
                  <a:pt x="4390058" y="212700"/>
                  <a:pt x="4394382" y="293806"/>
                  <a:pt x="4394382" y="374969"/>
                </a:cubicBezTo>
              </a:path>
            </a:pathLst>
          </a:custGeom>
          <a:noFill/>
          <a:ln w="19050" algn="ctr">
            <a:noFill/>
            <a:miter lim="800000"/>
            <a:headEnd/>
            <a:tailEnd/>
          </a:ln>
        </p:spPr>
        <p:txBody>
          <a:bodyPr rtlCol="0" anchor="ctr"/>
          <a:lstStyle/>
          <a:p>
            <a:pPr algn="ctr"/>
            <a:endParaRPr lang="en-US"/>
          </a:p>
        </p:txBody>
      </p:sp>
      <p:pic>
        <p:nvPicPr>
          <p:cNvPr id="7" name="Content Placeholder 6" descr="Diagram of a diagram of a phase&#10;&#10;AI-generated content may be incorrect.">
            <a:extLst>
              <a:ext uri="{FF2B5EF4-FFF2-40B4-BE49-F238E27FC236}">
                <a16:creationId xmlns:a16="http://schemas.microsoft.com/office/drawing/2014/main" id="{79109380-1409-9933-0DDA-F65F582A5167}"/>
              </a:ext>
            </a:extLst>
          </p:cNvPr>
          <p:cNvPicPr>
            <a:picLocks noGrp="1" noChangeAspect="1"/>
          </p:cNvPicPr>
          <p:nvPr>
            <p:ph sz="quarter" idx="23"/>
          </p:nvPr>
        </p:nvPicPr>
        <p:blipFill>
          <a:blip r:embed="rId3"/>
          <a:srcRect l="-3" t="7289" r="-51" b="30962"/>
          <a:stretch>
            <a:fillRect/>
          </a:stretch>
        </p:blipFill>
        <p:spPr>
          <a:xfrm>
            <a:off x="273041" y="1438745"/>
            <a:ext cx="5436994" cy="3368474"/>
          </a:xfrm>
          <a:prstGeom prst="rect">
            <a:avLst/>
          </a:prstGeom>
        </p:spPr>
      </p:pic>
      <p:sp>
        <p:nvSpPr>
          <p:cNvPr id="5" name="TextBox 4">
            <a:extLst>
              <a:ext uri="{FF2B5EF4-FFF2-40B4-BE49-F238E27FC236}">
                <a16:creationId xmlns:a16="http://schemas.microsoft.com/office/drawing/2014/main" id="{D045F324-1ACE-6B1E-FC6C-E604E10BE41C}"/>
              </a:ext>
            </a:extLst>
          </p:cNvPr>
          <p:cNvSpPr txBox="1"/>
          <p:nvPr/>
        </p:nvSpPr>
        <p:spPr bwMode="auto">
          <a:xfrm>
            <a:off x="166158" y="5155494"/>
            <a:ext cx="6157030" cy="1384995"/>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1400" b="1">
                <a:cs typeface="Arial"/>
              </a:rPr>
              <a:t>How to Build:</a:t>
            </a:r>
          </a:p>
          <a:p>
            <a:pPr marL="342900" indent="-342900">
              <a:buClr>
                <a:schemeClr val="accent1"/>
              </a:buClr>
              <a:buSzPct val="80000"/>
              <a:buFont typeface="Wingdings" charset="2"/>
              <a:buChar char="§"/>
            </a:pPr>
            <a:r>
              <a:rPr lang="en-US" sz="1400">
                <a:cs typeface="Arial"/>
              </a:rPr>
              <a:t>Titrate a concentration series at fixed T </a:t>
            </a:r>
          </a:p>
          <a:p>
            <a:pPr marL="342900" indent="-342900">
              <a:buClr>
                <a:schemeClr val="accent1"/>
              </a:buClr>
              <a:buSzPct val="80000"/>
              <a:buFont typeface="Wingdings" charset="2"/>
              <a:buChar char="§"/>
            </a:pPr>
            <a:r>
              <a:rPr lang="en-US" sz="1400">
                <a:cs typeface="Arial"/>
              </a:rPr>
              <a:t>Score droplets +/-</a:t>
            </a:r>
          </a:p>
          <a:p>
            <a:pPr marL="342900" indent="-342900">
              <a:buClr>
                <a:schemeClr val="accent1"/>
              </a:buClr>
              <a:buSzPct val="80000"/>
              <a:buFont typeface="Wingdings" charset="2"/>
              <a:buChar char="§"/>
            </a:pPr>
            <a:r>
              <a:rPr lang="en-US" sz="1400">
                <a:cs typeface="Arial"/>
              </a:rPr>
              <a:t>Boundary is </a:t>
            </a:r>
            <a:r>
              <a:rPr lang="en-US" sz="1400" err="1">
                <a:cs typeface="Arial"/>
              </a:rPr>
              <a:t>Csat</a:t>
            </a:r>
            <a:endParaRPr lang="en-US" sz="1400">
              <a:cs typeface="Arial"/>
            </a:endParaRPr>
          </a:p>
          <a:p>
            <a:pPr marL="342900" indent="-342900">
              <a:buClr>
                <a:schemeClr val="accent1"/>
              </a:buClr>
              <a:buSzPct val="80000"/>
              <a:buFont typeface="Wingdings" charset="2"/>
              <a:buChar char="§"/>
            </a:pPr>
            <a:r>
              <a:rPr lang="en-US" sz="1400">
                <a:cs typeface="Arial"/>
              </a:rPr>
              <a:t>Repeat across temperature</a:t>
            </a:r>
          </a:p>
          <a:p>
            <a:pPr marL="342900" indent="-342900">
              <a:buClr>
                <a:schemeClr val="accent1"/>
              </a:buClr>
              <a:buSzPct val="80000"/>
              <a:buFont typeface="Wingdings" charset="2"/>
              <a:buChar char="§"/>
            </a:pPr>
            <a:endParaRPr lang="en-US" sz="2000">
              <a:cs typeface="Arial"/>
            </a:endParaRPr>
          </a:p>
        </p:txBody>
      </p:sp>
      <p:sp>
        <p:nvSpPr>
          <p:cNvPr id="6" name="TextBox 5">
            <a:extLst>
              <a:ext uri="{FF2B5EF4-FFF2-40B4-BE49-F238E27FC236}">
                <a16:creationId xmlns:a16="http://schemas.microsoft.com/office/drawing/2014/main" id="{16E7CF8B-7FDB-41F1-9FBD-8C785994EA54}"/>
              </a:ext>
            </a:extLst>
          </p:cNvPr>
          <p:cNvSpPr txBox="1"/>
          <p:nvPr/>
        </p:nvSpPr>
        <p:spPr bwMode="auto">
          <a:xfrm>
            <a:off x="5844605" y="897329"/>
            <a:ext cx="5903383" cy="4185761"/>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457200" indent="-457200">
              <a:buClr>
                <a:schemeClr val="accent1"/>
              </a:buClr>
              <a:buSzPct val="80000"/>
              <a:buAutoNum type="arabicPeriod"/>
            </a:pPr>
            <a:r>
              <a:rPr lang="en-US" b="1">
                <a:cs typeface="Arial"/>
              </a:rPr>
              <a:t>Pick a Temperature</a:t>
            </a:r>
          </a:p>
          <a:p>
            <a:pPr lvl="1"/>
            <a:r>
              <a:rPr lang="en-US">
                <a:cs typeface="Arial"/>
              </a:rPr>
              <a:t>Draw a horizontal line across the plot</a:t>
            </a:r>
            <a:endParaRPr lang="en-US">
              <a:solidFill>
                <a:srgbClr val="000000"/>
              </a:solidFill>
              <a:cs typeface="Arial"/>
            </a:endParaRPr>
          </a:p>
          <a:p>
            <a:pPr lvl="1"/>
            <a:endParaRPr lang="en-US" b="1">
              <a:cs typeface="Arial"/>
            </a:endParaRPr>
          </a:p>
          <a:p>
            <a:pPr indent="-457200">
              <a:buClr>
                <a:srgbClr val="178CCB"/>
              </a:buClr>
              <a:buSzPct val="80000"/>
              <a:buAutoNum type="arabicPeriod"/>
            </a:pPr>
            <a:r>
              <a:rPr lang="en-US" b="1">
                <a:solidFill>
                  <a:schemeClr val="accent3">
                    <a:lumMod val="49000"/>
                  </a:schemeClr>
                </a:solidFill>
                <a:cs typeface="Arial"/>
              </a:rPr>
              <a:t>Find where it crosses the left arm</a:t>
            </a:r>
            <a:endParaRPr lang="en-US">
              <a:solidFill>
                <a:schemeClr val="accent3">
                  <a:lumMod val="49000"/>
                </a:schemeClr>
              </a:solidFill>
              <a:cs typeface="Arial"/>
            </a:endParaRPr>
          </a:p>
          <a:p>
            <a:pPr lvl="2"/>
            <a:r>
              <a:rPr lang="en-US">
                <a:solidFill>
                  <a:schemeClr val="accent3">
                    <a:lumMod val="49000"/>
                  </a:schemeClr>
                </a:solidFill>
                <a:cs typeface="Arial"/>
              </a:rPr>
              <a:t>That concentration is </a:t>
            </a:r>
            <a:r>
              <a:rPr lang="en-US" err="1">
                <a:solidFill>
                  <a:schemeClr val="accent3">
                    <a:lumMod val="49000"/>
                  </a:schemeClr>
                </a:solidFill>
                <a:cs typeface="Arial"/>
              </a:rPr>
              <a:t>Csat</a:t>
            </a:r>
            <a:r>
              <a:rPr lang="en-US">
                <a:solidFill>
                  <a:schemeClr val="accent3">
                    <a:lumMod val="49000"/>
                  </a:schemeClr>
                </a:solidFill>
                <a:cs typeface="Arial"/>
              </a:rPr>
              <a:t> – the dilute phase. Below it, one phase; never see droplets.</a:t>
            </a:r>
          </a:p>
          <a:p>
            <a:pPr lvl="2"/>
            <a:endParaRPr lang="en-US">
              <a:cs typeface="Arial"/>
            </a:endParaRPr>
          </a:p>
          <a:p>
            <a:pPr indent="-457200">
              <a:buClr>
                <a:srgbClr val="178CCB"/>
              </a:buClr>
              <a:buSzPct val="80000"/>
              <a:buAutoNum type="arabicPeriod"/>
            </a:pPr>
            <a:r>
              <a:rPr lang="en-US" b="1">
                <a:solidFill>
                  <a:schemeClr val="accent5">
                    <a:lumMod val="76000"/>
                  </a:schemeClr>
                </a:solidFill>
                <a:cs typeface="Arial"/>
              </a:rPr>
              <a:t>Find where it crosses the right arm</a:t>
            </a:r>
            <a:endParaRPr lang="en-US">
              <a:solidFill>
                <a:schemeClr val="accent5">
                  <a:lumMod val="76000"/>
                </a:schemeClr>
              </a:solidFill>
              <a:cs typeface="Arial"/>
            </a:endParaRPr>
          </a:p>
          <a:p>
            <a:pPr lvl="2"/>
            <a:r>
              <a:rPr lang="en-US">
                <a:solidFill>
                  <a:schemeClr val="accent5">
                    <a:lumMod val="76000"/>
                  </a:schemeClr>
                </a:solidFill>
                <a:cs typeface="Arial"/>
              </a:rPr>
              <a:t>That is the dense-phase concentration</a:t>
            </a:r>
          </a:p>
          <a:p>
            <a:pPr lvl="2"/>
            <a:endParaRPr lang="en-US">
              <a:solidFill>
                <a:schemeClr val="accent5">
                  <a:lumMod val="76000"/>
                </a:schemeClr>
              </a:solidFill>
              <a:cs typeface="Arial"/>
            </a:endParaRPr>
          </a:p>
          <a:p>
            <a:pPr indent="-457200">
              <a:buClr>
                <a:srgbClr val="178CCB"/>
              </a:buClr>
              <a:buSzPct val="80000"/>
              <a:buAutoNum type="arabicPeriod"/>
            </a:pPr>
            <a:r>
              <a:rPr lang="en-US" b="1">
                <a:cs typeface="Arial"/>
              </a:rPr>
              <a:t>Anything between the two is inside the dome</a:t>
            </a:r>
            <a:endParaRPr lang="en-US"/>
          </a:p>
          <a:p>
            <a:pPr lvl="2"/>
            <a:r>
              <a:rPr lang="en-US">
                <a:cs typeface="Arial"/>
              </a:rPr>
              <a:t>Add protein here and dilute concentration holds steady while the dense phase grows</a:t>
            </a:r>
            <a:endParaRPr lang="en-US"/>
          </a:p>
          <a:p>
            <a:pPr lvl="2"/>
            <a:endParaRPr lang="en-US">
              <a:cs typeface="Arial"/>
            </a:endParaRPr>
          </a:p>
          <a:p>
            <a:pPr indent="-457200">
              <a:buClr>
                <a:srgbClr val="178CCB"/>
              </a:buClr>
              <a:buSzPct val="80000"/>
              <a:buAutoNum type="arabicPeriod"/>
            </a:pPr>
            <a:endParaRPr lang="en-US" sz="2000">
              <a:cs typeface="Arial"/>
            </a:endParaRPr>
          </a:p>
        </p:txBody>
      </p:sp>
      <p:sp>
        <p:nvSpPr>
          <p:cNvPr id="8" name="Oval 7">
            <a:extLst>
              <a:ext uri="{FF2B5EF4-FFF2-40B4-BE49-F238E27FC236}">
                <a16:creationId xmlns:a16="http://schemas.microsoft.com/office/drawing/2014/main" id="{4932421C-B516-7A15-FC51-9F8908055A2F}"/>
              </a:ext>
            </a:extLst>
          </p:cNvPr>
          <p:cNvSpPr/>
          <p:nvPr/>
        </p:nvSpPr>
        <p:spPr bwMode="auto">
          <a:xfrm>
            <a:off x="1284172" y="2568027"/>
            <a:ext cx="914400" cy="485019"/>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13" name="Picture 12" descr="A blue rectangle with black border&#10;&#10;AI-generated content may be incorrect.">
            <a:extLst>
              <a:ext uri="{FF2B5EF4-FFF2-40B4-BE49-F238E27FC236}">
                <a16:creationId xmlns:a16="http://schemas.microsoft.com/office/drawing/2014/main" id="{D6DC900F-27C1-7E32-7CFE-00F4639622BE}"/>
              </a:ext>
            </a:extLst>
          </p:cNvPr>
          <p:cNvPicPr>
            <a:picLocks noChangeAspect="1"/>
          </p:cNvPicPr>
          <p:nvPr/>
        </p:nvPicPr>
        <p:blipFill>
          <a:blip r:embed="rId4"/>
          <a:stretch>
            <a:fillRect/>
          </a:stretch>
        </p:blipFill>
        <p:spPr>
          <a:xfrm rot="16200000">
            <a:off x="1102507" y="3638399"/>
            <a:ext cx="1327896" cy="322829"/>
          </a:xfrm>
          <a:prstGeom prst="rect">
            <a:avLst/>
          </a:prstGeom>
        </p:spPr>
      </p:pic>
      <p:cxnSp>
        <p:nvCxnSpPr>
          <p:cNvPr id="9" name="Straight Arrow Connector 8">
            <a:extLst>
              <a:ext uri="{FF2B5EF4-FFF2-40B4-BE49-F238E27FC236}">
                <a16:creationId xmlns:a16="http://schemas.microsoft.com/office/drawing/2014/main" id="{31F533B9-67FB-6F19-C0D4-2B0D918B0755}"/>
              </a:ext>
            </a:extLst>
          </p:cNvPr>
          <p:cNvCxnSpPr/>
          <p:nvPr/>
        </p:nvCxnSpPr>
        <p:spPr>
          <a:xfrm>
            <a:off x="971550" y="3648075"/>
            <a:ext cx="4610100" cy="9525"/>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35D18F6-CB11-7416-B3F8-647B802B8A02}"/>
              </a:ext>
            </a:extLst>
          </p:cNvPr>
          <p:cNvCxnSpPr>
            <a:cxnSpLocks/>
          </p:cNvCxnSpPr>
          <p:nvPr/>
        </p:nvCxnSpPr>
        <p:spPr>
          <a:xfrm flipV="1">
            <a:off x="701256" y="3089694"/>
            <a:ext cx="991845" cy="5379"/>
          </a:xfrm>
          <a:prstGeom prst="straightConnector1">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EB8645B8-2AE5-0417-51DC-FCD44D2867D3}"/>
              </a:ext>
            </a:extLst>
          </p:cNvPr>
          <p:cNvSpPr/>
          <p:nvPr/>
        </p:nvSpPr>
        <p:spPr bwMode="auto">
          <a:xfrm>
            <a:off x="-9791" y="2905895"/>
            <a:ext cx="734684" cy="499396"/>
          </a:xfrm>
          <a:prstGeom prst="ellipse">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2" name="Rectangle: Rounded Corners 11">
            <a:extLst>
              <a:ext uri="{FF2B5EF4-FFF2-40B4-BE49-F238E27FC236}">
                <a16:creationId xmlns:a16="http://schemas.microsoft.com/office/drawing/2014/main" id="{413F319C-E510-8A9B-ECFD-CD1CC69D8608}"/>
              </a:ext>
            </a:extLst>
          </p:cNvPr>
          <p:cNvSpPr/>
          <p:nvPr/>
        </p:nvSpPr>
        <p:spPr bwMode="auto">
          <a:xfrm>
            <a:off x="1075985" y="3478787"/>
            <a:ext cx="335976" cy="351852"/>
          </a:xfrm>
          <a:prstGeom prst="flowChartConnector">
            <a:avLst/>
          </a:prstGeom>
          <a:noFill/>
          <a:ln w="28575"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cxnSp>
        <p:nvCxnSpPr>
          <p:cNvPr id="16" name="Straight Arrow Connector 15">
            <a:extLst>
              <a:ext uri="{FF2B5EF4-FFF2-40B4-BE49-F238E27FC236}">
                <a16:creationId xmlns:a16="http://schemas.microsoft.com/office/drawing/2014/main" id="{C48B4075-6C40-2E37-3CC5-083462D76523}"/>
              </a:ext>
            </a:extLst>
          </p:cNvPr>
          <p:cNvCxnSpPr/>
          <p:nvPr/>
        </p:nvCxnSpPr>
        <p:spPr>
          <a:xfrm>
            <a:off x="1244181" y="3657600"/>
            <a:ext cx="1257" cy="917061"/>
          </a:xfrm>
          <a:prstGeom prst="straightConnector1">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Rounded Corners 11">
            <a:extLst>
              <a:ext uri="{FF2B5EF4-FFF2-40B4-BE49-F238E27FC236}">
                <a16:creationId xmlns:a16="http://schemas.microsoft.com/office/drawing/2014/main" id="{8ACF4FCC-DB74-480E-740C-1A9279B513C3}"/>
              </a:ext>
            </a:extLst>
          </p:cNvPr>
          <p:cNvSpPr/>
          <p:nvPr/>
        </p:nvSpPr>
        <p:spPr bwMode="auto">
          <a:xfrm>
            <a:off x="3424450" y="3485286"/>
            <a:ext cx="335976" cy="351852"/>
          </a:xfrm>
          <a:prstGeom prst="flowChartConnector">
            <a:avLst/>
          </a:prstGeom>
          <a:noFill/>
          <a:ln w="28575" algn="ctr">
            <a:solidFill>
              <a:schemeClr val="accent5">
                <a:lumMod val="75000"/>
              </a:schemeClr>
            </a:solidFill>
            <a:miter lim="800000"/>
            <a:headEnd/>
            <a:tailEnd/>
          </a:ln>
        </p:spPr>
        <p:txBody>
          <a:bodyPr wrap="none" rtlCol="0" anchor="ctr"/>
          <a:lstStyle/>
          <a:p>
            <a:pPr algn="ctr">
              <a:lnSpc>
                <a:spcPct val="90000"/>
              </a:lnSpc>
            </a:pPr>
            <a:endParaRPr lang="en-US" sz="1600" b="1" err="1">
              <a:solidFill>
                <a:srgbClr val="79298B"/>
              </a:solidFill>
              <a:latin typeface="+mj-lt"/>
            </a:endParaRPr>
          </a:p>
        </p:txBody>
      </p:sp>
      <p:cxnSp>
        <p:nvCxnSpPr>
          <p:cNvPr id="19" name="Straight Arrow Connector 18">
            <a:extLst>
              <a:ext uri="{FF2B5EF4-FFF2-40B4-BE49-F238E27FC236}">
                <a16:creationId xmlns:a16="http://schemas.microsoft.com/office/drawing/2014/main" id="{27BE4346-8116-E382-2D44-9B641DCD4FE4}"/>
              </a:ext>
            </a:extLst>
          </p:cNvPr>
          <p:cNvCxnSpPr>
            <a:cxnSpLocks/>
          </p:cNvCxnSpPr>
          <p:nvPr/>
        </p:nvCxnSpPr>
        <p:spPr>
          <a:xfrm>
            <a:off x="3592646" y="3664099"/>
            <a:ext cx="1257" cy="917061"/>
          </a:xfrm>
          <a:prstGeom prst="straightConnector1">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87095E03-60A8-9332-30C9-4145E77B89DF}"/>
                  </a:ext>
                </a:extLst>
              </p14:cNvPr>
              <p14:cNvContentPartPr/>
              <p14:nvPr/>
            </p14:nvContentPartPr>
            <p14:xfrm>
              <a:off x="1272655" y="3679778"/>
              <a:ext cx="2275813" cy="785342"/>
            </p14:xfrm>
          </p:contentPart>
        </mc:Choice>
        <mc:Fallback xmlns="">
          <p:pic>
            <p:nvPicPr>
              <p:cNvPr id="22" name="Ink 21">
                <a:extLst>
                  <a:ext uri="{FF2B5EF4-FFF2-40B4-BE49-F238E27FC236}">
                    <a16:creationId xmlns:a16="http://schemas.microsoft.com/office/drawing/2014/main" id="{87095E03-60A8-9332-30C9-4145E77B89DF}"/>
                  </a:ext>
                </a:extLst>
              </p:cNvPr>
              <p:cNvPicPr/>
              <p:nvPr/>
            </p:nvPicPr>
            <p:blipFill>
              <a:blip r:embed="rId6"/>
              <a:stretch>
                <a:fillRect/>
              </a:stretch>
            </p:blipFill>
            <p:spPr>
              <a:xfrm>
                <a:off x="1254659" y="3661782"/>
                <a:ext cx="2311446" cy="820974"/>
              </a:xfrm>
              <a:prstGeom prst="rect">
                <a:avLst/>
              </a:prstGeom>
            </p:spPr>
          </p:pic>
        </mc:Fallback>
      </mc:AlternateContent>
    </p:spTree>
    <p:extLst>
      <p:ext uri="{BB962C8B-B14F-4D97-AF65-F5344CB8AC3E}">
        <p14:creationId xmlns:p14="http://schemas.microsoft.com/office/powerpoint/2010/main" val="136555467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C5581B-6B9C-A321-7F58-977FDC32A73D}"/>
              </a:ext>
            </a:extLst>
          </p:cNvPr>
          <p:cNvSpPr>
            <a:spLocks noGrp="1"/>
          </p:cNvSpPr>
          <p:nvPr>
            <p:ph type="ftr" sz="quarter" idx="12"/>
          </p:nvPr>
        </p:nvSpPr>
        <p:spPr>
          <a:xfrm>
            <a:off x="717112" y="6536808"/>
            <a:ext cx="5747876" cy="137980"/>
          </a:xfrm>
        </p:spPr>
        <p:txBody>
          <a:bodyPr/>
          <a:lstStyle/>
          <a:p>
            <a:r>
              <a:rPr lang="en-US" sz="900"/>
              <a:t>Molecular Grammar of IDRs</a:t>
            </a:r>
            <a:endParaRPr lang="en-US" sz="900">
              <a:solidFill>
                <a:srgbClr val="000000"/>
              </a:solidFill>
            </a:endParaRPr>
          </a:p>
          <a:p>
            <a:endParaRPr lang="en-US" sz="900">
              <a:latin typeface="+mn-lt"/>
            </a:endParaRPr>
          </a:p>
        </p:txBody>
      </p:sp>
      <p:sp>
        <p:nvSpPr>
          <p:cNvPr id="3" name="Slide Number Placeholder 2">
            <a:extLst>
              <a:ext uri="{FF2B5EF4-FFF2-40B4-BE49-F238E27FC236}">
                <a16:creationId xmlns:a16="http://schemas.microsoft.com/office/drawing/2014/main" id="{B0E2A890-6E13-04AD-EF6D-DBACB524C6D3}"/>
              </a:ext>
            </a:extLst>
          </p:cNvPr>
          <p:cNvSpPr>
            <a:spLocks noGrp="1"/>
          </p:cNvSpPr>
          <p:nvPr>
            <p:ph type="sldNum" sz="quarter" idx="13"/>
          </p:nvPr>
        </p:nvSpPr>
        <p:spPr/>
        <p:txBody>
          <a:bodyPr/>
          <a:lstStyle/>
          <a:p>
            <a:fld id="{7BCC8D0D-EAEC-449D-9161-023DFF90F2E2}" type="slidenum">
              <a:rPr lang="en-US" smtClean="0"/>
              <a:pPr/>
              <a:t>12</a:t>
            </a:fld>
            <a:endParaRPr lang="en-US">
              <a:latin typeface="+mn-lt"/>
            </a:endParaRPr>
          </a:p>
        </p:txBody>
      </p:sp>
      <p:sp>
        <p:nvSpPr>
          <p:cNvPr id="4" name="Title 3">
            <a:extLst>
              <a:ext uri="{FF2B5EF4-FFF2-40B4-BE49-F238E27FC236}">
                <a16:creationId xmlns:a16="http://schemas.microsoft.com/office/drawing/2014/main" id="{D86F5E50-1A64-A3C5-5513-74C51538C2D7}"/>
              </a:ext>
            </a:extLst>
          </p:cNvPr>
          <p:cNvSpPr>
            <a:spLocks noGrp="1"/>
          </p:cNvSpPr>
          <p:nvPr>
            <p:ph type="title"/>
          </p:nvPr>
        </p:nvSpPr>
        <p:spPr>
          <a:xfrm>
            <a:off x="557648" y="209904"/>
            <a:ext cx="10898107" cy="611449"/>
          </a:xfrm>
        </p:spPr>
        <p:txBody>
          <a:bodyPr/>
          <a:lstStyle/>
          <a:p>
            <a:r>
              <a:rPr lang="en-US">
                <a:latin typeface="Garamond"/>
                <a:cs typeface="Arial"/>
              </a:rPr>
              <a:t>How to know it's a Condensate</a:t>
            </a:r>
            <a:endParaRPr lang="en-US"/>
          </a:p>
        </p:txBody>
      </p:sp>
      <p:sp>
        <p:nvSpPr>
          <p:cNvPr id="5" name="Text Placeholder 4">
            <a:extLst>
              <a:ext uri="{FF2B5EF4-FFF2-40B4-BE49-F238E27FC236}">
                <a16:creationId xmlns:a16="http://schemas.microsoft.com/office/drawing/2014/main" id="{3CF30C45-F59C-FF02-EAFE-0A08595A7C50}"/>
              </a:ext>
            </a:extLst>
          </p:cNvPr>
          <p:cNvSpPr>
            <a:spLocks noGrp="1"/>
          </p:cNvSpPr>
          <p:nvPr>
            <p:ph type="body" sz="quarter" idx="15"/>
          </p:nvPr>
        </p:nvSpPr>
        <p:spPr>
          <a:xfrm>
            <a:off x="387309" y="1457885"/>
            <a:ext cx="4035285" cy="446529"/>
          </a:xfrm>
        </p:spPr>
        <p:txBody>
          <a:bodyPr vert="horz" lIns="0" tIns="45720" rIns="91440" bIns="45720" rtlCol="0" anchor="t">
            <a:noAutofit/>
          </a:bodyPr>
          <a:lstStyle/>
          <a:p>
            <a:r>
              <a:rPr lang="en-US" b="1">
                <a:cs typeface="Arial"/>
              </a:rPr>
              <a:t>Round droplets</a:t>
            </a:r>
            <a:endParaRPr lang="en-US" b="1"/>
          </a:p>
        </p:txBody>
      </p:sp>
      <p:sp>
        <p:nvSpPr>
          <p:cNvPr id="9" name="Text Placeholder 4">
            <a:extLst>
              <a:ext uri="{FF2B5EF4-FFF2-40B4-BE49-F238E27FC236}">
                <a16:creationId xmlns:a16="http://schemas.microsoft.com/office/drawing/2014/main" id="{00D52941-E297-6CC2-1FF7-C637AAFD76BA}"/>
              </a:ext>
            </a:extLst>
          </p:cNvPr>
          <p:cNvSpPr txBox="1">
            <a:spLocks/>
          </p:cNvSpPr>
          <p:nvPr/>
        </p:nvSpPr>
        <p:spPr>
          <a:xfrm>
            <a:off x="4217737" y="145338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Surface tension causes round droplets</a:t>
            </a:r>
            <a:endParaRPr lang="en-US" b="1"/>
          </a:p>
        </p:txBody>
      </p:sp>
      <p:sp>
        <p:nvSpPr>
          <p:cNvPr id="22" name="Text Placeholder 4">
            <a:extLst>
              <a:ext uri="{FF2B5EF4-FFF2-40B4-BE49-F238E27FC236}">
                <a16:creationId xmlns:a16="http://schemas.microsoft.com/office/drawing/2014/main" id="{14606900-D2B5-B15F-8BA7-5A9CD5434714}"/>
              </a:ext>
            </a:extLst>
          </p:cNvPr>
          <p:cNvSpPr txBox="1">
            <a:spLocks/>
          </p:cNvSpPr>
          <p:nvPr/>
        </p:nvSpPr>
        <p:spPr>
          <a:xfrm>
            <a:off x="385259" y="816455"/>
            <a:ext cx="2655970" cy="4368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Observation:</a:t>
            </a:r>
            <a:endParaRPr lang="en-US" b="1"/>
          </a:p>
        </p:txBody>
      </p:sp>
      <p:sp>
        <p:nvSpPr>
          <p:cNvPr id="24" name="Text Placeholder 4">
            <a:extLst>
              <a:ext uri="{FF2B5EF4-FFF2-40B4-BE49-F238E27FC236}">
                <a16:creationId xmlns:a16="http://schemas.microsoft.com/office/drawing/2014/main" id="{14635805-1955-6758-06B9-BA8B5966F10B}"/>
              </a:ext>
            </a:extLst>
          </p:cNvPr>
          <p:cNvSpPr txBox="1">
            <a:spLocks/>
          </p:cNvSpPr>
          <p:nvPr/>
        </p:nvSpPr>
        <p:spPr>
          <a:xfrm>
            <a:off x="4175968" y="816455"/>
            <a:ext cx="4035285" cy="4465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What it establishes:</a:t>
            </a:r>
            <a:endParaRPr lang="en-US" b="1"/>
          </a:p>
        </p:txBody>
      </p:sp>
      <p:sp>
        <p:nvSpPr>
          <p:cNvPr id="25" name="Rectangle: Rounded Corners 24">
            <a:extLst>
              <a:ext uri="{FF2B5EF4-FFF2-40B4-BE49-F238E27FC236}">
                <a16:creationId xmlns:a16="http://schemas.microsoft.com/office/drawing/2014/main" id="{2FC542A1-D873-FF4A-BD05-BDD9BBB78509}"/>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2" name="Rectangle: Rounded Corners 31">
            <a:extLst>
              <a:ext uri="{FF2B5EF4-FFF2-40B4-BE49-F238E27FC236}">
                <a16:creationId xmlns:a16="http://schemas.microsoft.com/office/drawing/2014/main" id="{E91C9E82-84CB-005A-0C51-AA7C0E569C75}"/>
              </a:ext>
            </a:extLst>
          </p:cNvPr>
          <p:cNvSpPr/>
          <p:nvPr/>
        </p:nvSpPr>
        <p:spPr bwMode="auto">
          <a:xfrm>
            <a:off x="4076699" y="1257300"/>
            <a:ext cx="8105775" cy="857250"/>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6" name="Rectangle: Rounded Corners 5">
            <a:extLst>
              <a:ext uri="{FF2B5EF4-FFF2-40B4-BE49-F238E27FC236}">
                <a16:creationId xmlns:a16="http://schemas.microsoft.com/office/drawing/2014/main" id="{2FC542A1-D873-FF4A-BD05-BDD9BBB78509}"/>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18936130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2D1A4-45DB-E2C6-E8AB-4D968D26230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67237D-754A-F7EF-28D7-8A493B9A22E7}"/>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4E86FD78-EF7B-0F12-1109-F91679D95D51}"/>
              </a:ext>
            </a:extLst>
          </p:cNvPr>
          <p:cNvSpPr>
            <a:spLocks noGrp="1"/>
          </p:cNvSpPr>
          <p:nvPr>
            <p:ph type="sldNum" sz="quarter" idx="13"/>
          </p:nvPr>
        </p:nvSpPr>
        <p:spPr/>
        <p:txBody>
          <a:bodyPr/>
          <a:lstStyle/>
          <a:p>
            <a:fld id="{7BCC8D0D-EAEC-449D-9161-023DFF90F2E2}" type="slidenum">
              <a:rPr lang="en-US" smtClean="0"/>
              <a:pPr/>
              <a:t>13</a:t>
            </a:fld>
            <a:endParaRPr lang="en-US">
              <a:latin typeface="+mn-lt"/>
            </a:endParaRPr>
          </a:p>
        </p:txBody>
      </p:sp>
      <p:sp>
        <p:nvSpPr>
          <p:cNvPr id="4" name="Title 3">
            <a:extLst>
              <a:ext uri="{FF2B5EF4-FFF2-40B4-BE49-F238E27FC236}">
                <a16:creationId xmlns:a16="http://schemas.microsoft.com/office/drawing/2014/main" id="{1B8AE8C4-6026-FEEB-22BD-CA2EAD7A1912}"/>
              </a:ext>
            </a:extLst>
          </p:cNvPr>
          <p:cNvSpPr>
            <a:spLocks noGrp="1"/>
          </p:cNvSpPr>
          <p:nvPr>
            <p:ph type="title"/>
          </p:nvPr>
        </p:nvSpPr>
        <p:spPr>
          <a:xfrm>
            <a:off x="557648" y="209904"/>
            <a:ext cx="10898107" cy="611449"/>
          </a:xfrm>
        </p:spPr>
        <p:txBody>
          <a:bodyPr/>
          <a:lstStyle/>
          <a:p>
            <a:r>
              <a:rPr lang="en-US">
                <a:latin typeface="Garamond"/>
                <a:cs typeface="Arial"/>
              </a:rPr>
              <a:t>How to know it's a Condensate</a:t>
            </a:r>
            <a:endParaRPr lang="en-US"/>
          </a:p>
        </p:txBody>
      </p:sp>
      <p:sp>
        <p:nvSpPr>
          <p:cNvPr id="5" name="Text Placeholder 4">
            <a:extLst>
              <a:ext uri="{FF2B5EF4-FFF2-40B4-BE49-F238E27FC236}">
                <a16:creationId xmlns:a16="http://schemas.microsoft.com/office/drawing/2014/main" id="{2700BE80-25AB-7BD1-EA51-424BF4D72C8C}"/>
              </a:ext>
            </a:extLst>
          </p:cNvPr>
          <p:cNvSpPr>
            <a:spLocks noGrp="1"/>
          </p:cNvSpPr>
          <p:nvPr>
            <p:ph type="body" sz="quarter" idx="15"/>
          </p:nvPr>
        </p:nvSpPr>
        <p:spPr>
          <a:xfrm>
            <a:off x="387309" y="1457885"/>
            <a:ext cx="4035285" cy="446529"/>
          </a:xfrm>
        </p:spPr>
        <p:txBody>
          <a:bodyPr vert="horz" lIns="0" tIns="45720" rIns="91440" bIns="45720" rtlCol="0" anchor="t">
            <a:noAutofit/>
          </a:bodyPr>
          <a:lstStyle/>
          <a:p>
            <a:r>
              <a:rPr lang="en-US">
                <a:cs typeface="Arial"/>
              </a:rPr>
              <a:t>Round droplets</a:t>
            </a:r>
            <a:endParaRPr lang="en-US"/>
          </a:p>
        </p:txBody>
      </p:sp>
      <p:sp>
        <p:nvSpPr>
          <p:cNvPr id="9" name="Text Placeholder 4">
            <a:extLst>
              <a:ext uri="{FF2B5EF4-FFF2-40B4-BE49-F238E27FC236}">
                <a16:creationId xmlns:a16="http://schemas.microsoft.com/office/drawing/2014/main" id="{3ABD0936-6B6A-1B16-95BD-C8C49054CAAF}"/>
              </a:ext>
            </a:extLst>
          </p:cNvPr>
          <p:cNvSpPr txBox="1">
            <a:spLocks/>
          </p:cNvSpPr>
          <p:nvPr/>
        </p:nvSpPr>
        <p:spPr>
          <a:xfrm>
            <a:off x="4217737" y="145338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Surface tension causes round droplets</a:t>
            </a:r>
            <a:endParaRPr lang="en-US"/>
          </a:p>
        </p:txBody>
      </p:sp>
      <p:sp>
        <p:nvSpPr>
          <p:cNvPr id="11" name="Text Placeholder 4">
            <a:extLst>
              <a:ext uri="{FF2B5EF4-FFF2-40B4-BE49-F238E27FC236}">
                <a16:creationId xmlns:a16="http://schemas.microsoft.com/office/drawing/2014/main" id="{EEF12940-33AF-FCD8-41DA-D6DAA0375036}"/>
              </a:ext>
            </a:extLst>
          </p:cNvPr>
          <p:cNvSpPr txBox="1">
            <a:spLocks/>
          </p:cNvSpPr>
          <p:nvPr/>
        </p:nvSpPr>
        <p:spPr>
          <a:xfrm>
            <a:off x="387732" y="2430245"/>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Droplets fuse</a:t>
            </a:r>
            <a:endParaRPr lang="en-US" b="1"/>
          </a:p>
        </p:txBody>
      </p:sp>
      <p:sp>
        <p:nvSpPr>
          <p:cNvPr id="17" name="Text Placeholder 4">
            <a:extLst>
              <a:ext uri="{FF2B5EF4-FFF2-40B4-BE49-F238E27FC236}">
                <a16:creationId xmlns:a16="http://schemas.microsoft.com/office/drawing/2014/main" id="{CE02C7FA-147B-8C78-832A-88EEF3250F0F}"/>
              </a:ext>
            </a:extLst>
          </p:cNvPr>
          <p:cNvSpPr txBox="1">
            <a:spLocks/>
          </p:cNvSpPr>
          <p:nvPr/>
        </p:nvSpPr>
        <p:spPr>
          <a:xfrm>
            <a:off x="4221573" y="2432709"/>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Material can flow and rearrange</a:t>
            </a:r>
            <a:endParaRPr lang="en-US" b="1"/>
          </a:p>
        </p:txBody>
      </p:sp>
      <p:sp>
        <p:nvSpPr>
          <p:cNvPr id="22" name="Text Placeholder 4">
            <a:extLst>
              <a:ext uri="{FF2B5EF4-FFF2-40B4-BE49-F238E27FC236}">
                <a16:creationId xmlns:a16="http://schemas.microsoft.com/office/drawing/2014/main" id="{EEB50556-5477-4067-73DD-1CE512BE8B47}"/>
              </a:ext>
            </a:extLst>
          </p:cNvPr>
          <p:cNvSpPr txBox="1">
            <a:spLocks/>
          </p:cNvSpPr>
          <p:nvPr/>
        </p:nvSpPr>
        <p:spPr>
          <a:xfrm>
            <a:off x="385259" y="816455"/>
            <a:ext cx="2655970" cy="4368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Observation:</a:t>
            </a:r>
            <a:endParaRPr lang="en-US" b="1"/>
          </a:p>
        </p:txBody>
      </p:sp>
      <p:sp>
        <p:nvSpPr>
          <p:cNvPr id="24" name="Text Placeholder 4">
            <a:extLst>
              <a:ext uri="{FF2B5EF4-FFF2-40B4-BE49-F238E27FC236}">
                <a16:creationId xmlns:a16="http://schemas.microsoft.com/office/drawing/2014/main" id="{3D6E1A15-9CDE-A5AB-FCB8-B58B6EBFF752}"/>
              </a:ext>
            </a:extLst>
          </p:cNvPr>
          <p:cNvSpPr txBox="1">
            <a:spLocks/>
          </p:cNvSpPr>
          <p:nvPr/>
        </p:nvSpPr>
        <p:spPr>
          <a:xfrm>
            <a:off x="4175968" y="816455"/>
            <a:ext cx="4035285" cy="4465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What it establishes:</a:t>
            </a:r>
            <a:endParaRPr lang="en-US" b="1"/>
          </a:p>
        </p:txBody>
      </p:sp>
      <p:sp>
        <p:nvSpPr>
          <p:cNvPr id="25" name="Rectangle: Rounded Corners 24">
            <a:extLst>
              <a:ext uri="{FF2B5EF4-FFF2-40B4-BE49-F238E27FC236}">
                <a16:creationId xmlns:a16="http://schemas.microsoft.com/office/drawing/2014/main" id="{9F73DCD9-D84A-37FC-3001-82C8B2FD4F9E}"/>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8" name="Rectangle: Rounded Corners 27">
            <a:extLst>
              <a:ext uri="{FF2B5EF4-FFF2-40B4-BE49-F238E27FC236}">
                <a16:creationId xmlns:a16="http://schemas.microsoft.com/office/drawing/2014/main" id="{3163F209-53A0-E839-A945-52E6AEE0CC7B}"/>
              </a:ext>
            </a:extLst>
          </p:cNvPr>
          <p:cNvSpPr/>
          <p:nvPr/>
        </p:nvSpPr>
        <p:spPr bwMode="auto">
          <a:xfrm>
            <a:off x="266699" y="22288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2" name="Rectangle: Rounded Corners 31">
            <a:extLst>
              <a:ext uri="{FF2B5EF4-FFF2-40B4-BE49-F238E27FC236}">
                <a16:creationId xmlns:a16="http://schemas.microsoft.com/office/drawing/2014/main" id="{0D3B23FC-2461-8DD6-581C-8A2B9B1E88B5}"/>
              </a:ext>
            </a:extLst>
          </p:cNvPr>
          <p:cNvSpPr/>
          <p:nvPr/>
        </p:nvSpPr>
        <p:spPr bwMode="auto">
          <a:xfrm>
            <a:off x="4076699" y="1257300"/>
            <a:ext cx="8105775" cy="857250"/>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6" name="Rectangle: Rounded Corners 5">
            <a:extLst>
              <a:ext uri="{FF2B5EF4-FFF2-40B4-BE49-F238E27FC236}">
                <a16:creationId xmlns:a16="http://schemas.microsoft.com/office/drawing/2014/main" id="{7EECC472-021C-12E5-0FEB-3F08D1404779}"/>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endParaRPr lang="en-US" sz="1600" b="1" err="1">
              <a:solidFill>
                <a:schemeClr val="bg1"/>
              </a:solidFill>
              <a:latin typeface="+mj-lt"/>
            </a:endParaRPr>
          </a:p>
        </p:txBody>
      </p:sp>
      <p:sp>
        <p:nvSpPr>
          <p:cNvPr id="7" name="Rectangle: Rounded Corners 6">
            <a:extLst>
              <a:ext uri="{FF2B5EF4-FFF2-40B4-BE49-F238E27FC236}">
                <a16:creationId xmlns:a16="http://schemas.microsoft.com/office/drawing/2014/main" id="{91C05A35-1A80-E1FC-DE5E-147882EBFC94}"/>
              </a:ext>
            </a:extLst>
          </p:cNvPr>
          <p:cNvSpPr/>
          <p:nvPr/>
        </p:nvSpPr>
        <p:spPr bwMode="auto">
          <a:xfrm>
            <a:off x="4076699" y="22288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157934220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2F43D-8714-59B1-9FC0-873220A055B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018D7B-4B82-A6CD-6DCF-397B58F76AEF}"/>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AE504FFB-32DA-2CA8-D04D-39F7088BCCEB}"/>
              </a:ext>
            </a:extLst>
          </p:cNvPr>
          <p:cNvSpPr>
            <a:spLocks noGrp="1"/>
          </p:cNvSpPr>
          <p:nvPr>
            <p:ph type="sldNum" sz="quarter" idx="13"/>
          </p:nvPr>
        </p:nvSpPr>
        <p:spPr/>
        <p:txBody>
          <a:bodyPr/>
          <a:lstStyle/>
          <a:p>
            <a:fld id="{7BCC8D0D-EAEC-449D-9161-023DFF90F2E2}" type="slidenum">
              <a:rPr lang="en-US" smtClean="0"/>
              <a:pPr/>
              <a:t>14</a:t>
            </a:fld>
            <a:endParaRPr lang="en-US">
              <a:latin typeface="+mn-lt"/>
            </a:endParaRPr>
          </a:p>
        </p:txBody>
      </p:sp>
      <p:sp>
        <p:nvSpPr>
          <p:cNvPr id="4" name="Title 3">
            <a:extLst>
              <a:ext uri="{FF2B5EF4-FFF2-40B4-BE49-F238E27FC236}">
                <a16:creationId xmlns:a16="http://schemas.microsoft.com/office/drawing/2014/main" id="{9138364A-3E9D-8096-D716-F4AC4BCF589B}"/>
              </a:ext>
            </a:extLst>
          </p:cNvPr>
          <p:cNvSpPr>
            <a:spLocks noGrp="1"/>
          </p:cNvSpPr>
          <p:nvPr>
            <p:ph type="title"/>
          </p:nvPr>
        </p:nvSpPr>
        <p:spPr>
          <a:xfrm>
            <a:off x="557648" y="209904"/>
            <a:ext cx="10898107" cy="611449"/>
          </a:xfrm>
        </p:spPr>
        <p:txBody>
          <a:bodyPr/>
          <a:lstStyle/>
          <a:p>
            <a:r>
              <a:rPr lang="en-US">
                <a:latin typeface="Garamond"/>
                <a:cs typeface="Arial"/>
              </a:rPr>
              <a:t>How to know it's a Condensate</a:t>
            </a:r>
            <a:endParaRPr lang="en-US"/>
          </a:p>
        </p:txBody>
      </p:sp>
      <p:sp>
        <p:nvSpPr>
          <p:cNvPr id="5" name="Text Placeholder 4">
            <a:extLst>
              <a:ext uri="{FF2B5EF4-FFF2-40B4-BE49-F238E27FC236}">
                <a16:creationId xmlns:a16="http://schemas.microsoft.com/office/drawing/2014/main" id="{73A6DB03-8C75-4386-74DC-4E9BC32E8EA6}"/>
              </a:ext>
            </a:extLst>
          </p:cNvPr>
          <p:cNvSpPr>
            <a:spLocks noGrp="1"/>
          </p:cNvSpPr>
          <p:nvPr>
            <p:ph type="body" sz="quarter" idx="15"/>
          </p:nvPr>
        </p:nvSpPr>
        <p:spPr>
          <a:xfrm>
            <a:off x="387309" y="1457885"/>
            <a:ext cx="4035285" cy="446529"/>
          </a:xfrm>
        </p:spPr>
        <p:txBody>
          <a:bodyPr vert="horz" lIns="0" tIns="45720" rIns="91440" bIns="45720" rtlCol="0" anchor="t">
            <a:noAutofit/>
          </a:bodyPr>
          <a:lstStyle/>
          <a:p>
            <a:r>
              <a:rPr lang="en-US">
                <a:cs typeface="Arial"/>
              </a:rPr>
              <a:t>Round droplets</a:t>
            </a:r>
            <a:endParaRPr lang="en-US"/>
          </a:p>
        </p:txBody>
      </p:sp>
      <p:sp>
        <p:nvSpPr>
          <p:cNvPr id="9" name="Text Placeholder 4">
            <a:extLst>
              <a:ext uri="{FF2B5EF4-FFF2-40B4-BE49-F238E27FC236}">
                <a16:creationId xmlns:a16="http://schemas.microsoft.com/office/drawing/2014/main" id="{BC96751D-850A-D2C4-FE66-96017CEC456B}"/>
              </a:ext>
            </a:extLst>
          </p:cNvPr>
          <p:cNvSpPr txBox="1">
            <a:spLocks/>
          </p:cNvSpPr>
          <p:nvPr/>
        </p:nvSpPr>
        <p:spPr>
          <a:xfrm>
            <a:off x="4217737" y="145338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Surface tension causes round droplets</a:t>
            </a:r>
            <a:endParaRPr lang="en-US"/>
          </a:p>
        </p:txBody>
      </p:sp>
      <p:sp>
        <p:nvSpPr>
          <p:cNvPr id="11" name="Text Placeholder 4">
            <a:extLst>
              <a:ext uri="{FF2B5EF4-FFF2-40B4-BE49-F238E27FC236}">
                <a16:creationId xmlns:a16="http://schemas.microsoft.com/office/drawing/2014/main" id="{F4A92F56-15B1-72ED-2765-A806F403AED6}"/>
              </a:ext>
            </a:extLst>
          </p:cNvPr>
          <p:cNvSpPr txBox="1">
            <a:spLocks/>
          </p:cNvSpPr>
          <p:nvPr/>
        </p:nvSpPr>
        <p:spPr>
          <a:xfrm>
            <a:off x="387732" y="2430245"/>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Droplets fuse</a:t>
            </a:r>
            <a:endParaRPr lang="en-US"/>
          </a:p>
        </p:txBody>
      </p:sp>
      <p:sp>
        <p:nvSpPr>
          <p:cNvPr id="13" name="Text Placeholder 4">
            <a:extLst>
              <a:ext uri="{FF2B5EF4-FFF2-40B4-BE49-F238E27FC236}">
                <a16:creationId xmlns:a16="http://schemas.microsoft.com/office/drawing/2014/main" id="{2B33E163-5DB5-31FE-F9DA-8CBAEC82B499}"/>
              </a:ext>
            </a:extLst>
          </p:cNvPr>
          <p:cNvSpPr txBox="1">
            <a:spLocks/>
          </p:cNvSpPr>
          <p:nvPr/>
        </p:nvSpPr>
        <p:spPr>
          <a:xfrm>
            <a:off x="401325" y="3446416"/>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FRAP recovery</a:t>
            </a:r>
            <a:endParaRPr lang="en-US" b="1"/>
          </a:p>
        </p:txBody>
      </p:sp>
      <p:sp>
        <p:nvSpPr>
          <p:cNvPr id="17" name="Text Placeholder 4">
            <a:extLst>
              <a:ext uri="{FF2B5EF4-FFF2-40B4-BE49-F238E27FC236}">
                <a16:creationId xmlns:a16="http://schemas.microsoft.com/office/drawing/2014/main" id="{D3FCE7EA-AFAF-C314-ABE3-6CB0D0681CFD}"/>
              </a:ext>
            </a:extLst>
          </p:cNvPr>
          <p:cNvSpPr txBox="1">
            <a:spLocks/>
          </p:cNvSpPr>
          <p:nvPr/>
        </p:nvSpPr>
        <p:spPr>
          <a:xfrm>
            <a:off x="4221573" y="2432709"/>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Material can flow and rearrange</a:t>
            </a:r>
            <a:endParaRPr lang="en-US"/>
          </a:p>
        </p:txBody>
      </p:sp>
      <p:sp>
        <p:nvSpPr>
          <p:cNvPr id="18" name="Text Placeholder 4">
            <a:extLst>
              <a:ext uri="{FF2B5EF4-FFF2-40B4-BE49-F238E27FC236}">
                <a16:creationId xmlns:a16="http://schemas.microsoft.com/office/drawing/2014/main" id="{35935A99-721E-7464-6D2F-189078A0FF2D}"/>
              </a:ext>
            </a:extLst>
          </p:cNvPr>
          <p:cNvSpPr txBox="1">
            <a:spLocks/>
          </p:cNvSpPr>
          <p:nvPr/>
        </p:nvSpPr>
        <p:spPr>
          <a:xfrm>
            <a:off x="4221572" y="3320583"/>
            <a:ext cx="7970556" cy="45629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Molecules exchange between assembly and surroundings</a:t>
            </a:r>
            <a:endParaRPr lang="en-US" b="1"/>
          </a:p>
        </p:txBody>
      </p:sp>
      <p:sp>
        <p:nvSpPr>
          <p:cNvPr id="22" name="Text Placeholder 4">
            <a:extLst>
              <a:ext uri="{FF2B5EF4-FFF2-40B4-BE49-F238E27FC236}">
                <a16:creationId xmlns:a16="http://schemas.microsoft.com/office/drawing/2014/main" id="{51D6C8F4-7121-0FF6-244C-D0E2377BB1B6}"/>
              </a:ext>
            </a:extLst>
          </p:cNvPr>
          <p:cNvSpPr txBox="1">
            <a:spLocks/>
          </p:cNvSpPr>
          <p:nvPr/>
        </p:nvSpPr>
        <p:spPr>
          <a:xfrm>
            <a:off x="385259" y="816455"/>
            <a:ext cx="2655970" cy="4368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Observation:</a:t>
            </a:r>
            <a:endParaRPr lang="en-US" b="1"/>
          </a:p>
        </p:txBody>
      </p:sp>
      <p:sp>
        <p:nvSpPr>
          <p:cNvPr id="24" name="Text Placeholder 4">
            <a:extLst>
              <a:ext uri="{FF2B5EF4-FFF2-40B4-BE49-F238E27FC236}">
                <a16:creationId xmlns:a16="http://schemas.microsoft.com/office/drawing/2014/main" id="{B2DCE1F0-F774-A356-E1EF-9DD300C27A27}"/>
              </a:ext>
            </a:extLst>
          </p:cNvPr>
          <p:cNvSpPr txBox="1">
            <a:spLocks/>
          </p:cNvSpPr>
          <p:nvPr/>
        </p:nvSpPr>
        <p:spPr>
          <a:xfrm>
            <a:off x="4175968" y="816455"/>
            <a:ext cx="4035285" cy="4465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What it establishes:</a:t>
            </a:r>
            <a:endParaRPr lang="en-US" b="1"/>
          </a:p>
        </p:txBody>
      </p:sp>
      <p:sp>
        <p:nvSpPr>
          <p:cNvPr id="25" name="Rectangle: Rounded Corners 24">
            <a:extLst>
              <a:ext uri="{FF2B5EF4-FFF2-40B4-BE49-F238E27FC236}">
                <a16:creationId xmlns:a16="http://schemas.microsoft.com/office/drawing/2014/main" id="{5F4F8578-9417-851C-4EF5-B650F78CECC2}"/>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8" name="Rectangle: Rounded Corners 27">
            <a:extLst>
              <a:ext uri="{FF2B5EF4-FFF2-40B4-BE49-F238E27FC236}">
                <a16:creationId xmlns:a16="http://schemas.microsoft.com/office/drawing/2014/main" id="{584D4E80-B3A0-B4AD-8819-0D59489C12F2}"/>
              </a:ext>
            </a:extLst>
          </p:cNvPr>
          <p:cNvSpPr/>
          <p:nvPr/>
        </p:nvSpPr>
        <p:spPr bwMode="auto">
          <a:xfrm>
            <a:off x="266699" y="22288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9" name="Rectangle: Rounded Corners 28">
            <a:extLst>
              <a:ext uri="{FF2B5EF4-FFF2-40B4-BE49-F238E27FC236}">
                <a16:creationId xmlns:a16="http://schemas.microsoft.com/office/drawing/2014/main" id="{3C70B8B6-5DDD-36BD-F5C6-84EC65F3B3ED}"/>
              </a:ext>
            </a:extLst>
          </p:cNvPr>
          <p:cNvSpPr/>
          <p:nvPr/>
        </p:nvSpPr>
        <p:spPr bwMode="auto">
          <a:xfrm>
            <a:off x="266699" y="323850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2" name="Rectangle: Rounded Corners 31">
            <a:extLst>
              <a:ext uri="{FF2B5EF4-FFF2-40B4-BE49-F238E27FC236}">
                <a16:creationId xmlns:a16="http://schemas.microsoft.com/office/drawing/2014/main" id="{E2870C20-BF77-981D-0833-CC30DB481BFB}"/>
              </a:ext>
            </a:extLst>
          </p:cNvPr>
          <p:cNvSpPr/>
          <p:nvPr/>
        </p:nvSpPr>
        <p:spPr bwMode="auto">
          <a:xfrm>
            <a:off x="4076699" y="1257300"/>
            <a:ext cx="8105775" cy="857250"/>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6" name="Rectangle: Rounded Corners 5">
            <a:extLst>
              <a:ext uri="{FF2B5EF4-FFF2-40B4-BE49-F238E27FC236}">
                <a16:creationId xmlns:a16="http://schemas.microsoft.com/office/drawing/2014/main" id="{12A940F2-E774-3045-74DF-1108FBF994CD}"/>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endParaRPr lang="en-US" sz="1600" b="1" err="1">
              <a:solidFill>
                <a:schemeClr val="bg1"/>
              </a:solidFill>
              <a:latin typeface="+mj-lt"/>
            </a:endParaRPr>
          </a:p>
        </p:txBody>
      </p:sp>
      <p:sp>
        <p:nvSpPr>
          <p:cNvPr id="7" name="Rectangle: Rounded Corners 6">
            <a:extLst>
              <a:ext uri="{FF2B5EF4-FFF2-40B4-BE49-F238E27FC236}">
                <a16:creationId xmlns:a16="http://schemas.microsoft.com/office/drawing/2014/main" id="{65A9E030-99B1-F2DE-DA5C-4053D7ED881C}"/>
              </a:ext>
            </a:extLst>
          </p:cNvPr>
          <p:cNvSpPr/>
          <p:nvPr/>
        </p:nvSpPr>
        <p:spPr bwMode="auto">
          <a:xfrm>
            <a:off x="4076699" y="22288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8" name="Rectangle: Rounded Corners 7">
            <a:extLst>
              <a:ext uri="{FF2B5EF4-FFF2-40B4-BE49-F238E27FC236}">
                <a16:creationId xmlns:a16="http://schemas.microsoft.com/office/drawing/2014/main" id="{345C0B03-F632-5337-3AF7-1E48B2871AF5}"/>
              </a:ext>
            </a:extLst>
          </p:cNvPr>
          <p:cNvSpPr/>
          <p:nvPr/>
        </p:nvSpPr>
        <p:spPr bwMode="auto">
          <a:xfrm>
            <a:off x="4076699" y="323850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237363414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D7C9F-54E6-2593-C5E8-4EA66E4995B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08CFAF-1744-5BC0-26BA-9D92C261C70B}"/>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66B38D98-A4C8-86B4-E466-B2390E74B8E6}"/>
              </a:ext>
            </a:extLst>
          </p:cNvPr>
          <p:cNvSpPr>
            <a:spLocks noGrp="1"/>
          </p:cNvSpPr>
          <p:nvPr>
            <p:ph type="sldNum" sz="quarter" idx="13"/>
          </p:nvPr>
        </p:nvSpPr>
        <p:spPr/>
        <p:txBody>
          <a:bodyPr/>
          <a:lstStyle/>
          <a:p>
            <a:fld id="{7BCC8D0D-EAEC-449D-9161-023DFF90F2E2}" type="slidenum">
              <a:rPr lang="en-US" smtClean="0"/>
              <a:pPr/>
              <a:t>15</a:t>
            </a:fld>
            <a:endParaRPr lang="en-US">
              <a:latin typeface="+mn-lt"/>
            </a:endParaRPr>
          </a:p>
        </p:txBody>
      </p:sp>
      <p:sp>
        <p:nvSpPr>
          <p:cNvPr id="4" name="Title 3">
            <a:extLst>
              <a:ext uri="{FF2B5EF4-FFF2-40B4-BE49-F238E27FC236}">
                <a16:creationId xmlns:a16="http://schemas.microsoft.com/office/drawing/2014/main" id="{7AD995A9-217F-819C-181B-0ABA69E83A03}"/>
              </a:ext>
            </a:extLst>
          </p:cNvPr>
          <p:cNvSpPr>
            <a:spLocks noGrp="1"/>
          </p:cNvSpPr>
          <p:nvPr>
            <p:ph type="title"/>
          </p:nvPr>
        </p:nvSpPr>
        <p:spPr>
          <a:xfrm>
            <a:off x="557648" y="209904"/>
            <a:ext cx="10898107" cy="611449"/>
          </a:xfrm>
        </p:spPr>
        <p:txBody>
          <a:bodyPr/>
          <a:lstStyle/>
          <a:p>
            <a:r>
              <a:rPr lang="en-US">
                <a:latin typeface="Garamond"/>
                <a:cs typeface="Arial"/>
              </a:rPr>
              <a:t>How to know it's a Condensate</a:t>
            </a:r>
            <a:endParaRPr lang="en-US"/>
          </a:p>
        </p:txBody>
      </p:sp>
      <p:sp>
        <p:nvSpPr>
          <p:cNvPr id="5" name="Text Placeholder 4">
            <a:extLst>
              <a:ext uri="{FF2B5EF4-FFF2-40B4-BE49-F238E27FC236}">
                <a16:creationId xmlns:a16="http://schemas.microsoft.com/office/drawing/2014/main" id="{A87C244D-FD16-97DB-D1A4-6C4D9ACCA17C}"/>
              </a:ext>
            </a:extLst>
          </p:cNvPr>
          <p:cNvSpPr>
            <a:spLocks noGrp="1"/>
          </p:cNvSpPr>
          <p:nvPr>
            <p:ph type="body" sz="quarter" idx="15"/>
          </p:nvPr>
        </p:nvSpPr>
        <p:spPr>
          <a:xfrm>
            <a:off x="387309" y="1457885"/>
            <a:ext cx="4035285" cy="446529"/>
          </a:xfrm>
        </p:spPr>
        <p:txBody>
          <a:bodyPr vert="horz" lIns="0" tIns="45720" rIns="91440" bIns="45720" rtlCol="0" anchor="t">
            <a:noAutofit/>
          </a:bodyPr>
          <a:lstStyle/>
          <a:p>
            <a:r>
              <a:rPr lang="en-US">
                <a:cs typeface="Arial"/>
              </a:rPr>
              <a:t>Round droplets</a:t>
            </a:r>
            <a:endParaRPr lang="en-US"/>
          </a:p>
        </p:txBody>
      </p:sp>
      <p:sp>
        <p:nvSpPr>
          <p:cNvPr id="9" name="Text Placeholder 4">
            <a:extLst>
              <a:ext uri="{FF2B5EF4-FFF2-40B4-BE49-F238E27FC236}">
                <a16:creationId xmlns:a16="http://schemas.microsoft.com/office/drawing/2014/main" id="{0FF79F62-E402-24D6-699D-D630192F47A9}"/>
              </a:ext>
            </a:extLst>
          </p:cNvPr>
          <p:cNvSpPr txBox="1">
            <a:spLocks/>
          </p:cNvSpPr>
          <p:nvPr/>
        </p:nvSpPr>
        <p:spPr>
          <a:xfrm>
            <a:off x="4217737" y="145338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Surface tension causes round droplets</a:t>
            </a:r>
            <a:endParaRPr lang="en-US"/>
          </a:p>
        </p:txBody>
      </p:sp>
      <p:sp>
        <p:nvSpPr>
          <p:cNvPr id="11" name="Text Placeholder 4">
            <a:extLst>
              <a:ext uri="{FF2B5EF4-FFF2-40B4-BE49-F238E27FC236}">
                <a16:creationId xmlns:a16="http://schemas.microsoft.com/office/drawing/2014/main" id="{DDF17BFF-7ECF-CA9F-20CA-D3B25FE19DD3}"/>
              </a:ext>
            </a:extLst>
          </p:cNvPr>
          <p:cNvSpPr txBox="1">
            <a:spLocks/>
          </p:cNvSpPr>
          <p:nvPr/>
        </p:nvSpPr>
        <p:spPr>
          <a:xfrm>
            <a:off x="387732" y="2430245"/>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Droplets fuse</a:t>
            </a:r>
            <a:endParaRPr lang="en-US"/>
          </a:p>
        </p:txBody>
      </p:sp>
      <p:sp>
        <p:nvSpPr>
          <p:cNvPr id="13" name="Text Placeholder 4">
            <a:extLst>
              <a:ext uri="{FF2B5EF4-FFF2-40B4-BE49-F238E27FC236}">
                <a16:creationId xmlns:a16="http://schemas.microsoft.com/office/drawing/2014/main" id="{CDA3FB20-25A3-E0DB-8C05-C9B58494B7A6}"/>
              </a:ext>
            </a:extLst>
          </p:cNvPr>
          <p:cNvSpPr txBox="1">
            <a:spLocks/>
          </p:cNvSpPr>
          <p:nvPr/>
        </p:nvSpPr>
        <p:spPr>
          <a:xfrm>
            <a:off x="401325" y="3446416"/>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FRAP recovery</a:t>
            </a:r>
            <a:endParaRPr lang="en-US"/>
          </a:p>
        </p:txBody>
      </p:sp>
      <p:sp>
        <p:nvSpPr>
          <p:cNvPr id="14" name="Text Placeholder 4">
            <a:extLst>
              <a:ext uri="{FF2B5EF4-FFF2-40B4-BE49-F238E27FC236}">
                <a16:creationId xmlns:a16="http://schemas.microsoft.com/office/drawing/2014/main" id="{615251B8-CA9E-2BEC-5EDF-CD0732459452}"/>
              </a:ext>
            </a:extLst>
          </p:cNvPr>
          <p:cNvSpPr txBox="1">
            <a:spLocks/>
          </p:cNvSpPr>
          <p:nvPr/>
        </p:nvSpPr>
        <p:spPr>
          <a:xfrm>
            <a:off x="396550" y="4454290"/>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Reversible</a:t>
            </a:r>
            <a:endParaRPr lang="en-US" b="1"/>
          </a:p>
        </p:txBody>
      </p:sp>
      <p:sp>
        <p:nvSpPr>
          <p:cNvPr id="17" name="Text Placeholder 4">
            <a:extLst>
              <a:ext uri="{FF2B5EF4-FFF2-40B4-BE49-F238E27FC236}">
                <a16:creationId xmlns:a16="http://schemas.microsoft.com/office/drawing/2014/main" id="{25DA4F32-4D28-55A8-6787-F41DFE2B4D83}"/>
              </a:ext>
            </a:extLst>
          </p:cNvPr>
          <p:cNvSpPr txBox="1">
            <a:spLocks/>
          </p:cNvSpPr>
          <p:nvPr/>
        </p:nvSpPr>
        <p:spPr>
          <a:xfrm>
            <a:off x="4221573" y="2432709"/>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Material can flow and rearrange</a:t>
            </a:r>
            <a:endParaRPr lang="en-US"/>
          </a:p>
        </p:txBody>
      </p:sp>
      <p:sp>
        <p:nvSpPr>
          <p:cNvPr id="18" name="Text Placeholder 4">
            <a:extLst>
              <a:ext uri="{FF2B5EF4-FFF2-40B4-BE49-F238E27FC236}">
                <a16:creationId xmlns:a16="http://schemas.microsoft.com/office/drawing/2014/main" id="{897A3173-B385-59E0-2079-E59F37DAC9E0}"/>
              </a:ext>
            </a:extLst>
          </p:cNvPr>
          <p:cNvSpPr txBox="1">
            <a:spLocks/>
          </p:cNvSpPr>
          <p:nvPr/>
        </p:nvSpPr>
        <p:spPr>
          <a:xfrm>
            <a:off x="4221572" y="3444408"/>
            <a:ext cx="7970556" cy="45629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Molecules exchange between assembly and surroundings</a:t>
            </a:r>
            <a:endParaRPr lang="en-US"/>
          </a:p>
        </p:txBody>
      </p:sp>
      <p:sp>
        <p:nvSpPr>
          <p:cNvPr id="19" name="Text Placeholder 4">
            <a:extLst>
              <a:ext uri="{FF2B5EF4-FFF2-40B4-BE49-F238E27FC236}">
                <a16:creationId xmlns:a16="http://schemas.microsoft.com/office/drawing/2014/main" id="{0FD1952F-6DA8-3441-D33A-F5D35A6D89D9}"/>
              </a:ext>
            </a:extLst>
          </p:cNvPr>
          <p:cNvSpPr txBox="1">
            <a:spLocks/>
          </p:cNvSpPr>
          <p:nvPr/>
        </p:nvSpPr>
        <p:spPr>
          <a:xfrm>
            <a:off x="4212047" y="4455626"/>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Assembly is at thermodynamic equilibrium</a:t>
            </a:r>
            <a:endParaRPr lang="en-US" b="1"/>
          </a:p>
        </p:txBody>
      </p:sp>
      <p:sp>
        <p:nvSpPr>
          <p:cNvPr id="22" name="Text Placeholder 4">
            <a:extLst>
              <a:ext uri="{FF2B5EF4-FFF2-40B4-BE49-F238E27FC236}">
                <a16:creationId xmlns:a16="http://schemas.microsoft.com/office/drawing/2014/main" id="{B72DCE6C-5AD0-AD9D-E143-DAD93DF8D89E}"/>
              </a:ext>
            </a:extLst>
          </p:cNvPr>
          <p:cNvSpPr txBox="1">
            <a:spLocks/>
          </p:cNvSpPr>
          <p:nvPr/>
        </p:nvSpPr>
        <p:spPr>
          <a:xfrm>
            <a:off x="385259" y="816455"/>
            <a:ext cx="2655970" cy="4368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Observation:</a:t>
            </a:r>
            <a:endParaRPr lang="en-US" b="1"/>
          </a:p>
        </p:txBody>
      </p:sp>
      <p:sp>
        <p:nvSpPr>
          <p:cNvPr id="24" name="Text Placeholder 4">
            <a:extLst>
              <a:ext uri="{FF2B5EF4-FFF2-40B4-BE49-F238E27FC236}">
                <a16:creationId xmlns:a16="http://schemas.microsoft.com/office/drawing/2014/main" id="{C6691B74-BA90-3F65-3851-ECB28E1FFB37}"/>
              </a:ext>
            </a:extLst>
          </p:cNvPr>
          <p:cNvSpPr txBox="1">
            <a:spLocks/>
          </p:cNvSpPr>
          <p:nvPr/>
        </p:nvSpPr>
        <p:spPr>
          <a:xfrm>
            <a:off x="4175968" y="816455"/>
            <a:ext cx="4035285" cy="4465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What it establishes:</a:t>
            </a:r>
            <a:endParaRPr lang="en-US" b="1"/>
          </a:p>
        </p:txBody>
      </p:sp>
      <p:sp>
        <p:nvSpPr>
          <p:cNvPr id="25" name="Rectangle: Rounded Corners 24">
            <a:extLst>
              <a:ext uri="{FF2B5EF4-FFF2-40B4-BE49-F238E27FC236}">
                <a16:creationId xmlns:a16="http://schemas.microsoft.com/office/drawing/2014/main" id="{7A6B6C9D-D731-4786-6623-B0C6E1113B7F}"/>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8" name="Rectangle: Rounded Corners 27">
            <a:extLst>
              <a:ext uri="{FF2B5EF4-FFF2-40B4-BE49-F238E27FC236}">
                <a16:creationId xmlns:a16="http://schemas.microsoft.com/office/drawing/2014/main" id="{D9A8B36C-F94F-CD15-6B10-918E23282D08}"/>
              </a:ext>
            </a:extLst>
          </p:cNvPr>
          <p:cNvSpPr/>
          <p:nvPr/>
        </p:nvSpPr>
        <p:spPr bwMode="auto">
          <a:xfrm>
            <a:off x="266699" y="22288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9" name="Rectangle: Rounded Corners 28">
            <a:extLst>
              <a:ext uri="{FF2B5EF4-FFF2-40B4-BE49-F238E27FC236}">
                <a16:creationId xmlns:a16="http://schemas.microsoft.com/office/drawing/2014/main" id="{0AFBE8E1-79EC-A840-4542-ED4B18163B3E}"/>
              </a:ext>
            </a:extLst>
          </p:cNvPr>
          <p:cNvSpPr/>
          <p:nvPr/>
        </p:nvSpPr>
        <p:spPr bwMode="auto">
          <a:xfrm>
            <a:off x="266699" y="323850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0" name="Rectangle: Rounded Corners 29">
            <a:extLst>
              <a:ext uri="{FF2B5EF4-FFF2-40B4-BE49-F238E27FC236}">
                <a16:creationId xmlns:a16="http://schemas.microsoft.com/office/drawing/2014/main" id="{94D89BEA-1171-27D0-2B30-5D06ECF30D18}"/>
              </a:ext>
            </a:extLst>
          </p:cNvPr>
          <p:cNvSpPr/>
          <p:nvPr/>
        </p:nvSpPr>
        <p:spPr bwMode="auto">
          <a:xfrm>
            <a:off x="266699" y="42481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2" name="Rectangle: Rounded Corners 31">
            <a:extLst>
              <a:ext uri="{FF2B5EF4-FFF2-40B4-BE49-F238E27FC236}">
                <a16:creationId xmlns:a16="http://schemas.microsoft.com/office/drawing/2014/main" id="{CDF1275A-F16F-7A16-8C35-FFF884CE0F83}"/>
              </a:ext>
            </a:extLst>
          </p:cNvPr>
          <p:cNvSpPr/>
          <p:nvPr/>
        </p:nvSpPr>
        <p:spPr bwMode="auto">
          <a:xfrm>
            <a:off x="4076699" y="1257300"/>
            <a:ext cx="8105775" cy="857250"/>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6" name="Rectangle: Rounded Corners 5">
            <a:extLst>
              <a:ext uri="{FF2B5EF4-FFF2-40B4-BE49-F238E27FC236}">
                <a16:creationId xmlns:a16="http://schemas.microsoft.com/office/drawing/2014/main" id="{1804D587-391F-3E9D-FFAA-B2B49583D807}"/>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endParaRPr lang="en-US" sz="1600" b="1" err="1">
              <a:solidFill>
                <a:schemeClr val="bg1"/>
              </a:solidFill>
              <a:latin typeface="+mj-lt"/>
            </a:endParaRPr>
          </a:p>
        </p:txBody>
      </p:sp>
      <p:sp>
        <p:nvSpPr>
          <p:cNvPr id="7" name="Rectangle: Rounded Corners 6">
            <a:extLst>
              <a:ext uri="{FF2B5EF4-FFF2-40B4-BE49-F238E27FC236}">
                <a16:creationId xmlns:a16="http://schemas.microsoft.com/office/drawing/2014/main" id="{51F06417-15A8-2115-BBE8-2D6751837808}"/>
              </a:ext>
            </a:extLst>
          </p:cNvPr>
          <p:cNvSpPr/>
          <p:nvPr/>
        </p:nvSpPr>
        <p:spPr bwMode="auto">
          <a:xfrm>
            <a:off x="4076699" y="22288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8" name="Rectangle: Rounded Corners 7">
            <a:extLst>
              <a:ext uri="{FF2B5EF4-FFF2-40B4-BE49-F238E27FC236}">
                <a16:creationId xmlns:a16="http://schemas.microsoft.com/office/drawing/2014/main" id="{02EE4676-631C-9F2D-06DC-3A6616D47DBC}"/>
              </a:ext>
            </a:extLst>
          </p:cNvPr>
          <p:cNvSpPr/>
          <p:nvPr/>
        </p:nvSpPr>
        <p:spPr bwMode="auto">
          <a:xfrm>
            <a:off x="4076699" y="323850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0" name="Rectangle: Rounded Corners 9">
            <a:extLst>
              <a:ext uri="{FF2B5EF4-FFF2-40B4-BE49-F238E27FC236}">
                <a16:creationId xmlns:a16="http://schemas.microsoft.com/office/drawing/2014/main" id="{D06B666B-04E8-E5E1-BCD0-2EDA72876C11}"/>
              </a:ext>
            </a:extLst>
          </p:cNvPr>
          <p:cNvSpPr/>
          <p:nvPr/>
        </p:nvSpPr>
        <p:spPr bwMode="auto">
          <a:xfrm>
            <a:off x="4076699" y="42481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366740384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5F49-B278-FF6F-8B29-AA462DC5E26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135743-1EB4-68CC-F28A-F908534ADDCD}"/>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40665BA1-2A2C-B2A4-4333-1EE3D936B6DC}"/>
              </a:ext>
            </a:extLst>
          </p:cNvPr>
          <p:cNvSpPr>
            <a:spLocks noGrp="1"/>
          </p:cNvSpPr>
          <p:nvPr>
            <p:ph type="sldNum" sz="quarter" idx="13"/>
          </p:nvPr>
        </p:nvSpPr>
        <p:spPr/>
        <p:txBody>
          <a:bodyPr/>
          <a:lstStyle/>
          <a:p>
            <a:fld id="{7BCC8D0D-EAEC-449D-9161-023DFF90F2E2}" type="slidenum">
              <a:rPr lang="en-US" smtClean="0"/>
              <a:pPr/>
              <a:t>16</a:t>
            </a:fld>
            <a:endParaRPr lang="en-US">
              <a:latin typeface="+mn-lt"/>
            </a:endParaRPr>
          </a:p>
        </p:txBody>
      </p:sp>
      <p:sp>
        <p:nvSpPr>
          <p:cNvPr id="4" name="Title 3">
            <a:extLst>
              <a:ext uri="{FF2B5EF4-FFF2-40B4-BE49-F238E27FC236}">
                <a16:creationId xmlns:a16="http://schemas.microsoft.com/office/drawing/2014/main" id="{12956C15-0EAA-79CA-C655-FF96EB115DC0}"/>
              </a:ext>
            </a:extLst>
          </p:cNvPr>
          <p:cNvSpPr>
            <a:spLocks noGrp="1"/>
          </p:cNvSpPr>
          <p:nvPr>
            <p:ph type="title"/>
          </p:nvPr>
        </p:nvSpPr>
        <p:spPr>
          <a:xfrm>
            <a:off x="557648" y="209904"/>
            <a:ext cx="10898107" cy="611449"/>
          </a:xfrm>
        </p:spPr>
        <p:txBody>
          <a:bodyPr/>
          <a:lstStyle/>
          <a:p>
            <a:r>
              <a:rPr lang="en-US">
                <a:latin typeface="Garamond"/>
                <a:cs typeface="Arial"/>
              </a:rPr>
              <a:t>How to know it's a Condensate</a:t>
            </a:r>
            <a:endParaRPr lang="en-US"/>
          </a:p>
        </p:txBody>
      </p:sp>
      <p:sp>
        <p:nvSpPr>
          <p:cNvPr id="5" name="Text Placeholder 4">
            <a:extLst>
              <a:ext uri="{FF2B5EF4-FFF2-40B4-BE49-F238E27FC236}">
                <a16:creationId xmlns:a16="http://schemas.microsoft.com/office/drawing/2014/main" id="{C54B5431-B1F5-79AE-9565-01AC502AF95E}"/>
              </a:ext>
            </a:extLst>
          </p:cNvPr>
          <p:cNvSpPr>
            <a:spLocks noGrp="1"/>
          </p:cNvSpPr>
          <p:nvPr>
            <p:ph type="body" sz="quarter" idx="15"/>
          </p:nvPr>
        </p:nvSpPr>
        <p:spPr>
          <a:xfrm>
            <a:off x="387309" y="1457885"/>
            <a:ext cx="4035285" cy="446529"/>
          </a:xfrm>
        </p:spPr>
        <p:txBody>
          <a:bodyPr vert="horz" lIns="0" tIns="45720" rIns="91440" bIns="45720" rtlCol="0" anchor="t">
            <a:noAutofit/>
          </a:bodyPr>
          <a:lstStyle/>
          <a:p>
            <a:r>
              <a:rPr lang="en-US">
                <a:cs typeface="Arial"/>
              </a:rPr>
              <a:t>Round droplets</a:t>
            </a:r>
            <a:endParaRPr lang="en-US"/>
          </a:p>
        </p:txBody>
      </p:sp>
      <p:sp>
        <p:nvSpPr>
          <p:cNvPr id="9" name="Text Placeholder 4">
            <a:extLst>
              <a:ext uri="{FF2B5EF4-FFF2-40B4-BE49-F238E27FC236}">
                <a16:creationId xmlns:a16="http://schemas.microsoft.com/office/drawing/2014/main" id="{1CCB11CB-1B7C-01CE-F1EF-BED990D56BDC}"/>
              </a:ext>
            </a:extLst>
          </p:cNvPr>
          <p:cNvSpPr txBox="1">
            <a:spLocks/>
          </p:cNvSpPr>
          <p:nvPr/>
        </p:nvSpPr>
        <p:spPr>
          <a:xfrm>
            <a:off x="4217737" y="145338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Surface tension causes round droplets</a:t>
            </a:r>
            <a:endParaRPr lang="en-US"/>
          </a:p>
        </p:txBody>
      </p:sp>
      <p:sp>
        <p:nvSpPr>
          <p:cNvPr id="11" name="Text Placeholder 4">
            <a:extLst>
              <a:ext uri="{FF2B5EF4-FFF2-40B4-BE49-F238E27FC236}">
                <a16:creationId xmlns:a16="http://schemas.microsoft.com/office/drawing/2014/main" id="{B7A24517-0E20-D7B3-5E7B-FF0FE3A1C710}"/>
              </a:ext>
            </a:extLst>
          </p:cNvPr>
          <p:cNvSpPr txBox="1">
            <a:spLocks/>
          </p:cNvSpPr>
          <p:nvPr/>
        </p:nvSpPr>
        <p:spPr>
          <a:xfrm>
            <a:off x="387732" y="2430245"/>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Droplets fuse</a:t>
            </a:r>
            <a:endParaRPr lang="en-US"/>
          </a:p>
        </p:txBody>
      </p:sp>
      <p:sp>
        <p:nvSpPr>
          <p:cNvPr id="13" name="Text Placeholder 4">
            <a:extLst>
              <a:ext uri="{FF2B5EF4-FFF2-40B4-BE49-F238E27FC236}">
                <a16:creationId xmlns:a16="http://schemas.microsoft.com/office/drawing/2014/main" id="{09B8D22F-C537-A2A6-C762-9E68B0316941}"/>
              </a:ext>
            </a:extLst>
          </p:cNvPr>
          <p:cNvSpPr txBox="1">
            <a:spLocks/>
          </p:cNvSpPr>
          <p:nvPr/>
        </p:nvSpPr>
        <p:spPr>
          <a:xfrm>
            <a:off x="401325" y="3446416"/>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FRAP recovery</a:t>
            </a:r>
            <a:endParaRPr lang="en-US"/>
          </a:p>
        </p:txBody>
      </p:sp>
      <p:sp>
        <p:nvSpPr>
          <p:cNvPr id="14" name="Text Placeholder 4">
            <a:extLst>
              <a:ext uri="{FF2B5EF4-FFF2-40B4-BE49-F238E27FC236}">
                <a16:creationId xmlns:a16="http://schemas.microsoft.com/office/drawing/2014/main" id="{BD4CF027-0660-F5E6-9E0F-18AB10135422}"/>
              </a:ext>
            </a:extLst>
          </p:cNvPr>
          <p:cNvSpPr txBox="1">
            <a:spLocks/>
          </p:cNvSpPr>
          <p:nvPr/>
        </p:nvSpPr>
        <p:spPr>
          <a:xfrm>
            <a:off x="396550" y="4454290"/>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Reversible</a:t>
            </a:r>
            <a:endParaRPr lang="en-US"/>
          </a:p>
        </p:txBody>
      </p:sp>
      <p:sp>
        <p:nvSpPr>
          <p:cNvPr id="15" name="Text Placeholder 4">
            <a:extLst>
              <a:ext uri="{FF2B5EF4-FFF2-40B4-BE49-F238E27FC236}">
                <a16:creationId xmlns:a16="http://schemas.microsoft.com/office/drawing/2014/main" id="{29663370-62F2-3107-145B-C4723B5B7D65}"/>
              </a:ext>
            </a:extLst>
          </p:cNvPr>
          <p:cNvSpPr txBox="1">
            <a:spLocks/>
          </p:cNvSpPr>
          <p:nvPr/>
        </p:nvSpPr>
        <p:spPr>
          <a:xfrm>
            <a:off x="394488" y="5442137"/>
            <a:ext cx="4282935" cy="45605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Concentration buffered</a:t>
            </a:r>
            <a:endParaRPr lang="en-US" b="1"/>
          </a:p>
        </p:txBody>
      </p:sp>
      <p:sp>
        <p:nvSpPr>
          <p:cNvPr id="17" name="Text Placeholder 4">
            <a:extLst>
              <a:ext uri="{FF2B5EF4-FFF2-40B4-BE49-F238E27FC236}">
                <a16:creationId xmlns:a16="http://schemas.microsoft.com/office/drawing/2014/main" id="{BA88B0A1-EE28-1E95-E28C-45A86C7724E3}"/>
              </a:ext>
            </a:extLst>
          </p:cNvPr>
          <p:cNvSpPr txBox="1">
            <a:spLocks/>
          </p:cNvSpPr>
          <p:nvPr/>
        </p:nvSpPr>
        <p:spPr>
          <a:xfrm>
            <a:off x="4221573" y="2432709"/>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Material can flow and rearrange</a:t>
            </a:r>
            <a:endParaRPr lang="en-US"/>
          </a:p>
        </p:txBody>
      </p:sp>
      <p:sp>
        <p:nvSpPr>
          <p:cNvPr id="18" name="Text Placeholder 4">
            <a:extLst>
              <a:ext uri="{FF2B5EF4-FFF2-40B4-BE49-F238E27FC236}">
                <a16:creationId xmlns:a16="http://schemas.microsoft.com/office/drawing/2014/main" id="{4EEF777C-1D71-3889-D3AD-21691DF7B85C}"/>
              </a:ext>
            </a:extLst>
          </p:cNvPr>
          <p:cNvSpPr txBox="1">
            <a:spLocks/>
          </p:cNvSpPr>
          <p:nvPr/>
        </p:nvSpPr>
        <p:spPr>
          <a:xfrm>
            <a:off x="4221572" y="3444408"/>
            <a:ext cx="7970556" cy="45629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Molecules exchange between assembly and surroundings</a:t>
            </a:r>
            <a:endParaRPr lang="en-US"/>
          </a:p>
        </p:txBody>
      </p:sp>
      <p:sp>
        <p:nvSpPr>
          <p:cNvPr id="19" name="Text Placeholder 4">
            <a:extLst>
              <a:ext uri="{FF2B5EF4-FFF2-40B4-BE49-F238E27FC236}">
                <a16:creationId xmlns:a16="http://schemas.microsoft.com/office/drawing/2014/main" id="{E8AA69DA-915D-0A0A-22F9-43DA82FB743B}"/>
              </a:ext>
            </a:extLst>
          </p:cNvPr>
          <p:cNvSpPr txBox="1">
            <a:spLocks/>
          </p:cNvSpPr>
          <p:nvPr/>
        </p:nvSpPr>
        <p:spPr>
          <a:xfrm>
            <a:off x="4212047" y="4455626"/>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cs typeface="Arial"/>
              </a:rPr>
              <a:t>Assembly is at thermodynamic equilibrium</a:t>
            </a:r>
            <a:endParaRPr lang="en-US"/>
          </a:p>
        </p:txBody>
      </p:sp>
      <p:sp>
        <p:nvSpPr>
          <p:cNvPr id="20" name="Text Placeholder 4">
            <a:extLst>
              <a:ext uri="{FF2B5EF4-FFF2-40B4-BE49-F238E27FC236}">
                <a16:creationId xmlns:a16="http://schemas.microsoft.com/office/drawing/2014/main" id="{BAEF17D0-EF81-8787-A496-975E4E55DD5A}"/>
              </a:ext>
            </a:extLst>
          </p:cNvPr>
          <p:cNvSpPr txBox="1">
            <a:spLocks/>
          </p:cNvSpPr>
          <p:nvPr/>
        </p:nvSpPr>
        <p:spPr>
          <a:xfrm>
            <a:off x="4221572" y="5457077"/>
            <a:ext cx="7092810" cy="43700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Two phases coexist</a:t>
            </a:r>
            <a:endParaRPr lang="en-US" b="1"/>
          </a:p>
        </p:txBody>
      </p:sp>
      <p:sp>
        <p:nvSpPr>
          <p:cNvPr id="22" name="Text Placeholder 4">
            <a:extLst>
              <a:ext uri="{FF2B5EF4-FFF2-40B4-BE49-F238E27FC236}">
                <a16:creationId xmlns:a16="http://schemas.microsoft.com/office/drawing/2014/main" id="{80AF64C1-B70D-7000-794E-B5D049232AEA}"/>
              </a:ext>
            </a:extLst>
          </p:cNvPr>
          <p:cNvSpPr txBox="1">
            <a:spLocks/>
          </p:cNvSpPr>
          <p:nvPr/>
        </p:nvSpPr>
        <p:spPr>
          <a:xfrm>
            <a:off x="385259" y="816455"/>
            <a:ext cx="2655970" cy="4368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Observation:</a:t>
            </a:r>
            <a:endParaRPr lang="en-US" b="1"/>
          </a:p>
        </p:txBody>
      </p:sp>
      <p:sp>
        <p:nvSpPr>
          <p:cNvPr id="24" name="Text Placeholder 4">
            <a:extLst>
              <a:ext uri="{FF2B5EF4-FFF2-40B4-BE49-F238E27FC236}">
                <a16:creationId xmlns:a16="http://schemas.microsoft.com/office/drawing/2014/main" id="{60042698-B779-0F3F-E8C8-878020C2CBC8}"/>
              </a:ext>
            </a:extLst>
          </p:cNvPr>
          <p:cNvSpPr txBox="1">
            <a:spLocks/>
          </p:cNvSpPr>
          <p:nvPr/>
        </p:nvSpPr>
        <p:spPr>
          <a:xfrm>
            <a:off x="4175968" y="816455"/>
            <a:ext cx="4035285" cy="4465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b="1">
                <a:cs typeface="Arial"/>
              </a:rPr>
              <a:t>What it establishes:</a:t>
            </a:r>
            <a:endParaRPr lang="en-US" b="1"/>
          </a:p>
        </p:txBody>
      </p:sp>
      <p:sp>
        <p:nvSpPr>
          <p:cNvPr id="25" name="Rectangle: Rounded Corners 24">
            <a:extLst>
              <a:ext uri="{FF2B5EF4-FFF2-40B4-BE49-F238E27FC236}">
                <a16:creationId xmlns:a16="http://schemas.microsoft.com/office/drawing/2014/main" id="{C8291103-8EC9-8A74-47E5-95107CA903C4}"/>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8" name="Rectangle: Rounded Corners 27">
            <a:extLst>
              <a:ext uri="{FF2B5EF4-FFF2-40B4-BE49-F238E27FC236}">
                <a16:creationId xmlns:a16="http://schemas.microsoft.com/office/drawing/2014/main" id="{C5262535-86EC-1986-BE87-537C2DEA19F9}"/>
              </a:ext>
            </a:extLst>
          </p:cNvPr>
          <p:cNvSpPr/>
          <p:nvPr/>
        </p:nvSpPr>
        <p:spPr bwMode="auto">
          <a:xfrm>
            <a:off x="266699" y="22288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9" name="Rectangle: Rounded Corners 28">
            <a:extLst>
              <a:ext uri="{FF2B5EF4-FFF2-40B4-BE49-F238E27FC236}">
                <a16:creationId xmlns:a16="http://schemas.microsoft.com/office/drawing/2014/main" id="{9D9647C5-9A76-C301-8F5E-3D3BA5E0E531}"/>
              </a:ext>
            </a:extLst>
          </p:cNvPr>
          <p:cNvSpPr/>
          <p:nvPr/>
        </p:nvSpPr>
        <p:spPr bwMode="auto">
          <a:xfrm>
            <a:off x="266699" y="323850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0" name="Rectangle: Rounded Corners 29">
            <a:extLst>
              <a:ext uri="{FF2B5EF4-FFF2-40B4-BE49-F238E27FC236}">
                <a16:creationId xmlns:a16="http://schemas.microsoft.com/office/drawing/2014/main" id="{7021F1E2-DE71-D3CA-5B77-45755F20C65E}"/>
              </a:ext>
            </a:extLst>
          </p:cNvPr>
          <p:cNvSpPr/>
          <p:nvPr/>
        </p:nvSpPr>
        <p:spPr bwMode="auto">
          <a:xfrm>
            <a:off x="266699" y="42481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1" name="Rectangle: Rounded Corners 30">
            <a:extLst>
              <a:ext uri="{FF2B5EF4-FFF2-40B4-BE49-F238E27FC236}">
                <a16:creationId xmlns:a16="http://schemas.microsoft.com/office/drawing/2014/main" id="{3F1159E8-70EC-4F1E-FB93-25AB461B2D94}"/>
              </a:ext>
            </a:extLst>
          </p:cNvPr>
          <p:cNvSpPr/>
          <p:nvPr/>
        </p:nvSpPr>
        <p:spPr bwMode="auto">
          <a:xfrm>
            <a:off x="266699" y="5238750"/>
            <a:ext cx="3676650"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32" name="Rectangle: Rounded Corners 31">
            <a:extLst>
              <a:ext uri="{FF2B5EF4-FFF2-40B4-BE49-F238E27FC236}">
                <a16:creationId xmlns:a16="http://schemas.microsoft.com/office/drawing/2014/main" id="{5ABF1326-C137-59BB-194D-334DE1271241}"/>
              </a:ext>
            </a:extLst>
          </p:cNvPr>
          <p:cNvSpPr/>
          <p:nvPr/>
        </p:nvSpPr>
        <p:spPr bwMode="auto">
          <a:xfrm>
            <a:off x="4076699" y="1257300"/>
            <a:ext cx="8105775" cy="857250"/>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6" name="Rectangle: Rounded Corners 5">
            <a:extLst>
              <a:ext uri="{FF2B5EF4-FFF2-40B4-BE49-F238E27FC236}">
                <a16:creationId xmlns:a16="http://schemas.microsoft.com/office/drawing/2014/main" id="{9B977FB0-4015-FB75-AF9D-2F0F0E4232B4}"/>
              </a:ext>
            </a:extLst>
          </p:cNvPr>
          <p:cNvSpPr/>
          <p:nvPr/>
        </p:nvSpPr>
        <p:spPr bwMode="auto">
          <a:xfrm>
            <a:off x="266700" y="1247775"/>
            <a:ext cx="3676650" cy="866775"/>
          </a:xfrm>
          <a:prstGeom prst="roundRect">
            <a:avLst/>
          </a:prstGeom>
          <a:noFill/>
          <a:ln w="28575" algn="ctr">
            <a:solidFill>
              <a:schemeClr val="accent3"/>
            </a:solidFill>
            <a:miter lim="800000"/>
            <a:headEnd/>
            <a:tailEnd/>
          </a:ln>
        </p:spPr>
        <p:txBody>
          <a:bodyPr rot="0" spcFirstLastPara="0" vert="horz" wrap="non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endParaRPr lang="en-US" sz="1600" b="1" err="1">
              <a:solidFill>
                <a:schemeClr val="bg1"/>
              </a:solidFill>
              <a:latin typeface="+mj-lt"/>
            </a:endParaRPr>
          </a:p>
        </p:txBody>
      </p:sp>
      <p:sp>
        <p:nvSpPr>
          <p:cNvPr id="7" name="Rectangle: Rounded Corners 6">
            <a:extLst>
              <a:ext uri="{FF2B5EF4-FFF2-40B4-BE49-F238E27FC236}">
                <a16:creationId xmlns:a16="http://schemas.microsoft.com/office/drawing/2014/main" id="{991CC92C-2339-5F14-46F3-47A74503193D}"/>
              </a:ext>
            </a:extLst>
          </p:cNvPr>
          <p:cNvSpPr/>
          <p:nvPr/>
        </p:nvSpPr>
        <p:spPr bwMode="auto">
          <a:xfrm>
            <a:off x="4076699" y="22288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8" name="Rectangle: Rounded Corners 7">
            <a:extLst>
              <a:ext uri="{FF2B5EF4-FFF2-40B4-BE49-F238E27FC236}">
                <a16:creationId xmlns:a16="http://schemas.microsoft.com/office/drawing/2014/main" id="{B251EEDB-CB25-F5BC-6B18-E1214FCD1EA6}"/>
              </a:ext>
            </a:extLst>
          </p:cNvPr>
          <p:cNvSpPr/>
          <p:nvPr/>
        </p:nvSpPr>
        <p:spPr bwMode="auto">
          <a:xfrm>
            <a:off x="4076699" y="323850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0" name="Rectangle: Rounded Corners 9">
            <a:extLst>
              <a:ext uri="{FF2B5EF4-FFF2-40B4-BE49-F238E27FC236}">
                <a16:creationId xmlns:a16="http://schemas.microsoft.com/office/drawing/2014/main" id="{E39584A7-64D4-1AC5-7B52-B9D907740637}"/>
              </a:ext>
            </a:extLst>
          </p:cNvPr>
          <p:cNvSpPr/>
          <p:nvPr/>
        </p:nvSpPr>
        <p:spPr bwMode="auto">
          <a:xfrm>
            <a:off x="4076699" y="42481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2" name="Rectangle: Rounded Corners 11">
            <a:extLst>
              <a:ext uri="{FF2B5EF4-FFF2-40B4-BE49-F238E27FC236}">
                <a16:creationId xmlns:a16="http://schemas.microsoft.com/office/drawing/2014/main" id="{2849F80B-0006-ADAE-007D-F920DDF919C5}"/>
              </a:ext>
            </a:extLst>
          </p:cNvPr>
          <p:cNvSpPr/>
          <p:nvPr/>
        </p:nvSpPr>
        <p:spPr bwMode="auto">
          <a:xfrm>
            <a:off x="4076699" y="5238750"/>
            <a:ext cx="8105775" cy="866775"/>
          </a:xfrm>
          <a:prstGeom prst="roundRect">
            <a:avLst/>
          </a:prstGeom>
          <a:noFill/>
          <a:ln w="28575" algn="ctr">
            <a:solidFill>
              <a:schemeClr val="accent3"/>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170051806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8AB6EE-C734-4BA3-F01B-DBC6688513F1}"/>
              </a:ext>
            </a:extLst>
          </p:cNvPr>
          <p:cNvSpPr>
            <a:spLocks noGrp="1"/>
          </p:cNvSpPr>
          <p:nvPr>
            <p:ph type="ftr" sz="quarter" idx="12"/>
          </p:nvPr>
        </p:nvSpPr>
        <p:spPr>
          <a:xfrm>
            <a:off x="583762" y="6051033"/>
            <a:ext cx="5766926" cy="804730"/>
          </a:xfrm>
        </p:spPr>
        <p:txBody>
          <a:bodyPr/>
          <a:lstStyle/>
          <a:p>
            <a:r>
              <a:rPr lang="en-US" sz="900">
                <a:cs typeface="Arial"/>
              </a:rPr>
              <a:t>Molecular Grammar of IDRs</a:t>
            </a:r>
            <a:endParaRPr lang="en-US" sz="900">
              <a:solidFill>
                <a:srgbClr val="000000"/>
              </a:solidFill>
              <a:cs typeface="Arial"/>
            </a:endParaRPr>
          </a:p>
          <a:p>
            <a:r>
              <a:rPr lang="en-US" sz="900" err="1">
                <a:cs typeface="Arial"/>
              </a:rPr>
              <a:t>Borcherds</a:t>
            </a:r>
            <a:r>
              <a:rPr lang="en-US" sz="900">
                <a:cs typeface="Arial"/>
              </a:rPr>
              <a:t> et al. </a:t>
            </a:r>
            <a:r>
              <a:rPr lang="en-US" sz="900" i="1">
                <a:cs typeface="Arial"/>
              </a:rPr>
              <a:t>Curr. Opinion in Structural Biology, </a:t>
            </a:r>
            <a:r>
              <a:rPr lang="en-US" sz="900">
                <a:cs typeface="Arial"/>
              </a:rPr>
              <a:t>2021. </a:t>
            </a:r>
            <a:endParaRPr lang="en-US" sz="900"/>
          </a:p>
          <a:p>
            <a:endParaRPr lang="en-US" sz="900">
              <a:latin typeface="+mn-lt"/>
            </a:endParaRPr>
          </a:p>
        </p:txBody>
      </p:sp>
      <p:sp>
        <p:nvSpPr>
          <p:cNvPr id="3" name="Slide Number Placeholder 2">
            <a:extLst>
              <a:ext uri="{FF2B5EF4-FFF2-40B4-BE49-F238E27FC236}">
                <a16:creationId xmlns:a16="http://schemas.microsoft.com/office/drawing/2014/main" id="{A19B5D09-1621-047C-B565-5920BA80D7F9}"/>
              </a:ext>
            </a:extLst>
          </p:cNvPr>
          <p:cNvSpPr>
            <a:spLocks noGrp="1"/>
          </p:cNvSpPr>
          <p:nvPr>
            <p:ph type="sldNum" sz="quarter" idx="13"/>
          </p:nvPr>
        </p:nvSpPr>
        <p:spPr/>
        <p:txBody>
          <a:bodyPr/>
          <a:lstStyle/>
          <a:p>
            <a:fld id="{7BCC8D0D-EAEC-449D-9161-023DFF90F2E2}" type="slidenum">
              <a:rPr lang="en-US" smtClean="0"/>
              <a:pPr/>
              <a:t>17</a:t>
            </a:fld>
            <a:endParaRPr lang="en-US">
              <a:latin typeface="+mn-lt"/>
            </a:endParaRPr>
          </a:p>
        </p:txBody>
      </p:sp>
      <p:sp>
        <p:nvSpPr>
          <p:cNvPr id="4" name="Title 3">
            <a:extLst>
              <a:ext uri="{FF2B5EF4-FFF2-40B4-BE49-F238E27FC236}">
                <a16:creationId xmlns:a16="http://schemas.microsoft.com/office/drawing/2014/main" id="{38443A3C-ABB9-12EA-AB11-5F8C4CDFF074}"/>
              </a:ext>
            </a:extLst>
          </p:cNvPr>
          <p:cNvSpPr>
            <a:spLocks noGrp="1"/>
          </p:cNvSpPr>
          <p:nvPr>
            <p:ph type="title"/>
          </p:nvPr>
        </p:nvSpPr>
        <p:spPr/>
        <p:txBody>
          <a:bodyPr/>
          <a:lstStyle/>
          <a:p>
            <a:r>
              <a:rPr lang="en-US"/>
              <a:t>Sticker-and-Spacers Framework</a:t>
            </a:r>
          </a:p>
        </p:txBody>
      </p:sp>
      <p:sp>
        <p:nvSpPr>
          <p:cNvPr id="5" name="Text Placeholder 4">
            <a:extLst>
              <a:ext uri="{FF2B5EF4-FFF2-40B4-BE49-F238E27FC236}">
                <a16:creationId xmlns:a16="http://schemas.microsoft.com/office/drawing/2014/main" id="{7509D814-A6D6-9298-3F7B-77429B7E1D20}"/>
              </a:ext>
            </a:extLst>
          </p:cNvPr>
          <p:cNvSpPr>
            <a:spLocks noGrp="1"/>
          </p:cNvSpPr>
          <p:nvPr>
            <p:ph type="body" sz="quarter" idx="15"/>
          </p:nvPr>
        </p:nvSpPr>
        <p:spPr/>
        <p:txBody>
          <a:bodyPr/>
          <a:lstStyle/>
          <a:p>
            <a:r>
              <a:rPr lang="en-US"/>
              <a:t>Definitions</a:t>
            </a:r>
          </a:p>
        </p:txBody>
      </p:sp>
      <p:sp>
        <p:nvSpPr>
          <p:cNvPr id="6" name="Content Placeholder 5">
            <a:extLst>
              <a:ext uri="{FF2B5EF4-FFF2-40B4-BE49-F238E27FC236}">
                <a16:creationId xmlns:a16="http://schemas.microsoft.com/office/drawing/2014/main" id="{15B96D31-8B3C-A6DC-A120-BBEA4412B62C}"/>
              </a:ext>
            </a:extLst>
          </p:cNvPr>
          <p:cNvSpPr>
            <a:spLocks noGrp="1"/>
          </p:cNvSpPr>
          <p:nvPr>
            <p:ph sz="quarter" idx="23"/>
          </p:nvPr>
        </p:nvSpPr>
        <p:spPr>
          <a:xfrm>
            <a:off x="565152" y="1507067"/>
            <a:ext cx="5238750" cy="4271431"/>
          </a:xfrm>
        </p:spPr>
        <p:txBody>
          <a:bodyPr vert="horz" lIns="0" tIns="45720" rIns="91440" bIns="45720" rtlCol="0" anchor="t">
            <a:noAutofit/>
          </a:bodyPr>
          <a:lstStyle/>
          <a:p>
            <a:r>
              <a:rPr lang="en-US"/>
              <a:t>Stickers</a:t>
            </a:r>
          </a:p>
          <a:p>
            <a:pPr lvl="1"/>
            <a:r>
              <a:rPr lang="en-US"/>
              <a:t>Adhesive elements that contribute the main interaction potential</a:t>
            </a:r>
          </a:p>
          <a:p>
            <a:r>
              <a:rPr lang="en-US"/>
              <a:t>Spacers </a:t>
            </a:r>
          </a:p>
          <a:p>
            <a:pPr lvl="1"/>
            <a:r>
              <a:rPr lang="en-US"/>
              <a:t>Connect stickers and influence ability to interact with each other</a:t>
            </a:r>
          </a:p>
        </p:txBody>
      </p:sp>
      <p:pic>
        <p:nvPicPr>
          <p:cNvPr id="8" name="Picture 7" descr="Figure 1">
            <a:extLst>
              <a:ext uri="{FF2B5EF4-FFF2-40B4-BE49-F238E27FC236}">
                <a16:creationId xmlns:a16="http://schemas.microsoft.com/office/drawing/2014/main" id="{4E58F7EE-307E-7B9B-988A-90BA536C92FC}"/>
              </a:ext>
            </a:extLst>
          </p:cNvPr>
          <p:cNvPicPr>
            <a:picLocks noChangeAspect="1"/>
          </p:cNvPicPr>
          <p:nvPr/>
        </p:nvPicPr>
        <p:blipFill>
          <a:blip r:embed="rId3"/>
          <a:srcRect l="33282" t="2133" r="1638" b="7733"/>
          <a:stretch>
            <a:fillRect/>
          </a:stretch>
        </p:blipFill>
        <p:spPr>
          <a:xfrm>
            <a:off x="5333303" y="924874"/>
            <a:ext cx="6522123" cy="5174487"/>
          </a:xfrm>
          <a:prstGeom prst="rect">
            <a:avLst/>
          </a:prstGeom>
          <a:ln w="28575">
            <a:solidFill>
              <a:schemeClr val="tx1"/>
            </a:solidFill>
          </a:ln>
        </p:spPr>
      </p:pic>
      <p:sp>
        <p:nvSpPr>
          <p:cNvPr id="7" name="Rectangle 6">
            <a:extLst>
              <a:ext uri="{FF2B5EF4-FFF2-40B4-BE49-F238E27FC236}">
                <a16:creationId xmlns:a16="http://schemas.microsoft.com/office/drawing/2014/main" id="{12C64CBA-A088-95D1-D376-9DADAE80BD98}"/>
              </a:ext>
            </a:extLst>
          </p:cNvPr>
          <p:cNvSpPr/>
          <p:nvPr/>
        </p:nvSpPr>
        <p:spPr bwMode="auto">
          <a:xfrm>
            <a:off x="5438775" y="1152525"/>
            <a:ext cx="2971800" cy="4895850"/>
          </a:xfrm>
          <a:prstGeom prst="rect">
            <a:avLst/>
          </a:prstGeom>
          <a:solidFill>
            <a:schemeClr val="bg1"/>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pic>
        <p:nvPicPr>
          <p:cNvPr id="9" name="Picture 8" descr="A diagram of a molecule&#10;&#10;AI-generated content may be incorrect.">
            <a:extLst>
              <a:ext uri="{FF2B5EF4-FFF2-40B4-BE49-F238E27FC236}">
                <a16:creationId xmlns:a16="http://schemas.microsoft.com/office/drawing/2014/main" id="{250B6287-9BC2-38AA-9D7D-5FB3B4D5D328}"/>
              </a:ext>
            </a:extLst>
          </p:cNvPr>
          <p:cNvPicPr>
            <a:picLocks noChangeAspect="1"/>
          </p:cNvPicPr>
          <p:nvPr/>
        </p:nvPicPr>
        <p:blipFill>
          <a:blip r:embed="rId4"/>
          <a:srcRect r="-1193" b="1866"/>
          <a:stretch>
            <a:fillRect/>
          </a:stretch>
        </p:blipFill>
        <p:spPr>
          <a:xfrm>
            <a:off x="5437631" y="2160891"/>
            <a:ext cx="2978331" cy="2497600"/>
          </a:xfrm>
          <a:prstGeom prst="rect">
            <a:avLst/>
          </a:prstGeom>
        </p:spPr>
      </p:pic>
    </p:spTree>
    <p:extLst>
      <p:ext uri="{BB962C8B-B14F-4D97-AF65-F5344CB8AC3E}">
        <p14:creationId xmlns:p14="http://schemas.microsoft.com/office/powerpoint/2010/main" val="336696775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26A633-AF0F-9CE5-BCAE-E31284D7F4CE}"/>
              </a:ext>
            </a:extLst>
          </p:cNvPr>
          <p:cNvSpPr>
            <a:spLocks noGrp="1"/>
          </p:cNvSpPr>
          <p:nvPr>
            <p:ph type="ftr" sz="quarter" idx="12"/>
          </p:nvPr>
        </p:nvSpPr>
        <p:spPr>
          <a:xfrm>
            <a:off x="717112" y="6613008"/>
            <a:ext cx="5747876" cy="137980"/>
          </a:xfrm>
        </p:spPr>
        <p:txBody>
          <a:bodyPr/>
          <a:lstStyle/>
          <a:p>
            <a:r>
              <a:rPr lang="en-US" sz="900">
                <a:cs typeface="Arial"/>
              </a:rPr>
              <a:t>Molecular Grammar of IDRs</a:t>
            </a:r>
            <a:endParaRPr lang="en-US" sz="900">
              <a:solidFill>
                <a:srgbClr val="000000"/>
              </a:solidFill>
              <a:cs typeface="Arial"/>
            </a:endParaRPr>
          </a:p>
          <a:p>
            <a:r>
              <a:rPr lang="en-US" sz="900" err="1">
                <a:cs typeface="Arial"/>
              </a:rPr>
              <a:t>Borcherds</a:t>
            </a:r>
            <a:r>
              <a:rPr lang="en-US" sz="900">
                <a:cs typeface="Arial"/>
              </a:rPr>
              <a:t> et al. </a:t>
            </a:r>
            <a:r>
              <a:rPr lang="en-US" sz="900" i="1">
                <a:cs typeface="Arial"/>
              </a:rPr>
              <a:t>Curr. Opinion in Structural Biology, </a:t>
            </a:r>
            <a:r>
              <a:rPr lang="en-US" sz="900">
                <a:cs typeface="Arial"/>
              </a:rPr>
              <a:t>2021. </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C760B59F-1503-C1FF-29B8-2997F0EBDF70}"/>
              </a:ext>
            </a:extLst>
          </p:cNvPr>
          <p:cNvSpPr>
            <a:spLocks noGrp="1"/>
          </p:cNvSpPr>
          <p:nvPr>
            <p:ph type="sldNum" sz="quarter" idx="13"/>
          </p:nvPr>
        </p:nvSpPr>
        <p:spPr/>
        <p:txBody>
          <a:bodyPr/>
          <a:lstStyle/>
          <a:p>
            <a:fld id="{7BCC8D0D-EAEC-449D-9161-023DFF90F2E2}" type="slidenum">
              <a:rPr lang="en-US" smtClean="0"/>
              <a:pPr/>
              <a:t>18</a:t>
            </a:fld>
            <a:endParaRPr lang="en-US">
              <a:latin typeface="+mn-lt"/>
            </a:endParaRPr>
          </a:p>
        </p:txBody>
      </p:sp>
      <p:sp>
        <p:nvSpPr>
          <p:cNvPr id="4" name="Title 3">
            <a:extLst>
              <a:ext uri="{FF2B5EF4-FFF2-40B4-BE49-F238E27FC236}">
                <a16:creationId xmlns:a16="http://schemas.microsoft.com/office/drawing/2014/main" id="{A590CF20-0D49-BD63-7479-92ACE3E707D8}"/>
              </a:ext>
            </a:extLst>
          </p:cNvPr>
          <p:cNvSpPr>
            <a:spLocks noGrp="1"/>
          </p:cNvSpPr>
          <p:nvPr>
            <p:ph type="title"/>
          </p:nvPr>
        </p:nvSpPr>
        <p:spPr>
          <a:xfrm>
            <a:off x="560718" y="685379"/>
            <a:ext cx="10898107" cy="611449"/>
          </a:xfrm>
        </p:spPr>
        <p:txBody>
          <a:bodyPr/>
          <a:lstStyle/>
          <a:p>
            <a:r>
              <a:rPr lang="en-US"/>
              <a:t>Framework covers systems that look nothing alike</a:t>
            </a:r>
          </a:p>
        </p:txBody>
      </p:sp>
      <p:sp>
        <p:nvSpPr>
          <p:cNvPr id="5" name="Text Placeholder 4">
            <a:extLst>
              <a:ext uri="{FF2B5EF4-FFF2-40B4-BE49-F238E27FC236}">
                <a16:creationId xmlns:a16="http://schemas.microsoft.com/office/drawing/2014/main" id="{5A8D308B-7B52-9D30-5D08-631FBFB65A7C}"/>
              </a:ext>
            </a:extLst>
          </p:cNvPr>
          <p:cNvSpPr>
            <a:spLocks noGrp="1"/>
          </p:cNvSpPr>
          <p:nvPr>
            <p:ph type="body" sz="quarter" idx="15"/>
          </p:nvPr>
        </p:nvSpPr>
        <p:spPr>
          <a:xfrm>
            <a:off x="560718" y="1227736"/>
            <a:ext cx="10893285" cy="446529"/>
          </a:xfrm>
        </p:spPr>
        <p:txBody>
          <a:bodyPr/>
          <a:lstStyle/>
          <a:p>
            <a:r>
              <a:rPr lang="en-US"/>
              <a:t>Both domain-motif systems and IDR systems</a:t>
            </a:r>
          </a:p>
        </p:txBody>
      </p:sp>
      <p:sp>
        <p:nvSpPr>
          <p:cNvPr id="6" name="Content Placeholder 5">
            <a:extLst>
              <a:ext uri="{FF2B5EF4-FFF2-40B4-BE49-F238E27FC236}">
                <a16:creationId xmlns:a16="http://schemas.microsoft.com/office/drawing/2014/main" id="{9977D26B-AEE3-F148-3FCF-31A2911F9A16}"/>
              </a:ext>
            </a:extLst>
          </p:cNvPr>
          <p:cNvSpPr>
            <a:spLocks noGrp="1"/>
          </p:cNvSpPr>
          <p:nvPr>
            <p:ph sz="quarter" idx="23"/>
          </p:nvPr>
        </p:nvSpPr>
        <p:spPr>
          <a:xfrm>
            <a:off x="257177" y="2592917"/>
            <a:ext cx="5575300" cy="1985431"/>
          </a:xfrm>
        </p:spPr>
        <p:txBody>
          <a:bodyPr vert="horz" lIns="0" tIns="45720" rIns="91440" bIns="45720" rtlCol="0" anchor="t">
            <a:noAutofit/>
          </a:bodyPr>
          <a:lstStyle/>
          <a:p>
            <a:pPr marL="0" indent="0" algn="ctr">
              <a:buNone/>
            </a:pPr>
            <a:r>
              <a:rPr lang="en-US" sz="2800" b="1" u="sng"/>
              <a:t>Domain-motif, heterotypic</a:t>
            </a:r>
          </a:p>
          <a:p>
            <a:pPr marL="0" indent="0" algn="ctr">
              <a:buNone/>
            </a:pPr>
            <a:endParaRPr lang="en-US" sz="2800" b="1" u="sng">
              <a:cs typeface="Arial"/>
            </a:endParaRPr>
          </a:p>
          <a:p>
            <a:r>
              <a:rPr lang="en-US" sz="2400"/>
              <a:t>Stickers = domains and motifs themselves</a:t>
            </a:r>
          </a:p>
          <a:p>
            <a:r>
              <a:rPr lang="en-US" sz="2400"/>
              <a:t>Spacers = linkers between repeats </a:t>
            </a:r>
          </a:p>
        </p:txBody>
      </p:sp>
      <p:sp>
        <p:nvSpPr>
          <p:cNvPr id="7" name="Content Placeholder 6">
            <a:extLst>
              <a:ext uri="{FF2B5EF4-FFF2-40B4-BE49-F238E27FC236}">
                <a16:creationId xmlns:a16="http://schemas.microsoft.com/office/drawing/2014/main" id="{538A4343-5078-4CF1-A206-7A903650641C}"/>
              </a:ext>
            </a:extLst>
          </p:cNvPr>
          <p:cNvSpPr>
            <a:spLocks noGrp="1"/>
          </p:cNvSpPr>
          <p:nvPr>
            <p:ph sz="quarter" idx="24"/>
          </p:nvPr>
        </p:nvSpPr>
        <p:spPr>
          <a:xfrm>
            <a:off x="6209986" y="2592917"/>
            <a:ext cx="5686734" cy="3909480"/>
          </a:xfrm>
        </p:spPr>
        <p:txBody>
          <a:bodyPr vert="horz" lIns="0" tIns="45720" rIns="91440" bIns="45720" rtlCol="0" anchor="t">
            <a:noAutofit/>
          </a:bodyPr>
          <a:lstStyle/>
          <a:p>
            <a:pPr marL="0" indent="0" algn="ctr">
              <a:buNone/>
            </a:pPr>
            <a:r>
              <a:rPr lang="en-US" sz="2800" b="1" u="sng">
                <a:cs typeface="Arial"/>
              </a:rPr>
              <a:t> IDR systems</a:t>
            </a:r>
          </a:p>
          <a:p>
            <a:pPr marL="0" indent="0" algn="ctr">
              <a:buNone/>
            </a:pPr>
            <a:endParaRPr lang="en-US" sz="2800" b="1" u="sng">
              <a:cs typeface="Arial"/>
            </a:endParaRPr>
          </a:p>
          <a:p>
            <a:pPr marL="311785" indent="-311785"/>
            <a:r>
              <a:rPr lang="en-US" sz="2400">
                <a:cs typeface="Arial"/>
              </a:rPr>
              <a:t>Stickers = individual residues or short motifs</a:t>
            </a:r>
          </a:p>
          <a:p>
            <a:pPr marL="311785" indent="-311785"/>
            <a:r>
              <a:rPr lang="en-US" sz="2400">
                <a:cs typeface="Arial"/>
              </a:rPr>
              <a:t>Spacers = polar residues in between</a:t>
            </a:r>
          </a:p>
          <a:p>
            <a:pPr marL="0" indent="0">
              <a:buNone/>
            </a:pPr>
            <a:endParaRPr lang="en-US" sz="2800"/>
          </a:p>
        </p:txBody>
      </p:sp>
      <p:cxnSp>
        <p:nvCxnSpPr>
          <p:cNvPr id="9" name="Straight Connector 8">
            <a:extLst>
              <a:ext uri="{FF2B5EF4-FFF2-40B4-BE49-F238E27FC236}">
                <a16:creationId xmlns:a16="http://schemas.microsoft.com/office/drawing/2014/main" id="{8EB64737-CE33-91D1-10DA-8D2EFEF05253}"/>
              </a:ext>
            </a:extLst>
          </p:cNvPr>
          <p:cNvCxnSpPr>
            <a:cxnSpLocks/>
          </p:cNvCxnSpPr>
          <p:nvPr/>
        </p:nvCxnSpPr>
        <p:spPr>
          <a:xfrm flipH="1">
            <a:off x="6045460" y="1969540"/>
            <a:ext cx="28576" cy="4174085"/>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08569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6465C9-15CF-6B12-501C-76D2805928CE}"/>
              </a:ext>
            </a:extLst>
          </p:cNvPr>
          <p:cNvSpPr>
            <a:spLocks noGrp="1"/>
          </p:cNvSpPr>
          <p:nvPr>
            <p:ph type="ftr" sz="quarter" idx="12"/>
          </p:nvPr>
        </p:nvSpPr>
        <p:spPr>
          <a:xfrm>
            <a:off x="740418" y="6543090"/>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Wang et al. </a:t>
            </a:r>
            <a:r>
              <a:rPr lang="en-US" sz="900" i="1">
                <a:cs typeface="Arial"/>
              </a:rPr>
              <a:t>Cell, </a:t>
            </a:r>
            <a:r>
              <a:rPr lang="en-US" sz="900">
                <a:cs typeface="Arial"/>
              </a:rPr>
              <a:t>2018</a:t>
            </a:r>
            <a:endParaRPr lang="en-US">
              <a:cs typeface="Arial"/>
            </a:endParaRPr>
          </a:p>
        </p:txBody>
      </p:sp>
      <p:sp>
        <p:nvSpPr>
          <p:cNvPr id="3" name="Slide Number Placeholder 2">
            <a:extLst>
              <a:ext uri="{FF2B5EF4-FFF2-40B4-BE49-F238E27FC236}">
                <a16:creationId xmlns:a16="http://schemas.microsoft.com/office/drawing/2014/main" id="{CAE64A32-E679-65BE-2C1C-6AAEDCDEF98F}"/>
              </a:ext>
            </a:extLst>
          </p:cNvPr>
          <p:cNvSpPr>
            <a:spLocks noGrp="1"/>
          </p:cNvSpPr>
          <p:nvPr>
            <p:ph type="sldNum" sz="quarter" idx="13"/>
          </p:nvPr>
        </p:nvSpPr>
        <p:spPr/>
        <p:txBody>
          <a:bodyPr/>
          <a:lstStyle/>
          <a:p>
            <a:fld id="{7BCC8D0D-EAEC-449D-9161-023DFF90F2E2}" type="slidenum">
              <a:rPr lang="en-US" smtClean="0"/>
              <a:pPr/>
              <a:t>19</a:t>
            </a:fld>
            <a:endParaRPr lang="en-US">
              <a:latin typeface="+mn-lt"/>
            </a:endParaRPr>
          </a:p>
        </p:txBody>
      </p:sp>
      <p:sp>
        <p:nvSpPr>
          <p:cNvPr id="4" name="Title 3">
            <a:extLst>
              <a:ext uri="{FF2B5EF4-FFF2-40B4-BE49-F238E27FC236}">
                <a16:creationId xmlns:a16="http://schemas.microsoft.com/office/drawing/2014/main" id="{92957B97-534C-CDF3-2EB9-C7EE7851C6E0}"/>
              </a:ext>
            </a:extLst>
          </p:cNvPr>
          <p:cNvSpPr>
            <a:spLocks noGrp="1"/>
          </p:cNvSpPr>
          <p:nvPr>
            <p:ph type="title"/>
          </p:nvPr>
        </p:nvSpPr>
        <p:spPr/>
        <p:txBody>
          <a:bodyPr/>
          <a:lstStyle/>
          <a:p>
            <a:r>
              <a:rPr lang="en-US"/>
              <a:t>What makes a sticker</a:t>
            </a:r>
          </a:p>
        </p:txBody>
      </p:sp>
      <p:sp>
        <p:nvSpPr>
          <p:cNvPr id="5" name="Text Placeholder 4">
            <a:extLst>
              <a:ext uri="{FF2B5EF4-FFF2-40B4-BE49-F238E27FC236}">
                <a16:creationId xmlns:a16="http://schemas.microsoft.com/office/drawing/2014/main" id="{7492A0B0-A3A2-3879-14FF-F305371137FA}"/>
              </a:ext>
            </a:extLst>
          </p:cNvPr>
          <p:cNvSpPr>
            <a:spLocks noGrp="1"/>
          </p:cNvSpPr>
          <p:nvPr>
            <p:ph type="body" sz="quarter" idx="15"/>
          </p:nvPr>
        </p:nvSpPr>
        <p:spPr/>
        <p:txBody>
          <a:bodyPr/>
          <a:lstStyle/>
          <a:p>
            <a:r>
              <a:rPr lang="en-US"/>
              <a:t>Stickers-and-Spacers Framework</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C825A9A4-26D2-106F-0857-D38BB8258B29}"/>
                  </a:ext>
                </a:extLst>
              </p:cNvPr>
              <p:cNvSpPr txBox="1">
                <a:spLocks/>
              </p:cNvSpPr>
              <p:nvPr/>
            </p:nvSpPr>
            <p:spPr>
              <a:xfrm>
                <a:off x="511201" y="1474638"/>
                <a:ext cx="2539998" cy="797983"/>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t> </a:t>
                </a:r>
                <a14:m>
                  <m:oMath xmlns:m="http://schemas.openxmlformats.org/officeDocument/2006/math">
                    <m:r>
                      <a:rPr lang="en-US" i="1" smtClean="0">
                        <a:latin typeface="Cambria Math" panose="02040503050406030204" pitchFamily="18" charset="0"/>
                      </a:rPr>
                      <m:t>𝜋</m:t>
                    </m:r>
                  </m:oMath>
                </a14:m>
                <a:r>
                  <a:rPr lang="en-US"/>
                  <a:t> systems</a:t>
                </a:r>
              </a:p>
            </p:txBody>
          </p:sp>
        </mc:Choice>
        <mc:Fallback xmlns="">
          <p:sp>
            <p:nvSpPr>
              <p:cNvPr id="8" name="Content Placeholder 5">
                <a:extLst>
                  <a:ext uri="{FF2B5EF4-FFF2-40B4-BE49-F238E27FC236}">
                    <a16:creationId xmlns:a16="http://schemas.microsoft.com/office/drawing/2014/main" id="{C825A9A4-26D2-106F-0857-D38BB8258B29}"/>
                  </a:ext>
                </a:extLst>
              </p:cNvPr>
              <p:cNvSpPr txBox="1">
                <a:spLocks noRot="1" noChangeAspect="1" noMove="1" noResize="1" noEditPoints="1" noAdjustHandles="1" noChangeArrowheads="1" noChangeShapeType="1" noTextEdit="1"/>
              </p:cNvSpPr>
              <p:nvPr/>
            </p:nvSpPr>
            <p:spPr>
              <a:xfrm>
                <a:off x="511201" y="1474638"/>
                <a:ext cx="2539998" cy="797983"/>
              </a:xfrm>
              <a:prstGeom prst="rect">
                <a:avLst/>
              </a:prstGeom>
              <a:blipFill>
                <a:blip r:embed="rId3"/>
                <a:stretch>
                  <a:fillRect l="-6715" t="-8397"/>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6B72B6B-163E-AA46-6A45-EC52A8E4EAB5}"/>
              </a:ext>
            </a:extLst>
          </p:cNvPr>
          <p:cNvSpPr txBox="1"/>
          <p:nvPr/>
        </p:nvSpPr>
        <p:spPr bwMode="auto">
          <a:xfrm>
            <a:off x="4504883" y="1474073"/>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r>
              <a:rPr lang="en-US" sz="2000">
                <a:solidFill>
                  <a:schemeClr val="tx1"/>
                </a:solidFill>
              </a:rPr>
              <a:t>Aromatic rings stack with each other </a:t>
            </a:r>
            <a:r>
              <a:rPr lang="en-US" sz="2930">
                <a:solidFill>
                  <a:schemeClr val="tx1"/>
                </a:solidFill>
              </a:rPr>
              <a:t> </a:t>
            </a:r>
          </a:p>
        </p:txBody>
      </p:sp>
      <p:sp>
        <p:nvSpPr>
          <p:cNvPr id="14" name="TextBox 13">
            <a:extLst>
              <a:ext uri="{FF2B5EF4-FFF2-40B4-BE49-F238E27FC236}">
                <a16:creationId xmlns:a16="http://schemas.microsoft.com/office/drawing/2014/main" id="{946FA833-F09C-81CA-0A58-59D0DABB99A6}"/>
              </a:ext>
            </a:extLst>
          </p:cNvPr>
          <p:cNvSpPr txBox="1"/>
          <p:nvPr/>
        </p:nvSpPr>
        <p:spPr bwMode="auto">
          <a:xfrm>
            <a:off x="5802086" y="3660792"/>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endParaRPr lang="en-US" sz="2930">
              <a:solidFill>
                <a:schemeClr val="tx1"/>
              </a:solidFill>
            </a:endParaRPr>
          </a:p>
        </p:txBody>
      </p:sp>
      <p:sp>
        <p:nvSpPr>
          <p:cNvPr id="15" name="Rounded Rectangle 14">
            <a:extLst>
              <a:ext uri="{FF2B5EF4-FFF2-40B4-BE49-F238E27FC236}">
                <a16:creationId xmlns:a16="http://schemas.microsoft.com/office/drawing/2014/main" id="{E8C47CC4-EF65-8906-5E95-75154439B13B}"/>
              </a:ext>
            </a:extLst>
          </p:cNvPr>
          <p:cNvSpPr/>
          <p:nvPr/>
        </p:nvSpPr>
        <p:spPr bwMode="auto">
          <a:xfrm>
            <a:off x="352917" y="1430892"/>
            <a:ext cx="852758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9" name="TextBox 18">
            <a:extLst>
              <a:ext uri="{FF2B5EF4-FFF2-40B4-BE49-F238E27FC236}">
                <a16:creationId xmlns:a16="http://schemas.microsoft.com/office/drawing/2014/main" id="{9E025F97-9160-FF61-BFAE-E2C41CC75F6A}"/>
              </a:ext>
            </a:extLst>
          </p:cNvPr>
          <p:cNvSpPr txBox="1"/>
          <p:nvPr/>
        </p:nvSpPr>
        <p:spPr bwMode="auto">
          <a:xfrm>
            <a:off x="583636" y="5486400"/>
            <a:ext cx="10893285" cy="685920"/>
          </a:xfrm>
          <a:prstGeom prst="rect">
            <a:avLst/>
          </a:prstGeom>
          <a:noFill/>
          <a:ln w="19050" algn="ctr">
            <a:noFill/>
            <a:miter lim="800000"/>
            <a:headEnd/>
            <a:tailEnd/>
          </a:ln>
        </p:spPr>
        <p:txBody>
          <a:bodyPr wrap="square" lIns="0" tIns="0" rIns="0" bIns="0" rtlCol="0" anchor="t">
            <a:noAutofit/>
          </a:bodyPr>
          <a:lstStyle/>
          <a:p>
            <a:pPr algn="ctr">
              <a:buClr>
                <a:schemeClr val="accent1"/>
              </a:buClr>
              <a:buSzPct val="80000"/>
            </a:pPr>
            <a:r>
              <a:rPr lang="en-US" sz="2000" b="1"/>
              <a:t>*Note</a:t>
            </a:r>
            <a:r>
              <a:rPr lang="en-US" sz="2000"/>
              <a:t> - Sticker assignment depends on binding partner, changing the partner can change which residues are stickers</a:t>
            </a:r>
          </a:p>
        </p:txBody>
      </p:sp>
    </p:spTree>
    <p:extLst>
      <p:ext uri="{BB962C8B-B14F-4D97-AF65-F5344CB8AC3E}">
        <p14:creationId xmlns:p14="http://schemas.microsoft.com/office/powerpoint/2010/main" val="242039482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F5C3D-F281-DAE5-A488-740BA345410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C520EAC-9368-204F-6FB2-438BFA3DF144}"/>
              </a:ext>
            </a:extLst>
          </p:cNvPr>
          <p:cNvSpPr>
            <a:spLocks noGrp="1"/>
          </p:cNvSpPr>
          <p:nvPr>
            <p:ph type="ftr" sz="quarter" idx="12"/>
          </p:nvPr>
        </p:nvSpPr>
        <p:spPr>
          <a:xfrm>
            <a:off x="740418" y="6543090"/>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Wang et al. </a:t>
            </a:r>
            <a:r>
              <a:rPr lang="en-US" sz="900" i="1">
                <a:cs typeface="Arial"/>
              </a:rPr>
              <a:t>Cell, </a:t>
            </a:r>
            <a:r>
              <a:rPr lang="en-US" sz="900">
                <a:cs typeface="Arial"/>
              </a:rPr>
              <a:t>2018</a:t>
            </a:r>
            <a:endParaRPr lang="en-US">
              <a:cs typeface="Arial"/>
            </a:endParaRPr>
          </a:p>
        </p:txBody>
      </p:sp>
      <p:sp>
        <p:nvSpPr>
          <p:cNvPr id="3" name="Slide Number Placeholder 2">
            <a:extLst>
              <a:ext uri="{FF2B5EF4-FFF2-40B4-BE49-F238E27FC236}">
                <a16:creationId xmlns:a16="http://schemas.microsoft.com/office/drawing/2014/main" id="{8FA17354-52DD-AF3F-356A-E6D9E9A935AD}"/>
              </a:ext>
            </a:extLst>
          </p:cNvPr>
          <p:cNvSpPr>
            <a:spLocks noGrp="1"/>
          </p:cNvSpPr>
          <p:nvPr>
            <p:ph type="sldNum" sz="quarter" idx="13"/>
          </p:nvPr>
        </p:nvSpPr>
        <p:spPr/>
        <p:txBody>
          <a:bodyPr/>
          <a:lstStyle/>
          <a:p>
            <a:fld id="{7BCC8D0D-EAEC-449D-9161-023DFF90F2E2}" type="slidenum">
              <a:rPr lang="en-US" smtClean="0"/>
              <a:pPr/>
              <a:t>20</a:t>
            </a:fld>
            <a:endParaRPr lang="en-US">
              <a:latin typeface="+mn-lt"/>
            </a:endParaRPr>
          </a:p>
        </p:txBody>
      </p:sp>
      <p:sp>
        <p:nvSpPr>
          <p:cNvPr id="4" name="Title 3">
            <a:extLst>
              <a:ext uri="{FF2B5EF4-FFF2-40B4-BE49-F238E27FC236}">
                <a16:creationId xmlns:a16="http://schemas.microsoft.com/office/drawing/2014/main" id="{3BFE1A51-BC97-1519-1566-77FB8F991F13}"/>
              </a:ext>
            </a:extLst>
          </p:cNvPr>
          <p:cNvSpPr>
            <a:spLocks noGrp="1"/>
          </p:cNvSpPr>
          <p:nvPr>
            <p:ph type="title"/>
          </p:nvPr>
        </p:nvSpPr>
        <p:spPr/>
        <p:txBody>
          <a:bodyPr/>
          <a:lstStyle/>
          <a:p>
            <a:r>
              <a:rPr lang="en-US"/>
              <a:t>What makes a sticker</a:t>
            </a:r>
          </a:p>
        </p:txBody>
      </p:sp>
      <p:sp>
        <p:nvSpPr>
          <p:cNvPr id="5" name="Text Placeholder 4">
            <a:extLst>
              <a:ext uri="{FF2B5EF4-FFF2-40B4-BE49-F238E27FC236}">
                <a16:creationId xmlns:a16="http://schemas.microsoft.com/office/drawing/2014/main" id="{4C20EB90-95ED-90FE-C2FD-71C266950AE5}"/>
              </a:ext>
            </a:extLst>
          </p:cNvPr>
          <p:cNvSpPr>
            <a:spLocks noGrp="1"/>
          </p:cNvSpPr>
          <p:nvPr>
            <p:ph type="body" sz="quarter" idx="15"/>
          </p:nvPr>
        </p:nvSpPr>
        <p:spPr/>
        <p:txBody>
          <a:bodyPr/>
          <a:lstStyle/>
          <a:p>
            <a:r>
              <a:rPr lang="en-US"/>
              <a:t>Stickers-and-Spacers Framework</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25A7B0DD-7255-9352-EF50-CD09537002E6}"/>
                  </a:ext>
                </a:extLst>
              </p:cNvPr>
              <p:cNvSpPr txBox="1">
                <a:spLocks/>
              </p:cNvSpPr>
              <p:nvPr/>
            </p:nvSpPr>
            <p:spPr>
              <a:xfrm>
                <a:off x="511201" y="1474638"/>
                <a:ext cx="2539998" cy="797983"/>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t> </a:t>
                </a:r>
                <a14:m>
                  <m:oMath xmlns:m="http://schemas.openxmlformats.org/officeDocument/2006/math">
                    <m:r>
                      <a:rPr lang="en-US" i="1" smtClean="0">
                        <a:latin typeface="Cambria Math" panose="02040503050406030204" pitchFamily="18" charset="0"/>
                      </a:rPr>
                      <m:t>𝜋</m:t>
                    </m:r>
                  </m:oMath>
                </a14:m>
                <a:r>
                  <a:rPr lang="en-US"/>
                  <a:t> systems</a:t>
                </a:r>
              </a:p>
            </p:txBody>
          </p:sp>
        </mc:Choice>
        <mc:Fallback xmlns="">
          <p:sp>
            <p:nvSpPr>
              <p:cNvPr id="8" name="Content Placeholder 5">
                <a:extLst>
                  <a:ext uri="{FF2B5EF4-FFF2-40B4-BE49-F238E27FC236}">
                    <a16:creationId xmlns:a16="http://schemas.microsoft.com/office/drawing/2014/main" id="{25A7B0DD-7255-9352-EF50-CD09537002E6}"/>
                  </a:ext>
                </a:extLst>
              </p:cNvPr>
              <p:cNvSpPr txBox="1">
                <a:spLocks noRot="1" noChangeAspect="1" noMove="1" noResize="1" noEditPoints="1" noAdjustHandles="1" noChangeArrowheads="1" noChangeShapeType="1" noTextEdit="1"/>
              </p:cNvSpPr>
              <p:nvPr/>
            </p:nvSpPr>
            <p:spPr>
              <a:xfrm>
                <a:off x="511201" y="1474638"/>
                <a:ext cx="2539998" cy="797983"/>
              </a:xfrm>
              <a:prstGeom prst="rect">
                <a:avLst/>
              </a:prstGeom>
              <a:blipFill>
                <a:blip r:embed="rId3"/>
                <a:stretch>
                  <a:fillRect l="-6715" t="-839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C490D557-3379-9701-DAC9-696C6FED5F25}"/>
              </a:ext>
            </a:extLst>
          </p:cNvPr>
          <p:cNvSpPr txBox="1"/>
          <p:nvPr/>
        </p:nvSpPr>
        <p:spPr bwMode="auto">
          <a:xfrm>
            <a:off x="509092" y="2309875"/>
            <a:ext cx="2816663" cy="609600"/>
          </a:xfrm>
          <a:prstGeom prst="rect">
            <a:avLst/>
          </a:prstGeom>
          <a:noFill/>
          <a:ln w="19050" algn="ctr">
            <a:noFill/>
            <a:miter lim="800000"/>
            <a:headEnd/>
            <a:tailEnd/>
          </a:ln>
        </p:spPr>
        <p:txBody>
          <a:bodyPr wrap="square" lIns="0" tIns="0" rIns="0" bIns="0" rtlCol="0">
            <a:noAutofit/>
          </a:bodyPr>
          <a:lstStyle/>
          <a:p>
            <a:pPr marL="457200" indent="-457200">
              <a:buClr>
                <a:schemeClr val="accent1"/>
              </a:buClr>
              <a:buSzPct val="80000"/>
              <a:buFont typeface="Wingdings" pitchFamily="2" charset="2"/>
              <a:buChar char="§"/>
            </a:pPr>
            <a:r>
              <a:rPr lang="en-US" sz="2930">
                <a:solidFill>
                  <a:schemeClr val="tx1"/>
                </a:solidFill>
              </a:rPr>
              <a:t>Electrostatics</a:t>
            </a:r>
          </a:p>
        </p:txBody>
      </p:sp>
      <p:sp>
        <p:nvSpPr>
          <p:cNvPr id="12" name="TextBox 11">
            <a:extLst>
              <a:ext uri="{FF2B5EF4-FFF2-40B4-BE49-F238E27FC236}">
                <a16:creationId xmlns:a16="http://schemas.microsoft.com/office/drawing/2014/main" id="{8137B49E-28B7-C844-ED03-363ABEBFBDF0}"/>
              </a:ext>
            </a:extLst>
          </p:cNvPr>
          <p:cNvSpPr txBox="1"/>
          <p:nvPr/>
        </p:nvSpPr>
        <p:spPr bwMode="auto">
          <a:xfrm>
            <a:off x="4504883" y="1474073"/>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r>
              <a:rPr lang="en-US" sz="2000">
                <a:solidFill>
                  <a:schemeClr val="tx1"/>
                </a:solidFill>
              </a:rPr>
              <a:t>Aromatic rings stack with each other </a:t>
            </a:r>
            <a:r>
              <a:rPr lang="en-US" sz="2930">
                <a:solidFill>
                  <a:schemeClr val="tx1"/>
                </a:solidFill>
              </a:rPr>
              <a:t> </a:t>
            </a:r>
          </a:p>
        </p:txBody>
      </p:sp>
      <p:sp>
        <p:nvSpPr>
          <p:cNvPr id="13" name="TextBox 12">
            <a:extLst>
              <a:ext uri="{FF2B5EF4-FFF2-40B4-BE49-F238E27FC236}">
                <a16:creationId xmlns:a16="http://schemas.microsoft.com/office/drawing/2014/main" id="{3C5F0B9F-FA16-B2F9-1CAE-BA417A83B3B0}"/>
              </a:ext>
            </a:extLst>
          </p:cNvPr>
          <p:cNvSpPr txBox="1"/>
          <p:nvPr/>
        </p:nvSpPr>
        <p:spPr bwMode="auto">
          <a:xfrm>
            <a:off x="4484389" y="2294043"/>
            <a:ext cx="4724400" cy="6096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a:t>Complementary blocks of opposite charge</a:t>
            </a:r>
            <a:endParaRPr lang="en-US" sz="2930"/>
          </a:p>
        </p:txBody>
      </p:sp>
      <p:sp>
        <p:nvSpPr>
          <p:cNvPr id="15" name="Rounded Rectangle 14">
            <a:extLst>
              <a:ext uri="{FF2B5EF4-FFF2-40B4-BE49-F238E27FC236}">
                <a16:creationId xmlns:a16="http://schemas.microsoft.com/office/drawing/2014/main" id="{419FB5DE-F989-0226-589A-6182F0DC64AD}"/>
              </a:ext>
            </a:extLst>
          </p:cNvPr>
          <p:cNvSpPr/>
          <p:nvPr/>
        </p:nvSpPr>
        <p:spPr bwMode="auto">
          <a:xfrm>
            <a:off x="352917" y="1430892"/>
            <a:ext cx="852758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6" name="Rounded Rectangle 15">
            <a:extLst>
              <a:ext uri="{FF2B5EF4-FFF2-40B4-BE49-F238E27FC236}">
                <a16:creationId xmlns:a16="http://schemas.microsoft.com/office/drawing/2014/main" id="{C9B6A466-1B0F-7727-ADCB-150B01E612FB}"/>
              </a:ext>
            </a:extLst>
          </p:cNvPr>
          <p:cNvSpPr/>
          <p:nvPr/>
        </p:nvSpPr>
        <p:spPr bwMode="auto">
          <a:xfrm>
            <a:off x="350143" y="2265858"/>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9" name="TextBox 18">
            <a:extLst>
              <a:ext uri="{FF2B5EF4-FFF2-40B4-BE49-F238E27FC236}">
                <a16:creationId xmlns:a16="http://schemas.microsoft.com/office/drawing/2014/main" id="{D6635507-0C0F-E1BB-70D0-E51203ABFA97}"/>
              </a:ext>
            </a:extLst>
          </p:cNvPr>
          <p:cNvSpPr txBox="1"/>
          <p:nvPr/>
        </p:nvSpPr>
        <p:spPr bwMode="auto">
          <a:xfrm>
            <a:off x="583636" y="5486400"/>
            <a:ext cx="10893285" cy="685920"/>
          </a:xfrm>
          <a:prstGeom prst="rect">
            <a:avLst/>
          </a:prstGeom>
          <a:noFill/>
          <a:ln w="19050" algn="ctr">
            <a:noFill/>
            <a:miter lim="800000"/>
            <a:headEnd/>
            <a:tailEnd/>
          </a:ln>
        </p:spPr>
        <p:txBody>
          <a:bodyPr wrap="square" lIns="0" tIns="0" rIns="0" bIns="0" rtlCol="0">
            <a:noAutofit/>
          </a:bodyPr>
          <a:lstStyle/>
          <a:p>
            <a:pPr algn="ctr">
              <a:buClr>
                <a:schemeClr val="accent1"/>
              </a:buClr>
              <a:buSzPct val="80000"/>
            </a:pPr>
            <a:r>
              <a:rPr lang="en-US" sz="2000">
                <a:solidFill>
                  <a:schemeClr val="tx1"/>
                </a:solidFill>
              </a:rPr>
              <a:t>Sticker assignment depends on binding partner, changing the partner can change which residues are stickers</a:t>
            </a:r>
          </a:p>
        </p:txBody>
      </p:sp>
    </p:spTree>
    <p:extLst>
      <p:ext uri="{BB962C8B-B14F-4D97-AF65-F5344CB8AC3E}">
        <p14:creationId xmlns:p14="http://schemas.microsoft.com/office/powerpoint/2010/main" val="186057841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EDD87-21E3-7788-AB55-5DBAE35F7A9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67A8C50-86FE-3FB0-91F3-3423D9E830F7}"/>
              </a:ext>
            </a:extLst>
          </p:cNvPr>
          <p:cNvSpPr>
            <a:spLocks noGrp="1"/>
          </p:cNvSpPr>
          <p:nvPr>
            <p:ph type="ftr" sz="quarter" idx="12"/>
          </p:nvPr>
        </p:nvSpPr>
        <p:spPr>
          <a:xfrm>
            <a:off x="740418" y="6543090"/>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Wang et al. </a:t>
            </a:r>
            <a:r>
              <a:rPr lang="en-US" sz="900" i="1">
                <a:cs typeface="Arial"/>
              </a:rPr>
              <a:t>Cell, </a:t>
            </a:r>
            <a:r>
              <a:rPr lang="en-US" sz="900">
                <a:cs typeface="Arial"/>
              </a:rPr>
              <a:t>2018</a:t>
            </a:r>
          </a:p>
        </p:txBody>
      </p:sp>
      <p:sp>
        <p:nvSpPr>
          <p:cNvPr id="3" name="Slide Number Placeholder 2">
            <a:extLst>
              <a:ext uri="{FF2B5EF4-FFF2-40B4-BE49-F238E27FC236}">
                <a16:creationId xmlns:a16="http://schemas.microsoft.com/office/drawing/2014/main" id="{59D83B05-2F94-5B2A-04DF-2B01D56D47FF}"/>
              </a:ext>
            </a:extLst>
          </p:cNvPr>
          <p:cNvSpPr>
            <a:spLocks noGrp="1"/>
          </p:cNvSpPr>
          <p:nvPr>
            <p:ph type="sldNum" sz="quarter" idx="13"/>
          </p:nvPr>
        </p:nvSpPr>
        <p:spPr/>
        <p:txBody>
          <a:bodyPr/>
          <a:lstStyle/>
          <a:p>
            <a:fld id="{7BCC8D0D-EAEC-449D-9161-023DFF90F2E2}" type="slidenum">
              <a:rPr lang="en-US" smtClean="0"/>
              <a:pPr/>
              <a:t>21</a:t>
            </a:fld>
            <a:endParaRPr lang="en-US">
              <a:latin typeface="+mn-lt"/>
            </a:endParaRPr>
          </a:p>
        </p:txBody>
      </p:sp>
      <p:sp>
        <p:nvSpPr>
          <p:cNvPr id="4" name="Title 3">
            <a:extLst>
              <a:ext uri="{FF2B5EF4-FFF2-40B4-BE49-F238E27FC236}">
                <a16:creationId xmlns:a16="http://schemas.microsoft.com/office/drawing/2014/main" id="{76BAD327-DC76-CBAA-7FC4-AFAD9C8D09FC}"/>
              </a:ext>
            </a:extLst>
          </p:cNvPr>
          <p:cNvSpPr>
            <a:spLocks noGrp="1"/>
          </p:cNvSpPr>
          <p:nvPr>
            <p:ph type="title"/>
          </p:nvPr>
        </p:nvSpPr>
        <p:spPr/>
        <p:txBody>
          <a:bodyPr/>
          <a:lstStyle/>
          <a:p>
            <a:r>
              <a:rPr lang="en-US"/>
              <a:t>What makes a sticker</a:t>
            </a:r>
          </a:p>
        </p:txBody>
      </p:sp>
      <p:sp>
        <p:nvSpPr>
          <p:cNvPr id="5" name="Text Placeholder 4">
            <a:extLst>
              <a:ext uri="{FF2B5EF4-FFF2-40B4-BE49-F238E27FC236}">
                <a16:creationId xmlns:a16="http://schemas.microsoft.com/office/drawing/2014/main" id="{75EAE4E2-13AF-0D62-7B5D-77478163929A}"/>
              </a:ext>
            </a:extLst>
          </p:cNvPr>
          <p:cNvSpPr>
            <a:spLocks noGrp="1"/>
          </p:cNvSpPr>
          <p:nvPr>
            <p:ph type="body" sz="quarter" idx="15"/>
          </p:nvPr>
        </p:nvSpPr>
        <p:spPr/>
        <p:txBody>
          <a:bodyPr/>
          <a:lstStyle/>
          <a:p>
            <a:r>
              <a:rPr lang="en-US"/>
              <a:t>Stickers-and-Spacers Framework</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E8ADFD91-0777-2128-613E-1D2267E07DB9}"/>
                  </a:ext>
                </a:extLst>
              </p:cNvPr>
              <p:cNvSpPr txBox="1">
                <a:spLocks/>
              </p:cNvSpPr>
              <p:nvPr/>
            </p:nvSpPr>
            <p:spPr>
              <a:xfrm>
                <a:off x="509869" y="1474638"/>
                <a:ext cx="2539998" cy="797983"/>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t> </a:t>
                </a:r>
                <a14:m>
                  <m:oMath xmlns:m="http://schemas.openxmlformats.org/officeDocument/2006/math">
                    <m:r>
                      <a:rPr lang="en-US" i="1" smtClean="0">
                        <a:latin typeface="Cambria Math" panose="02040503050406030204" pitchFamily="18" charset="0"/>
                      </a:rPr>
                      <m:t>𝜋</m:t>
                    </m:r>
                  </m:oMath>
                </a14:m>
                <a:r>
                  <a:rPr lang="en-US"/>
                  <a:t> systems</a:t>
                </a:r>
              </a:p>
            </p:txBody>
          </p:sp>
        </mc:Choice>
        <mc:Fallback xmlns="">
          <p:sp>
            <p:nvSpPr>
              <p:cNvPr id="8" name="Content Placeholder 5">
                <a:extLst>
                  <a:ext uri="{FF2B5EF4-FFF2-40B4-BE49-F238E27FC236}">
                    <a16:creationId xmlns:a16="http://schemas.microsoft.com/office/drawing/2014/main" id="{E8ADFD91-0777-2128-613E-1D2267E07DB9}"/>
                  </a:ext>
                </a:extLst>
              </p:cNvPr>
              <p:cNvSpPr txBox="1">
                <a:spLocks noRot="1" noChangeAspect="1" noMove="1" noResize="1" noEditPoints="1" noAdjustHandles="1" noChangeArrowheads="1" noChangeShapeType="1" noTextEdit="1"/>
              </p:cNvSpPr>
              <p:nvPr/>
            </p:nvSpPr>
            <p:spPr>
              <a:xfrm>
                <a:off x="509869" y="1474638"/>
                <a:ext cx="2539998" cy="797983"/>
              </a:xfrm>
              <a:prstGeom prst="rect">
                <a:avLst/>
              </a:prstGeom>
              <a:blipFill>
                <a:blip r:embed="rId3"/>
                <a:stretch>
                  <a:fillRect l="-6731" t="-839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1F4C0F5A-1A95-8127-BCEA-39DD852C0DE5}"/>
              </a:ext>
            </a:extLst>
          </p:cNvPr>
          <p:cNvSpPr txBox="1"/>
          <p:nvPr/>
        </p:nvSpPr>
        <p:spPr bwMode="auto">
          <a:xfrm>
            <a:off x="508892" y="2388997"/>
            <a:ext cx="2816663" cy="609600"/>
          </a:xfrm>
          <a:prstGeom prst="rect">
            <a:avLst/>
          </a:prstGeom>
          <a:noFill/>
          <a:ln w="19050" algn="ctr">
            <a:noFill/>
            <a:miter lim="800000"/>
            <a:headEnd/>
            <a:tailEnd/>
          </a:ln>
        </p:spPr>
        <p:txBody>
          <a:bodyPr wrap="square" lIns="0" tIns="0" rIns="0" bIns="0" rtlCol="0">
            <a:noAutofit/>
          </a:bodyPr>
          <a:lstStyle/>
          <a:p>
            <a:pPr marL="457200" indent="-457200">
              <a:buClr>
                <a:schemeClr val="accent1"/>
              </a:buClr>
              <a:buSzPct val="80000"/>
              <a:buFont typeface="Wingdings" pitchFamily="2" charset="2"/>
              <a:buChar char="§"/>
            </a:pPr>
            <a:r>
              <a:rPr lang="en-US" sz="2930">
                <a:solidFill>
                  <a:schemeClr val="tx1"/>
                </a:solidFill>
              </a:rPr>
              <a:t>Electrostatics</a:t>
            </a:r>
          </a:p>
        </p:txBody>
      </p:sp>
      <p:sp>
        <p:nvSpPr>
          <p:cNvPr id="12" name="TextBox 11">
            <a:extLst>
              <a:ext uri="{FF2B5EF4-FFF2-40B4-BE49-F238E27FC236}">
                <a16:creationId xmlns:a16="http://schemas.microsoft.com/office/drawing/2014/main" id="{D5350B5A-DED6-40E8-7776-0EBF625A222E}"/>
              </a:ext>
            </a:extLst>
          </p:cNvPr>
          <p:cNvSpPr txBox="1"/>
          <p:nvPr/>
        </p:nvSpPr>
        <p:spPr bwMode="auto">
          <a:xfrm>
            <a:off x="4504883" y="1474073"/>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r>
              <a:rPr lang="en-US" sz="2000">
                <a:solidFill>
                  <a:schemeClr val="tx1"/>
                </a:solidFill>
              </a:rPr>
              <a:t>Aromatic rings stack with each other </a:t>
            </a:r>
            <a:r>
              <a:rPr lang="en-US" sz="2930">
                <a:solidFill>
                  <a:schemeClr val="tx1"/>
                </a:solidFill>
              </a:rPr>
              <a:t> </a:t>
            </a:r>
          </a:p>
        </p:txBody>
      </p:sp>
      <p:sp>
        <p:nvSpPr>
          <p:cNvPr id="13" name="TextBox 12">
            <a:extLst>
              <a:ext uri="{FF2B5EF4-FFF2-40B4-BE49-F238E27FC236}">
                <a16:creationId xmlns:a16="http://schemas.microsoft.com/office/drawing/2014/main" id="{B1DAB482-BC11-2194-9DB5-61FF5B54C142}"/>
              </a:ext>
            </a:extLst>
          </p:cNvPr>
          <p:cNvSpPr txBox="1"/>
          <p:nvPr/>
        </p:nvSpPr>
        <p:spPr bwMode="auto">
          <a:xfrm>
            <a:off x="4484389" y="2294043"/>
            <a:ext cx="4724400" cy="6096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a:t>Complementary blocks of opposite charge</a:t>
            </a:r>
            <a:endParaRPr lang="en-US" sz="2930"/>
          </a:p>
        </p:txBody>
      </p:sp>
      <p:sp>
        <p:nvSpPr>
          <p:cNvPr id="14" name="TextBox 13">
            <a:extLst>
              <a:ext uri="{FF2B5EF4-FFF2-40B4-BE49-F238E27FC236}">
                <a16:creationId xmlns:a16="http://schemas.microsoft.com/office/drawing/2014/main" id="{1C923C26-68E5-FA0C-0782-A8E75A1D6C94}"/>
              </a:ext>
            </a:extLst>
          </p:cNvPr>
          <p:cNvSpPr txBox="1"/>
          <p:nvPr/>
        </p:nvSpPr>
        <p:spPr bwMode="auto">
          <a:xfrm>
            <a:off x="5802086" y="3660792"/>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endParaRPr lang="en-US" sz="2930">
              <a:solidFill>
                <a:schemeClr val="tx1"/>
              </a:solidFill>
            </a:endParaRPr>
          </a:p>
        </p:txBody>
      </p:sp>
      <p:sp>
        <p:nvSpPr>
          <p:cNvPr id="15" name="Rounded Rectangle 14">
            <a:extLst>
              <a:ext uri="{FF2B5EF4-FFF2-40B4-BE49-F238E27FC236}">
                <a16:creationId xmlns:a16="http://schemas.microsoft.com/office/drawing/2014/main" id="{3B88C814-AE51-C722-BB95-A7DE2BC7EDAF}"/>
              </a:ext>
            </a:extLst>
          </p:cNvPr>
          <p:cNvSpPr/>
          <p:nvPr/>
        </p:nvSpPr>
        <p:spPr bwMode="auto">
          <a:xfrm>
            <a:off x="352917" y="1430892"/>
            <a:ext cx="852758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6" name="Rounded Rectangle 15">
            <a:extLst>
              <a:ext uri="{FF2B5EF4-FFF2-40B4-BE49-F238E27FC236}">
                <a16:creationId xmlns:a16="http://schemas.microsoft.com/office/drawing/2014/main" id="{220ADDDD-514C-9CED-5970-1736E1F522D8}"/>
              </a:ext>
            </a:extLst>
          </p:cNvPr>
          <p:cNvSpPr/>
          <p:nvPr/>
        </p:nvSpPr>
        <p:spPr bwMode="auto">
          <a:xfrm>
            <a:off x="350143" y="2265858"/>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9" name="TextBox 18">
            <a:extLst>
              <a:ext uri="{FF2B5EF4-FFF2-40B4-BE49-F238E27FC236}">
                <a16:creationId xmlns:a16="http://schemas.microsoft.com/office/drawing/2014/main" id="{7FFF1B3D-C39C-3290-80DA-6E8E9B55BBE0}"/>
              </a:ext>
            </a:extLst>
          </p:cNvPr>
          <p:cNvSpPr txBox="1"/>
          <p:nvPr/>
        </p:nvSpPr>
        <p:spPr bwMode="auto">
          <a:xfrm>
            <a:off x="583636" y="5486400"/>
            <a:ext cx="10893285" cy="685920"/>
          </a:xfrm>
          <a:prstGeom prst="rect">
            <a:avLst/>
          </a:prstGeom>
          <a:noFill/>
          <a:ln w="19050" algn="ctr">
            <a:noFill/>
            <a:miter lim="800000"/>
            <a:headEnd/>
            <a:tailEnd/>
          </a:ln>
        </p:spPr>
        <p:txBody>
          <a:bodyPr wrap="square" lIns="0" tIns="0" rIns="0" bIns="0" rtlCol="0">
            <a:noAutofit/>
          </a:bodyPr>
          <a:lstStyle/>
          <a:p>
            <a:pPr algn="ctr">
              <a:buClr>
                <a:schemeClr val="accent1"/>
              </a:buClr>
              <a:buSzPct val="80000"/>
            </a:pPr>
            <a:r>
              <a:rPr lang="en-US" sz="2000">
                <a:solidFill>
                  <a:schemeClr val="tx1"/>
                </a:solidFill>
              </a:rPr>
              <a:t>Sticker assignment depends on binding partner, changing the partner can change which residues are stickers</a:t>
            </a:r>
          </a:p>
        </p:txBody>
      </p:sp>
      <p:pic>
        <p:nvPicPr>
          <p:cNvPr id="21" name="Picture 20">
            <a:extLst>
              <a:ext uri="{FF2B5EF4-FFF2-40B4-BE49-F238E27FC236}">
                <a16:creationId xmlns:a16="http://schemas.microsoft.com/office/drawing/2014/main" id="{4E1C8BB3-5127-77A7-C264-6114D3F18FF4}"/>
              </a:ext>
            </a:extLst>
          </p:cNvPr>
          <p:cNvPicPr>
            <a:picLocks noChangeAspect="1"/>
          </p:cNvPicPr>
          <p:nvPr/>
        </p:nvPicPr>
        <p:blipFill>
          <a:blip r:embed="rId4">
            <a:extLst>
              <a:ext uri="{28A0092B-C50C-407E-A947-70E740481C1C}">
                <a14:useLocalDpi xmlns:a14="http://schemas.microsoft.com/office/drawing/2010/main" val="0"/>
              </a:ext>
            </a:extLst>
          </a:blip>
          <a:srcRect l="16860" r="-1"/>
          <a:stretch>
            <a:fillRect/>
          </a:stretch>
        </p:blipFill>
        <p:spPr>
          <a:xfrm>
            <a:off x="8886364" y="1486771"/>
            <a:ext cx="3155886" cy="3667713"/>
          </a:xfrm>
          <a:prstGeom prst="rect">
            <a:avLst/>
          </a:prstGeom>
        </p:spPr>
      </p:pic>
      <p:sp>
        <p:nvSpPr>
          <p:cNvPr id="6" name="TextBox 5">
            <a:extLst>
              <a:ext uri="{FF2B5EF4-FFF2-40B4-BE49-F238E27FC236}">
                <a16:creationId xmlns:a16="http://schemas.microsoft.com/office/drawing/2014/main" id="{7FD6EAAA-9263-7571-A3F1-E915105D8A23}"/>
              </a:ext>
            </a:extLst>
          </p:cNvPr>
          <p:cNvSpPr txBox="1"/>
          <p:nvPr/>
        </p:nvSpPr>
        <p:spPr bwMode="auto">
          <a:xfrm>
            <a:off x="507112" y="3163925"/>
            <a:ext cx="3781151" cy="534999"/>
          </a:xfrm>
          <a:prstGeom prst="rect">
            <a:avLst/>
          </a:prstGeom>
          <a:noFill/>
          <a:ln w="19050" algn="ctr">
            <a:noFill/>
            <a:miter lim="800000"/>
            <a:headEnd/>
            <a:tailEnd/>
          </a:ln>
        </p:spPr>
        <p:txBody>
          <a:bodyPr wrap="square" lIns="0" tIns="0" rIns="0" bIns="0" rtlCol="0" anchor="t">
            <a:noAutofit/>
          </a:bodyPr>
          <a:lstStyle/>
          <a:p>
            <a:pPr marL="457200" indent="-457200">
              <a:buClr>
                <a:schemeClr val="accent1"/>
              </a:buClr>
              <a:buSzPct val="80000"/>
              <a:buFont typeface="Wingdings" pitchFamily="2" charset="2"/>
              <a:buChar char="§"/>
            </a:pPr>
            <a:r>
              <a:rPr lang="en-US" sz="2900"/>
              <a:t>Cation - </a:t>
            </a:r>
            <a:r>
              <a:rPr lang="en-US" sz="2900">
                <a:solidFill>
                  <a:srgbClr val="2D2140"/>
                </a:solidFill>
                <a:latin typeface="Calibri"/>
                <a:ea typeface="Calibri"/>
                <a:cs typeface="Calibri"/>
              </a:rPr>
              <a:t>π / Anion - π</a:t>
            </a:r>
            <a:endParaRPr lang="en-US" sz="2900">
              <a:solidFill>
                <a:srgbClr val="052049"/>
              </a:solidFill>
              <a:latin typeface="Arial"/>
              <a:ea typeface="Calibri"/>
              <a:cs typeface="Arial"/>
            </a:endParaRPr>
          </a:p>
        </p:txBody>
      </p:sp>
      <p:sp>
        <p:nvSpPr>
          <p:cNvPr id="20" name="Rounded Rectangle 15">
            <a:extLst>
              <a:ext uri="{FF2B5EF4-FFF2-40B4-BE49-F238E27FC236}">
                <a16:creationId xmlns:a16="http://schemas.microsoft.com/office/drawing/2014/main" id="{138DB3D8-2A63-5F9E-5D5B-345D8417DCFF}"/>
              </a:ext>
            </a:extLst>
          </p:cNvPr>
          <p:cNvSpPr/>
          <p:nvPr/>
        </p:nvSpPr>
        <p:spPr bwMode="auto">
          <a:xfrm>
            <a:off x="355960" y="3062758"/>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7" name="TextBox 6">
            <a:extLst>
              <a:ext uri="{FF2B5EF4-FFF2-40B4-BE49-F238E27FC236}">
                <a16:creationId xmlns:a16="http://schemas.microsoft.com/office/drawing/2014/main" id="{DBD28129-16ED-0B25-5F7D-715A4793DD3C}"/>
              </a:ext>
            </a:extLst>
          </p:cNvPr>
          <p:cNvSpPr txBox="1"/>
          <p:nvPr/>
        </p:nvSpPr>
        <p:spPr bwMode="auto">
          <a:xfrm>
            <a:off x="4505704" y="3077358"/>
            <a:ext cx="4356722" cy="636243"/>
          </a:xfrm>
          <a:prstGeom prst="rect">
            <a:avLst/>
          </a:prstGeom>
          <a:noFill/>
          <a:ln w="19050" algn="ctr">
            <a:noFill/>
            <a:miter lim="800000"/>
            <a:headEnd/>
            <a:tailEnd/>
          </a:ln>
        </p:spPr>
        <p:txBody>
          <a:bodyPr wrap="square" lIns="0" tIns="0" rIns="0" bIns="0" rtlCol="0" anchor="t">
            <a:noAutofit/>
          </a:bodyPr>
          <a:lstStyle/>
          <a:p>
            <a:r>
              <a:rPr lang="en-US" sz="2000"/>
              <a:t>Heterotypic interaction where aromatic ring interacts with charged residue</a:t>
            </a:r>
            <a:endParaRPr lang="en-US" err="1"/>
          </a:p>
        </p:txBody>
      </p:sp>
    </p:spTree>
    <p:extLst>
      <p:ext uri="{BB962C8B-B14F-4D97-AF65-F5344CB8AC3E}">
        <p14:creationId xmlns:p14="http://schemas.microsoft.com/office/powerpoint/2010/main" val="24324881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92D33-34B6-ECB7-A066-83A2837D57E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C92EDC-909D-1A1A-8078-3E95F1F69BD9}"/>
              </a:ext>
            </a:extLst>
          </p:cNvPr>
          <p:cNvSpPr>
            <a:spLocks noGrp="1"/>
          </p:cNvSpPr>
          <p:nvPr>
            <p:ph type="ftr" sz="quarter" idx="12"/>
          </p:nvPr>
        </p:nvSpPr>
        <p:spPr>
          <a:xfrm>
            <a:off x="740418" y="6543090"/>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Wang et al. </a:t>
            </a:r>
            <a:r>
              <a:rPr lang="en-US" sz="900" i="1">
                <a:cs typeface="Arial"/>
              </a:rPr>
              <a:t>Cell, </a:t>
            </a:r>
            <a:r>
              <a:rPr lang="en-US" sz="900">
                <a:cs typeface="Arial"/>
              </a:rPr>
              <a:t>2018</a:t>
            </a:r>
          </a:p>
        </p:txBody>
      </p:sp>
      <p:sp>
        <p:nvSpPr>
          <p:cNvPr id="3" name="Slide Number Placeholder 2">
            <a:extLst>
              <a:ext uri="{FF2B5EF4-FFF2-40B4-BE49-F238E27FC236}">
                <a16:creationId xmlns:a16="http://schemas.microsoft.com/office/drawing/2014/main" id="{0B0E57FA-8A95-9837-8BE1-0E1CAA27CD56}"/>
              </a:ext>
            </a:extLst>
          </p:cNvPr>
          <p:cNvSpPr>
            <a:spLocks noGrp="1"/>
          </p:cNvSpPr>
          <p:nvPr>
            <p:ph type="sldNum" sz="quarter" idx="13"/>
          </p:nvPr>
        </p:nvSpPr>
        <p:spPr/>
        <p:txBody>
          <a:bodyPr/>
          <a:lstStyle/>
          <a:p>
            <a:fld id="{7BCC8D0D-EAEC-449D-9161-023DFF90F2E2}" type="slidenum">
              <a:rPr lang="en-US" smtClean="0"/>
              <a:pPr/>
              <a:t>22</a:t>
            </a:fld>
            <a:endParaRPr lang="en-US">
              <a:latin typeface="+mn-lt"/>
            </a:endParaRPr>
          </a:p>
        </p:txBody>
      </p:sp>
      <p:sp>
        <p:nvSpPr>
          <p:cNvPr id="4" name="Title 3">
            <a:extLst>
              <a:ext uri="{FF2B5EF4-FFF2-40B4-BE49-F238E27FC236}">
                <a16:creationId xmlns:a16="http://schemas.microsoft.com/office/drawing/2014/main" id="{F8888CDB-763A-2DEF-A3C6-ABF101CB9BBF}"/>
              </a:ext>
            </a:extLst>
          </p:cNvPr>
          <p:cNvSpPr>
            <a:spLocks noGrp="1"/>
          </p:cNvSpPr>
          <p:nvPr>
            <p:ph type="title"/>
          </p:nvPr>
        </p:nvSpPr>
        <p:spPr/>
        <p:txBody>
          <a:bodyPr/>
          <a:lstStyle/>
          <a:p>
            <a:r>
              <a:rPr lang="en-US"/>
              <a:t>What makes a sticker</a:t>
            </a:r>
          </a:p>
        </p:txBody>
      </p:sp>
      <p:sp>
        <p:nvSpPr>
          <p:cNvPr id="5" name="Text Placeholder 4">
            <a:extLst>
              <a:ext uri="{FF2B5EF4-FFF2-40B4-BE49-F238E27FC236}">
                <a16:creationId xmlns:a16="http://schemas.microsoft.com/office/drawing/2014/main" id="{9EEE389F-695A-4993-B2F8-E72936EB149E}"/>
              </a:ext>
            </a:extLst>
          </p:cNvPr>
          <p:cNvSpPr>
            <a:spLocks noGrp="1"/>
          </p:cNvSpPr>
          <p:nvPr>
            <p:ph type="body" sz="quarter" idx="15"/>
          </p:nvPr>
        </p:nvSpPr>
        <p:spPr/>
        <p:txBody>
          <a:bodyPr/>
          <a:lstStyle/>
          <a:p>
            <a:r>
              <a:rPr lang="en-US"/>
              <a:t>Stickers-and-Spacers Framework</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783B79D9-2BB0-9515-A60A-26B4CB772ADE}"/>
                  </a:ext>
                </a:extLst>
              </p:cNvPr>
              <p:cNvSpPr txBox="1">
                <a:spLocks/>
              </p:cNvSpPr>
              <p:nvPr/>
            </p:nvSpPr>
            <p:spPr>
              <a:xfrm>
                <a:off x="511201" y="1493688"/>
                <a:ext cx="2539998" cy="797983"/>
              </a:xfrm>
              <a:prstGeom prst="rect">
                <a:avLst/>
              </a:prstGeom>
            </p:spPr>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t> </a:t>
                </a:r>
                <a14:m>
                  <m:oMath xmlns:m="http://schemas.openxmlformats.org/officeDocument/2006/math">
                    <m:r>
                      <a:rPr lang="en-US" i="1" smtClean="0">
                        <a:latin typeface="Cambria Math" panose="02040503050406030204" pitchFamily="18" charset="0"/>
                      </a:rPr>
                      <m:t>𝜋</m:t>
                    </m:r>
                  </m:oMath>
                </a14:m>
                <a:r>
                  <a:rPr lang="en-US"/>
                  <a:t> systems</a:t>
                </a:r>
              </a:p>
            </p:txBody>
          </p:sp>
        </mc:Choice>
        <mc:Fallback xmlns="">
          <p:sp>
            <p:nvSpPr>
              <p:cNvPr id="8" name="Content Placeholder 5">
                <a:extLst>
                  <a:ext uri="{FF2B5EF4-FFF2-40B4-BE49-F238E27FC236}">
                    <a16:creationId xmlns:a16="http://schemas.microsoft.com/office/drawing/2014/main" id="{783B79D9-2BB0-9515-A60A-26B4CB772ADE}"/>
                  </a:ext>
                </a:extLst>
              </p:cNvPr>
              <p:cNvSpPr txBox="1">
                <a:spLocks noRot="1" noChangeAspect="1" noMove="1" noResize="1" noEditPoints="1" noAdjustHandles="1" noChangeArrowheads="1" noChangeShapeType="1" noTextEdit="1"/>
              </p:cNvSpPr>
              <p:nvPr/>
            </p:nvSpPr>
            <p:spPr>
              <a:xfrm>
                <a:off x="511201" y="1493688"/>
                <a:ext cx="2539998" cy="797983"/>
              </a:xfrm>
              <a:prstGeom prst="rect">
                <a:avLst/>
              </a:prstGeom>
              <a:blipFill>
                <a:blip r:embed="rId3"/>
                <a:stretch>
                  <a:fillRect l="-6715" t="-839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12F2ACF0-0A93-F489-8027-53E698B16775}"/>
              </a:ext>
            </a:extLst>
          </p:cNvPr>
          <p:cNvSpPr txBox="1"/>
          <p:nvPr/>
        </p:nvSpPr>
        <p:spPr bwMode="auto">
          <a:xfrm>
            <a:off x="509092" y="2309875"/>
            <a:ext cx="2816663" cy="609600"/>
          </a:xfrm>
          <a:prstGeom prst="rect">
            <a:avLst/>
          </a:prstGeom>
          <a:noFill/>
          <a:ln w="19050" algn="ctr">
            <a:noFill/>
            <a:miter lim="800000"/>
            <a:headEnd/>
            <a:tailEnd/>
          </a:ln>
        </p:spPr>
        <p:txBody>
          <a:bodyPr wrap="square" lIns="0" tIns="0" rIns="0" bIns="0" rtlCol="0">
            <a:noAutofit/>
          </a:bodyPr>
          <a:lstStyle/>
          <a:p>
            <a:pPr marL="457200" indent="-457200">
              <a:buClr>
                <a:schemeClr val="accent1"/>
              </a:buClr>
              <a:buSzPct val="80000"/>
              <a:buFont typeface="Wingdings" pitchFamily="2" charset="2"/>
              <a:buChar char="§"/>
            </a:pPr>
            <a:r>
              <a:rPr lang="en-US" sz="2930">
                <a:solidFill>
                  <a:schemeClr val="tx1"/>
                </a:solidFill>
              </a:rPr>
              <a:t>Electrostatics</a:t>
            </a:r>
          </a:p>
        </p:txBody>
      </p:sp>
      <p:sp>
        <p:nvSpPr>
          <p:cNvPr id="10" name="TextBox 9">
            <a:extLst>
              <a:ext uri="{FF2B5EF4-FFF2-40B4-BE49-F238E27FC236}">
                <a16:creationId xmlns:a16="http://schemas.microsoft.com/office/drawing/2014/main" id="{7FFF0D98-92C6-4DF2-49E1-BE2FA3C7953D}"/>
              </a:ext>
            </a:extLst>
          </p:cNvPr>
          <p:cNvSpPr txBox="1"/>
          <p:nvPr/>
        </p:nvSpPr>
        <p:spPr bwMode="auto">
          <a:xfrm>
            <a:off x="511200" y="3969365"/>
            <a:ext cx="3911599" cy="609600"/>
          </a:xfrm>
          <a:prstGeom prst="rect">
            <a:avLst/>
          </a:prstGeom>
          <a:noFill/>
          <a:ln w="19050" algn="ctr">
            <a:noFill/>
            <a:miter lim="800000"/>
            <a:headEnd/>
            <a:tailEnd/>
          </a:ln>
        </p:spPr>
        <p:txBody>
          <a:bodyPr wrap="square" lIns="0" tIns="0" rIns="0" bIns="0" rtlCol="0">
            <a:noAutofit/>
          </a:bodyPr>
          <a:lstStyle/>
          <a:p>
            <a:pPr marL="457200" indent="-457200">
              <a:buClr>
                <a:schemeClr val="accent1"/>
              </a:buClr>
              <a:buSzPct val="80000"/>
              <a:buFont typeface="Wingdings" pitchFamily="2" charset="2"/>
              <a:buChar char="§"/>
            </a:pPr>
            <a:r>
              <a:rPr lang="en-US" sz="2930">
                <a:solidFill>
                  <a:schemeClr val="tx1"/>
                </a:solidFill>
              </a:rPr>
              <a:t>Hydrogen bonding</a:t>
            </a:r>
          </a:p>
        </p:txBody>
      </p:sp>
      <p:sp>
        <p:nvSpPr>
          <p:cNvPr id="11" name="TextBox 10">
            <a:extLst>
              <a:ext uri="{FF2B5EF4-FFF2-40B4-BE49-F238E27FC236}">
                <a16:creationId xmlns:a16="http://schemas.microsoft.com/office/drawing/2014/main" id="{FAE26ED1-7A37-90CB-1EA7-0EA26B9AA741}"/>
              </a:ext>
            </a:extLst>
          </p:cNvPr>
          <p:cNvSpPr txBox="1"/>
          <p:nvPr/>
        </p:nvSpPr>
        <p:spPr bwMode="auto">
          <a:xfrm>
            <a:off x="481239" y="4733179"/>
            <a:ext cx="3911599" cy="609600"/>
          </a:xfrm>
          <a:prstGeom prst="rect">
            <a:avLst/>
          </a:prstGeom>
          <a:noFill/>
          <a:ln w="19050" algn="ctr">
            <a:noFill/>
            <a:miter lim="800000"/>
            <a:headEnd/>
            <a:tailEnd/>
          </a:ln>
        </p:spPr>
        <p:txBody>
          <a:bodyPr wrap="square" lIns="0" tIns="0" rIns="0" bIns="0" rtlCol="0">
            <a:noAutofit/>
          </a:bodyPr>
          <a:lstStyle/>
          <a:p>
            <a:pPr marL="457200" indent="-457200">
              <a:buClr>
                <a:schemeClr val="accent1"/>
              </a:buClr>
              <a:buSzPct val="80000"/>
              <a:buFont typeface="Wingdings" pitchFamily="2" charset="2"/>
              <a:buChar char="§"/>
            </a:pPr>
            <a:r>
              <a:rPr lang="en-US" sz="2930">
                <a:solidFill>
                  <a:schemeClr val="tx1"/>
                </a:solidFill>
              </a:rPr>
              <a:t>Hydrophobic contact</a:t>
            </a:r>
          </a:p>
        </p:txBody>
      </p:sp>
      <p:sp>
        <p:nvSpPr>
          <p:cNvPr id="12" name="TextBox 11">
            <a:extLst>
              <a:ext uri="{FF2B5EF4-FFF2-40B4-BE49-F238E27FC236}">
                <a16:creationId xmlns:a16="http://schemas.microsoft.com/office/drawing/2014/main" id="{1017EC49-2AA2-967D-9696-DB410DA4500D}"/>
              </a:ext>
            </a:extLst>
          </p:cNvPr>
          <p:cNvSpPr txBox="1"/>
          <p:nvPr/>
        </p:nvSpPr>
        <p:spPr bwMode="auto">
          <a:xfrm>
            <a:off x="4504883" y="1474073"/>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r>
              <a:rPr lang="en-US" sz="2000">
                <a:solidFill>
                  <a:schemeClr val="tx1"/>
                </a:solidFill>
              </a:rPr>
              <a:t>Aromatic rings stack with each other </a:t>
            </a:r>
            <a:r>
              <a:rPr lang="en-US" sz="2930">
                <a:solidFill>
                  <a:schemeClr val="tx1"/>
                </a:solidFill>
              </a:rPr>
              <a:t> </a:t>
            </a:r>
          </a:p>
        </p:txBody>
      </p:sp>
      <p:sp>
        <p:nvSpPr>
          <p:cNvPr id="13" name="TextBox 12">
            <a:extLst>
              <a:ext uri="{FF2B5EF4-FFF2-40B4-BE49-F238E27FC236}">
                <a16:creationId xmlns:a16="http://schemas.microsoft.com/office/drawing/2014/main" id="{8AF71221-ECD0-8C61-6AF8-8DCF18EEAD5E}"/>
              </a:ext>
            </a:extLst>
          </p:cNvPr>
          <p:cNvSpPr txBox="1"/>
          <p:nvPr/>
        </p:nvSpPr>
        <p:spPr bwMode="auto">
          <a:xfrm>
            <a:off x="4484389" y="2294043"/>
            <a:ext cx="4724400" cy="6096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a:t>Complementary blocks of opposite charge</a:t>
            </a:r>
            <a:endParaRPr lang="en-US" sz="2930"/>
          </a:p>
        </p:txBody>
      </p:sp>
      <p:sp>
        <p:nvSpPr>
          <p:cNvPr id="14" name="TextBox 13">
            <a:extLst>
              <a:ext uri="{FF2B5EF4-FFF2-40B4-BE49-F238E27FC236}">
                <a16:creationId xmlns:a16="http://schemas.microsoft.com/office/drawing/2014/main" id="{C71C83AC-6AC9-8E15-3229-6382E7C44B2C}"/>
              </a:ext>
            </a:extLst>
          </p:cNvPr>
          <p:cNvSpPr txBox="1"/>
          <p:nvPr/>
        </p:nvSpPr>
        <p:spPr bwMode="auto">
          <a:xfrm>
            <a:off x="5802086" y="3660792"/>
            <a:ext cx="4724400" cy="609600"/>
          </a:xfrm>
          <a:prstGeom prst="rect">
            <a:avLst/>
          </a:prstGeom>
          <a:noFill/>
          <a:ln w="19050" algn="ctr">
            <a:noFill/>
            <a:miter lim="800000"/>
            <a:headEnd/>
            <a:tailEnd/>
          </a:ln>
        </p:spPr>
        <p:txBody>
          <a:bodyPr wrap="square" lIns="0" tIns="0" rIns="0" bIns="0" rtlCol="0">
            <a:noAutofit/>
          </a:bodyPr>
          <a:lstStyle/>
          <a:p>
            <a:pPr>
              <a:buClr>
                <a:schemeClr val="accent1"/>
              </a:buClr>
              <a:buSzPct val="80000"/>
            </a:pPr>
            <a:endParaRPr lang="en-US" sz="2930">
              <a:solidFill>
                <a:schemeClr val="tx1"/>
              </a:solidFill>
            </a:endParaRPr>
          </a:p>
        </p:txBody>
      </p:sp>
      <p:sp>
        <p:nvSpPr>
          <p:cNvPr id="15" name="Rounded Rectangle 14">
            <a:extLst>
              <a:ext uri="{FF2B5EF4-FFF2-40B4-BE49-F238E27FC236}">
                <a16:creationId xmlns:a16="http://schemas.microsoft.com/office/drawing/2014/main" id="{1EB1BD7B-3133-082B-AE75-0D5ECCE934A3}"/>
              </a:ext>
            </a:extLst>
          </p:cNvPr>
          <p:cNvSpPr/>
          <p:nvPr/>
        </p:nvSpPr>
        <p:spPr bwMode="auto">
          <a:xfrm>
            <a:off x="352917" y="1430892"/>
            <a:ext cx="852758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6" name="Rounded Rectangle 15">
            <a:extLst>
              <a:ext uri="{FF2B5EF4-FFF2-40B4-BE49-F238E27FC236}">
                <a16:creationId xmlns:a16="http://schemas.microsoft.com/office/drawing/2014/main" id="{6440073C-8104-824E-91C4-576CC767D597}"/>
              </a:ext>
            </a:extLst>
          </p:cNvPr>
          <p:cNvSpPr/>
          <p:nvPr/>
        </p:nvSpPr>
        <p:spPr bwMode="auto">
          <a:xfrm>
            <a:off x="350143" y="2265858"/>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7" name="Rounded Rectangle 16">
            <a:extLst>
              <a:ext uri="{FF2B5EF4-FFF2-40B4-BE49-F238E27FC236}">
                <a16:creationId xmlns:a16="http://schemas.microsoft.com/office/drawing/2014/main" id="{008F8848-0A3C-8714-E970-3515105F5C12}"/>
              </a:ext>
            </a:extLst>
          </p:cNvPr>
          <p:cNvSpPr/>
          <p:nvPr/>
        </p:nvSpPr>
        <p:spPr bwMode="auto">
          <a:xfrm>
            <a:off x="352917" y="3878590"/>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8" name="Rounded Rectangle 17">
            <a:extLst>
              <a:ext uri="{FF2B5EF4-FFF2-40B4-BE49-F238E27FC236}">
                <a16:creationId xmlns:a16="http://schemas.microsoft.com/office/drawing/2014/main" id="{669086CE-9CAA-2A1C-6DF4-3EA6437844E6}"/>
              </a:ext>
            </a:extLst>
          </p:cNvPr>
          <p:cNvSpPr/>
          <p:nvPr/>
        </p:nvSpPr>
        <p:spPr bwMode="auto">
          <a:xfrm>
            <a:off x="351532" y="4683665"/>
            <a:ext cx="850986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9" name="TextBox 18">
            <a:extLst>
              <a:ext uri="{FF2B5EF4-FFF2-40B4-BE49-F238E27FC236}">
                <a16:creationId xmlns:a16="http://schemas.microsoft.com/office/drawing/2014/main" id="{A628224C-F051-F187-36D4-576CEBF910FE}"/>
              </a:ext>
            </a:extLst>
          </p:cNvPr>
          <p:cNvSpPr txBox="1"/>
          <p:nvPr/>
        </p:nvSpPr>
        <p:spPr bwMode="auto">
          <a:xfrm>
            <a:off x="583636" y="5486400"/>
            <a:ext cx="10893285" cy="685920"/>
          </a:xfrm>
          <a:prstGeom prst="rect">
            <a:avLst/>
          </a:prstGeom>
          <a:noFill/>
          <a:ln w="19050" algn="ctr">
            <a:noFill/>
            <a:miter lim="800000"/>
            <a:headEnd/>
            <a:tailEnd/>
          </a:ln>
        </p:spPr>
        <p:txBody>
          <a:bodyPr wrap="square" lIns="0" tIns="0" rIns="0" bIns="0" rtlCol="0">
            <a:noAutofit/>
          </a:bodyPr>
          <a:lstStyle/>
          <a:p>
            <a:pPr algn="ctr">
              <a:buClr>
                <a:schemeClr val="accent1"/>
              </a:buClr>
              <a:buSzPct val="80000"/>
            </a:pPr>
            <a:r>
              <a:rPr lang="en-US" sz="2000">
                <a:solidFill>
                  <a:schemeClr val="tx1"/>
                </a:solidFill>
              </a:rPr>
              <a:t>Sticker assignment depends on binding partner, changing the partner can change which residues are stickers</a:t>
            </a:r>
          </a:p>
        </p:txBody>
      </p:sp>
      <p:sp>
        <p:nvSpPr>
          <p:cNvPr id="6" name="TextBox 5">
            <a:extLst>
              <a:ext uri="{FF2B5EF4-FFF2-40B4-BE49-F238E27FC236}">
                <a16:creationId xmlns:a16="http://schemas.microsoft.com/office/drawing/2014/main" id="{05168E80-EB39-310A-D4F7-1550372C1592}"/>
              </a:ext>
            </a:extLst>
          </p:cNvPr>
          <p:cNvSpPr txBox="1"/>
          <p:nvPr/>
        </p:nvSpPr>
        <p:spPr bwMode="auto">
          <a:xfrm>
            <a:off x="514909" y="3087725"/>
            <a:ext cx="3864413" cy="638175"/>
          </a:xfrm>
          <a:prstGeom prst="rect">
            <a:avLst/>
          </a:prstGeom>
          <a:noFill/>
          <a:ln w="19050" algn="ctr">
            <a:noFill/>
            <a:miter lim="800000"/>
            <a:headEnd/>
            <a:tailEnd/>
          </a:ln>
        </p:spPr>
        <p:txBody>
          <a:bodyPr wrap="square" lIns="0" tIns="0" rIns="0" bIns="0" rtlCol="0" anchor="t">
            <a:noAutofit/>
          </a:bodyPr>
          <a:lstStyle/>
          <a:p>
            <a:pPr marL="457200" indent="-457200">
              <a:buClr>
                <a:schemeClr val="accent1"/>
              </a:buClr>
              <a:buSzPct val="80000"/>
              <a:buFont typeface="Wingdings,Sans-Serif" pitchFamily="2" charset="2"/>
              <a:buChar char="§"/>
            </a:pPr>
            <a:r>
              <a:rPr lang="en-US" sz="2900"/>
              <a:t>Cation - </a:t>
            </a:r>
            <a:r>
              <a:rPr lang="en-US" sz="2900">
                <a:solidFill>
                  <a:srgbClr val="2D2140"/>
                </a:solidFill>
                <a:latin typeface="Calibri"/>
                <a:ea typeface="Calibri"/>
                <a:cs typeface="Calibri"/>
              </a:rPr>
              <a:t>π / Anion - π</a:t>
            </a:r>
            <a:endParaRPr lang="en-US" sz="2900">
              <a:solidFill>
                <a:srgbClr val="052049"/>
              </a:solidFill>
              <a:latin typeface="Calibri"/>
              <a:ea typeface="Calibri"/>
              <a:cs typeface="Calibri"/>
            </a:endParaRPr>
          </a:p>
          <a:p>
            <a:pPr marL="457200" indent="-457200">
              <a:buClr>
                <a:schemeClr val="accent1"/>
              </a:buClr>
              <a:buSzPct val="80000"/>
              <a:buFont typeface="Wingdings" pitchFamily="2" charset="2"/>
              <a:buChar char="§"/>
            </a:pPr>
            <a:endParaRPr lang="en-US" sz="2900">
              <a:solidFill>
                <a:srgbClr val="2D2140"/>
              </a:solidFill>
              <a:latin typeface="Calibri"/>
              <a:ea typeface="Calibri"/>
              <a:cs typeface="Calibri"/>
            </a:endParaRPr>
          </a:p>
        </p:txBody>
      </p:sp>
      <p:sp>
        <p:nvSpPr>
          <p:cNvPr id="20" name="Rounded Rectangle 15">
            <a:extLst>
              <a:ext uri="{FF2B5EF4-FFF2-40B4-BE49-F238E27FC236}">
                <a16:creationId xmlns:a16="http://schemas.microsoft.com/office/drawing/2014/main" id="{955BC325-E9EE-7583-41CC-B5B6E0C80C67}"/>
              </a:ext>
            </a:extLst>
          </p:cNvPr>
          <p:cNvSpPr/>
          <p:nvPr/>
        </p:nvSpPr>
        <p:spPr bwMode="auto">
          <a:xfrm>
            <a:off x="355960" y="3062758"/>
            <a:ext cx="8518722" cy="659375"/>
          </a:xfrm>
          <a:prstGeom prst="roundRect">
            <a:avLst/>
          </a:prstGeom>
          <a:noFill/>
          <a:ln w="19050"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1" name="TextBox 20">
            <a:extLst>
              <a:ext uri="{FF2B5EF4-FFF2-40B4-BE49-F238E27FC236}">
                <a16:creationId xmlns:a16="http://schemas.microsoft.com/office/drawing/2014/main" id="{2DF21D63-05C5-678F-FDBF-E3A31F7A06C1}"/>
              </a:ext>
            </a:extLst>
          </p:cNvPr>
          <p:cNvSpPr txBox="1"/>
          <p:nvPr/>
        </p:nvSpPr>
        <p:spPr bwMode="auto">
          <a:xfrm>
            <a:off x="4505704" y="3077358"/>
            <a:ext cx="4356722" cy="636243"/>
          </a:xfrm>
          <a:prstGeom prst="rect">
            <a:avLst/>
          </a:prstGeom>
          <a:noFill/>
          <a:ln w="19050" algn="ctr">
            <a:noFill/>
            <a:miter lim="800000"/>
            <a:headEnd/>
            <a:tailEnd/>
          </a:ln>
        </p:spPr>
        <p:txBody>
          <a:bodyPr wrap="square" lIns="0" tIns="0" rIns="0" bIns="0" rtlCol="0" anchor="t">
            <a:noAutofit/>
          </a:bodyPr>
          <a:lstStyle/>
          <a:p>
            <a:r>
              <a:rPr lang="en-US" sz="2000"/>
              <a:t>Heterotypic interaction where aromatic ring interacts with charged residue</a:t>
            </a:r>
            <a:endParaRPr lang="en-US" err="1"/>
          </a:p>
        </p:txBody>
      </p:sp>
    </p:spTree>
    <p:extLst>
      <p:ext uri="{BB962C8B-B14F-4D97-AF65-F5344CB8AC3E}">
        <p14:creationId xmlns:p14="http://schemas.microsoft.com/office/powerpoint/2010/main" val="40874118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36EDDD-4F7D-15E8-1B38-405A8B0D21C4}"/>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r>
              <a:rPr lang="en-US" sz="900">
                <a:cs typeface="Arial"/>
              </a:rPr>
              <a:t>Bremer et al. </a:t>
            </a:r>
            <a:r>
              <a:rPr lang="en-US" sz="900" i="1">
                <a:cs typeface="Arial"/>
              </a:rPr>
              <a:t>Nature Chemistry,</a:t>
            </a:r>
            <a:r>
              <a:rPr lang="en-US" sz="900">
                <a:cs typeface="Arial"/>
              </a:rPr>
              <a:t> 2022.</a:t>
            </a:r>
            <a:endParaRPr lang="en-US" sz="900"/>
          </a:p>
        </p:txBody>
      </p:sp>
      <p:sp>
        <p:nvSpPr>
          <p:cNvPr id="3" name="Slide Number Placeholder 2">
            <a:extLst>
              <a:ext uri="{FF2B5EF4-FFF2-40B4-BE49-F238E27FC236}">
                <a16:creationId xmlns:a16="http://schemas.microsoft.com/office/drawing/2014/main" id="{6EA50E30-EF97-8EED-C429-465BCBB0929B}"/>
              </a:ext>
            </a:extLst>
          </p:cNvPr>
          <p:cNvSpPr>
            <a:spLocks noGrp="1"/>
          </p:cNvSpPr>
          <p:nvPr>
            <p:ph type="sldNum" sz="quarter" idx="13"/>
          </p:nvPr>
        </p:nvSpPr>
        <p:spPr/>
        <p:txBody>
          <a:bodyPr/>
          <a:lstStyle/>
          <a:p>
            <a:fld id="{7BCC8D0D-EAEC-449D-9161-023DFF90F2E2}" type="slidenum">
              <a:rPr lang="en-US" smtClean="0"/>
              <a:pPr/>
              <a:t>23</a:t>
            </a:fld>
            <a:endParaRPr lang="en-US">
              <a:latin typeface="+mn-lt"/>
            </a:endParaRPr>
          </a:p>
        </p:txBody>
      </p:sp>
      <p:sp>
        <p:nvSpPr>
          <p:cNvPr id="4" name="Title 3">
            <a:extLst>
              <a:ext uri="{FF2B5EF4-FFF2-40B4-BE49-F238E27FC236}">
                <a16:creationId xmlns:a16="http://schemas.microsoft.com/office/drawing/2014/main" id="{81A110D9-7B47-848A-E455-F30BA9053F7C}"/>
              </a:ext>
            </a:extLst>
          </p:cNvPr>
          <p:cNvSpPr>
            <a:spLocks noGrp="1"/>
          </p:cNvSpPr>
          <p:nvPr>
            <p:ph type="title"/>
          </p:nvPr>
        </p:nvSpPr>
        <p:spPr/>
        <p:txBody>
          <a:bodyPr/>
          <a:lstStyle/>
          <a:p>
            <a:r>
              <a:rPr lang="en-US">
                <a:latin typeface="Garamond"/>
                <a:cs typeface="Arial"/>
              </a:rPr>
              <a:t>Spacers are not passive elements</a:t>
            </a:r>
            <a:endParaRPr lang="en-US"/>
          </a:p>
        </p:txBody>
      </p:sp>
      <p:sp>
        <p:nvSpPr>
          <p:cNvPr id="13" name="Text 5">
            <a:extLst>
              <a:ext uri="{FF2B5EF4-FFF2-40B4-BE49-F238E27FC236}">
                <a16:creationId xmlns:a16="http://schemas.microsoft.com/office/drawing/2014/main" id="{406ACF0A-D285-F685-2064-058792A5E394}"/>
              </a:ext>
            </a:extLst>
          </p:cNvPr>
          <p:cNvSpPr/>
          <p:nvPr/>
        </p:nvSpPr>
        <p:spPr>
          <a:xfrm>
            <a:off x="347415" y="1470834"/>
            <a:ext cx="7345680" cy="5005197"/>
          </a:xfrm>
          <a:prstGeom prst="rect">
            <a:avLst/>
          </a:prstGeom>
          <a:noFill/>
          <a:ln/>
        </p:spPr>
        <p:txBody>
          <a:bodyPr wrap="square" lIns="0" tIns="0" rIns="0" bIns="0" rtlCol="0" anchor="t"/>
          <a:lstStyle/>
          <a:p>
            <a:pPr marL="285750" indent="-285750">
              <a:buFont typeface="Arial"/>
              <a:buChar char="•"/>
            </a:pPr>
            <a:r>
              <a:rPr lang="en-US" sz="2400" b="1">
                <a:solidFill>
                  <a:srgbClr val="2D2140"/>
                </a:solidFill>
                <a:ea typeface="+mn-lt"/>
                <a:cs typeface="+mn-lt"/>
              </a:rPr>
              <a:t>Spacer chemistry sets the effective solvation volume - whether the chain would rather be surrounded by water or by itself</a:t>
            </a:r>
            <a:endParaRPr lang="en-US" sz="2400">
              <a:ea typeface="+mn-lt"/>
              <a:cs typeface="+mn-lt"/>
            </a:endParaRPr>
          </a:p>
          <a:p>
            <a:pPr marL="742950" lvl="1" indent="-285750">
              <a:buFont typeface="Arial"/>
              <a:buChar char="•"/>
            </a:pPr>
            <a:r>
              <a:rPr lang="en-US" sz="2400">
                <a:solidFill>
                  <a:srgbClr val="2D2140"/>
                </a:solidFill>
                <a:ea typeface="+mn-lt"/>
                <a:cs typeface="+mn-lt"/>
              </a:rPr>
              <a:t>Good-solvent spacers (charged, proline-rich) oppose condensation and can keep an otherwise sticky sequence soluble</a:t>
            </a:r>
            <a:endParaRPr lang="en-US" sz="2400">
              <a:ea typeface="+mn-lt"/>
              <a:cs typeface="+mn-lt"/>
            </a:endParaRPr>
          </a:p>
          <a:p>
            <a:pPr lvl="1"/>
            <a:endParaRPr lang="en-US" sz="2400">
              <a:solidFill>
                <a:srgbClr val="2D2140"/>
              </a:solidFill>
              <a:ea typeface="+mn-lt"/>
              <a:cs typeface="+mn-lt"/>
            </a:endParaRPr>
          </a:p>
          <a:p>
            <a:pPr marL="285750" indent="-285750">
              <a:buFont typeface="Arial"/>
              <a:buChar char="•"/>
            </a:pPr>
            <a:r>
              <a:rPr lang="en-US" sz="2400" b="1">
                <a:solidFill>
                  <a:srgbClr val="2D2140"/>
                </a:solidFill>
                <a:ea typeface="+mn-lt"/>
                <a:cs typeface="+mn-lt"/>
              </a:rPr>
              <a:t>Glycine and serine are not interchangeable spacers</a:t>
            </a:r>
            <a:endParaRPr lang="en-US" sz="2400">
              <a:solidFill>
                <a:srgbClr val="052049"/>
              </a:solidFill>
              <a:ea typeface="+mn-lt"/>
              <a:cs typeface="+mn-lt"/>
            </a:endParaRPr>
          </a:p>
          <a:p>
            <a:pPr marL="742950" lvl="1" indent="-285750">
              <a:buFont typeface="Arial"/>
              <a:buChar char="•"/>
            </a:pPr>
            <a:r>
              <a:rPr lang="en-US" sz="2400">
                <a:solidFill>
                  <a:srgbClr val="2D2140"/>
                </a:solidFill>
                <a:ea typeface="+mn-lt"/>
                <a:cs typeface="+mn-lt"/>
              </a:rPr>
              <a:t>Their relative content is a measurable modulator of </a:t>
            </a:r>
            <a:r>
              <a:rPr lang="en-US" sz="2400" err="1">
                <a:solidFill>
                  <a:srgbClr val="2D2140"/>
                </a:solidFill>
                <a:ea typeface="+mn-lt"/>
                <a:cs typeface="+mn-lt"/>
              </a:rPr>
              <a:t>Csat</a:t>
            </a:r>
            <a:endParaRPr lang="en-US" sz="2400" err="1">
              <a:solidFill>
                <a:srgbClr val="052049"/>
              </a:solidFill>
              <a:ea typeface="+mn-lt"/>
              <a:cs typeface="+mn-lt"/>
            </a:endParaRPr>
          </a:p>
          <a:p>
            <a:pPr marL="742950" lvl="1" indent="-285750">
              <a:buFont typeface="Arial"/>
              <a:buChar char="•"/>
            </a:pPr>
            <a:r>
              <a:rPr lang="en-US" sz="2400">
                <a:solidFill>
                  <a:srgbClr val="2D2140"/>
                </a:solidFill>
                <a:ea typeface="+mn-lt"/>
                <a:cs typeface="+mn-lt"/>
              </a:rPr>
              <a:t>But system-dependent</a:t>
            </a:r>
            <a:endParaRPr lang="en-US" sz="2400">
              <a:solidFill>
                <a:srgbClr val="052049"/>
              </a:solidFill>
              <a:ea typeface="+mn-lt"/>
              <a:cs typeface="+mn-lt"/>
            </a:endParaRPr>
          </a:p>
          <a:p>
            <a:endParaRPr lang="en-US" sz="2000">
              <a:solidFill>
                <a:srgbClr val="2D2140"/>
              </a:solidFill>
              <a:latin typeface="Arial"/>
              <a:ea typeface="Calibri"/>
              <a:cs typeface="Arial"/>
            </a:endParaRPr>
          </a:p>
        </p:txBody>
      </p:sp>
      <p:pic>
        <p:nvPicPr>
          <p:cNvPr id="7" name="Content Placeholder 6">
            <a:extLst>
              <a:ext uri="{FF2B5EF4-FFF2-40B4-BE49-F238E27FC236}">
                <a16:creationId xmlns:a16="http://schemas.microsoft.com/office/drawing/2014/main" id="{2343350A-23E7-4591-1294-40DC8C9CBB1C}"/>
              </a:ext>
            </a:extLst>
          </p:cNvPr>
          <p:cNvPicPr>
            <a:picLocks noGrp="1" noChangeAspect="1"/>
          </p:cNvPicPr>
          <p:nvPr>
            <p:ph sz="quarter" idx="23"/>
          </p:nvPr>
        </p:nvPicPr>
        <p:blipFill>
          <a:blip r:embed="rId3"/>
          <a:srcRect l="7105"/>
          <a:stretch>
            <a:fillRect/>
          </a:stretch>
        </p:blipFill>
        <p:spPr>
          <a:xfrm>
            <a:off x="7694620" y="1511107"/>
            <a:ext cx="4299332" cy="4342435"/>
          </a:xfrm>
          <a:prstGeom prst="rect">
            <a:avLst/>
          </a:prstGeom>
        </p:spPr>
      </p:pic>
    </p:spTree>
    <p:extLst>
      <p:ext uri="{BB962C8B-B14F-4D97-AF65-F5344CB8AC3E}">
        <p14:creationId xmlns:p14="http://schemas.microsoft.com/office/powerpoint/2010/main" val="54338823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6965D6-0CD0-ED18-5620-E845A661E8D9}"/>
              </a:ext>
            </a:extLst>
          </p:cNvPr>
          <p:cNvSpPr>
            <a:spLocks noGrp="1"/>
          </p:cNvSpPr>
          <p:nvPr>
            <p:ph type="ftr" sz="quarter" idx="12"/>
          </p:nvPr>
        </p:nvSpPr>
        <p:spPr>
          <a:xfrm>
            <a:off x="725226" y="6543511"/>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Martin et al. </a:t>
            </a:r>
            <a:r>
              <a:rPr lang="en-US" sz="900" i="1">
                <a:cs typeface="Arial"/>
              </a:rPr>
              <a:t>Science,</a:t>
            </a:r>
            <a:r>
              <a:rPr lang="en-US" sz="900">
                <a:cs typeface="Arial"/>
              </a:rPr>
              <a:t> 2020.</a:t>
            </a:r>
            <a:endParaRPr lang="en-US" sz="900"/>
          </a:p>
        </p:txBody>
      </p:sp>
      <p:sp>
        <p:nvSpPr>
          <p:cNvPr id="3" name="Slide Number Placeholder 2">
            <a:extLst>
              <a:ext uri="{FF2B5EF4-FFF2-40B4-BE49-F238E27FC236}">
                <a16:creationId xmlns:a16="http://schemas.microsoft.com/office/drawing/2014/main" id="{C8DEE186-ADD6-56C8-74C8-47509C6FBD27}"/>
              </a:ext>
            </a:extLst>
          </p:cNvPr>
          <p:cNvSpPr>
            <a:spLocks noGrp="1"/>
          </p:cNvSpPr>
          <p:nvPr>
            <p:ph type="sldNum" sz="quarter" idx="13"/>
          </p:nvPr>
        </p:nvSpPr>
        <p:spPr/>
        <p:txBody>
          <a:bodyPr/>
          <a:lstStyle/>
          <a:p>
            <a:fld id="{7BCC8D0D-EAEC-449D-9161-023DFF90F2E2}" type="slidenum">
              <a:rPr lang="en-US" smtClean="0"/>
              <a:pPr/>
              <a:t>24</a:t>
            </a:fld>
            <a:endParaRPr lang="en-US">
              <a:latin typeface="+mn-lt"/>
            </a:endParaRPr>
          </a:p>
        </p:txBody>
      </p:sp>
      <p:sp>
        <p:nvSpPr>
          <p:cNvPr id="4" name="Title 3">
            <a:extLst>
              <a:ext uri="{FF2B5EF4-FFF2-40B4-BE49-F238E27FC236}">
                <a16:creationId xmlns:a16="http://schemas.microsoft.com/office/drawing/2014/main" id="{2E94528E-7BB8-0662-F5EC-9896697D4FA4}"/>
              </a:ext>
            </a:extLst>
          </p:cNvPr>
          <p:cNvSpPr>
            <a:spLocks noGrp="1"/>
          </p:cNvSpPr>
          <p:nvPr>
            <p:ph type="title"/>
          </p:nvPr>
        </p:nvSpPr>
        <p:spPr/>
        <p:txBody>
          <a:bodyPr/>
          <a:lstStyle/>
          <a:p>
            <a:r>
              <a:rPr lang="en-US">
                <a:latin typeface="Garamond"/>
                <a:cs typeface="Arial"/>
              </a:rPr>
              <a:t>Aromatics - Valence: how many stickers</a:t>
            </a:r>
          </a:p>
        </p:txBody>
      </p:sp>
      <p:sp>
        <p:nvSpPr>
          <p:cNvPr id="5" name="Text Placeholder 4">
            <a:extLst>
              <a:ext uri="{FF2B5EF4-FFF2-40B4-BE49-F238E27FC236}">
                <a16:creationId xmlns:a16="http://schemas.microsoft.com/office/drawing/2014/main" id="{B1A654EC-9E71-97AE-08CB-A9DCF719456F}"/>
              </a:ext>
            </a:extLst>
          </p:cNvPr>
          <p:cNvSpPr>
            <a:spLocks noGrp="1"/>
          </p:cNvSpPr>
          <p:nvPr>
            <p:ph type="body" sz="quarter" idx="15"/>
          </p:nvPr>
        </p:nvSpPr>
        <p:spPr>
          <a:xfrm>
            <a:off x="393136" y="1032433"/>
            <a:ext cx="5187810" cy="4075554"/>
          </a:xfrm>
        </p:spPr>
        <p:txBody>
          <a:bodyPr vert="horz" lIns="0" tIns="45720" rIns="91440" bIns="45720" rtlCol="0" anchor="t">
            <a:noAutofit/>
          </a:bodyPr>
          <a:lstStyle/>
          <a:p>
            <a:r>
              <a:rPr lang="en-US" b="1">
                <a:cs typeface="Arial"/>
              </a:rPr>
              <a:t>The system</a:t>
            </a:r>
          </a:p>
          <a:p>
            <a:endParaRPr lang="en-US" b="1"/>
          </a:p>
          <a:p>
            <a:endParaRPr lang="en-US" b="1"/>
          </a:p>
          <a:p>
            <a:endParaRPr lang="en-US" b="1"/>
          </a:p>
          <a:p>
            <a:pPr marL="592455" lvl="1" indent="-285750">
              <a:buFont typeface="Arial"/>
              <a:buChar char="•"/>
            </a:pPr>
            <a:r>
              <a:rPr lang="en-US" sz="1800" i="0">
                <a:cs typeface="Arial"/>
              </a:rPr>
              <a:t>Low complexity domain of hnRNPA1</a:t>
            </a:r>
            <a:endParaRPr lang="en-US" sz="1800" i="0"/>
          </a:p>
          <a:p>
            <a:pPr marL="592455" lvl="1" indent="-285750">
              <a:buClr>
                <a:srgbClr val="052049"/>
              </a:buClr>
              <a:buFont typeface="Arial"/>
              <a:buChar char="•"/>
            </a:pPr>
            <a:r>
              <a:rPr lang="en-US" sz="1800" i="0">
                <a:cs typeface="Arial"/>
              </a:rPr>
              <a:t>4 sequences of same length, differing in aromatic count</a:t>
            </a:r>
            <a:endParaRPr lang="en-US" sz="1800"/>
          </a:p>
          <a:p>
            <a:pPr marL="342900" indent="-342900">
              <a:buFont typeface="Arial" pitchFamily="2" charset="2"/>
              <a:buChar char="•"/>
            </a:pPr>
            <a:endParaRPr lang="en-US" sz="1800" b="1"/>
          </a:p>
        </p:txBody>
      </p:sp>
      <p:pic>
        <p:nvPicPr>
          <p:cNvPr id="9" name="Content Placeholder 8">
            <a:extLst>
              <a:ext uri="{FF2B5EF4-FFF2-40B4-BE49-F238E27FC236}">
                <a16:creationId xmlns:a16="http://schemas.microsoft.com/office/drawing/2014/main" id="{C620514F-9803-6949-6D32-C7E57E740EC9}"/>
              </a:ext>
            </a:extLst>
          </p:cNvPr>
          <p:cNvPicPr>
            <a:picLocks noGrp="1" noChangeAspect="1"/>
          </p:cNvPicPr>
          <p:nvPr>
            <p:ph sz="quarter" idx="23"/>
          </p:nvPr>
        </p:nvPicPr>
        <p:blipFill>
          <a:blip r:embed="rId3">
            <a:extLst>
              <a:ext uri="{28A0092B-C50C-407E-A947-70E740481C1C}">
                <a14:useLocalDpi xmlns:a14="http://schemas.microsoft.com/office/drawing/2010/main" val="0"/>
              </a:ext>
            </a:extLst>
          </a:blip>
          <a:srcRect t="763" r="229" b="70620"/>
          <a:stretch>
            <a:fillRect/>
          </a:stretch>
        </p:blipFill>
        <p:spPr>
          <a:xfrm>
            <a:off x="558602" y="1533510"/>
            <a:ext cx="4148258" cy="1216944"/>
          </a:xfrm>
          <a:prstGeom prst="rect">
            <a:avLst/>
          </a:prstGeom>
        </p:spPr>
      </p:pic>
      <p:pic>
        <p:nvPicPr>
          <p:cNvPr id="7" name="Content Placeholder 8">
            <a:extLst>
              <a:ext uri="{FF2B5EF4-FFF2-40B4-BE49-F238E27FC236}">
                <a16:creationId xmlns:a16="http://schemas.microsoft.com/office/drawing/2014/main" id="{EAF4C570-3628-A73E-40B9-D9AAAFD2144B}"/>
              </a:ext>
            </a:extLst>
          </p:cNvPr>
          <p:cNvPicPr>
            <a:picLocks noChangeAspect="1"/>
          </p:cNvPicPr>
          <p:nvPr/>
        </p:nvPicPr>
        <p:blipFill>
          <a:blip r:embed="rId3">
            <a:extLst>
              <a:ext uri="{28A0092B-C50C-407E-A947-70E740481C1C}">
                <a14:useLocalDpi xmlns:a14="http://schemas.microsoft.com/office/drawing/2010/main" val="0"/>
              </a:ext>
            </a:extLst>
          </a:blip>
          <a:srcRect t="29530" r="229" b="177"/>
          <a:stretch>
            <a:fillRect/>
          </a:stretch>
        </p:blipFill>
        <p:spPr>
          <a:xfrm>
            <a:off x="6273602" y="1501006"/>
            <a:ext cx="4148258" cy="2989299"/>
          </a:xfrm>
          <a:prstGeom prst="rect">
            <a:avLst/>
          </a:prstGeom>
        </p:spPr>
      </p:pic>
      <p:sp>
        <p:nvSpPr>
          <p:cNvPr id="10" name="Content Placeholder 9">
            <a:extLst>
              <a:ext uri="{FF2B5EF4-FFF2-40B4-BE49-F238E27FC236}">
                <a16:creationId xmlns:a16="http://schemas.microsoft.com/office/drawing/2014/main" id="{77591179-11FB-285C-91B0-717237BB7492}"/>
              </a:ext>
            </a:extLst>
          </p:cNvPr>
          <p:cNvSpPr>
            <a:spLocks noGrp="1"/>
          </p:cNvSpPr>
          <p:nvPr>
            <p:ph sz="quarter" idx="24"/>
          </p:nvPr>
        </p:nvSpPr>
        <p:spPr>
          <a:xfrm>
            <a:off x="6276661" y="1030817"/>
            <a:ext cx="5200263" cy="4757205"/>
          </a:xfrm>
        </p:spPr>
        <p:txBody>
          <a:bodyPr vert="horz" lIns="0" tIns="45720" rIns="91440" bIns="45720" rtlCol="0" anchor="t">
            <a:noAutofit/>
          </a:bodyPr>
          <a:lstStyle/>
          <a:p>
            <a:pPr marL="0" indent="0">
              <a:buNone/>
            </a:pPr>
            <a:r>
              <a:rPr lang="en-US" sz="2400" b="1">
                <a:cs typeface="Arial"/>
              </a:rPr>
              <a:t>All-atom simulation</a:t>
            </a:r>
            <a:endParaRPr lang="en-US"/>
          </a:p>
          <a:p>
            <a:pPr marL="0" indent="0">
              <a:buNone/>
            </a:pPr>
            <a:endParaRPr lang="en-US" sz="2400" b="1">
              <a:cs typeface="Arial"/>
            </a:endParaRPr>
          </a:p>
          <a:p>
            <a:pPr marL="0" indent="0">
              <a:buNone/>
            </a:pPr>
            <a:endParaRPr lang="en-US" sz="2400" b="1">
              <a:cs typeface="Arial"/>
            </a:endParaRPr>
          </a:p>
          <a:p>
            <a:pPr marL="0" indent="0">
              <a:buNone/>
            </a:pPr>
            <a:endParaRPr lang="en-US" sz="2400" b="1">
              <a:cs typeface="Arial"/>
            </a:endParaRPr>
          </a:p>
          <a:p>
            <a:pPr marL="0" indent="0">
              <a:buNone/>
            </a:pPr>
            <a:endParaRPr lang="en-US" sz="2400" b="1">
              <a:cs typeface="Arial"/>
            </a:endParaRPr>
          </a:p>
          <a:p>
            <a:pPr marL="0" indent="0">
              <a:buNone/>
            </a:pPr>
            <a:endParaRPr lang="en-US" sz="2400" b="1">
              <a:cs typeface="Arial"/>
            </a:endParaRPr>
          </a:p>
          <a:p>
            <a:pPr marL="0" indent="0">
              <a:buNone/>
            </a:pPr>
            <a:endParaRPr lang="en-US" sz="2400" b="1"/>
          </a:p>
          <a:p>
            <a:pPr marL="0" indent="0">
              <a:buNone/>
            </a:pPr>
            <a:endParaRPr lang="en-US" sz="2400" b="1">
              <a:cs typeface="Arial"/>
            </a:endParaRPr>
          </a:p>
          <a:p>
            <a:pPr marL="592455" lvl="1" indent="-285750">
              <a:buFont typeface="Arial,Sans-Serif"/>
              <a:buChar char="•"/>
            </a:pPr>
            <a:r>
              <a:rPr lang="en-US" sz="1800">
                <a:cs typeface="Arial"/>
              </a:rPr>
              <a:t>Fewer aromatics -&gt; the chain expands</a:t>
            </a:r>
            <a:endParaRPr lang="en-US" sz="1800"/>
          </a:p>
          <a:p>
            <a:pPr marL="592455" lvl="1" indent="-285750">
              <a:buFont typeface="Arial,Sans-Serif"/>
              <a:buChar char="•"/>
            </a:pPr>
            <a:r>
              <a:rPr lang="en-US" sz="1800">
                <a:cs typeface="Arial"/>
              </a:rPr>
              <a:t>WT </a:t>
            </a:r>
            <a:r>
              <a:rPr lang="en-US" sz="1800" err="1">
                <a:cs typeface="Arial"/>
              </a:rPr>
              <a:t>Rg</a:t>
            </a:r>
            <a:r>
              <a:rPr lang="en-US" sz="1800">
                <a:cs typeface="Arial"/>
              </a:rPr>
              <a:t> = 26.1 Angstroms</a:t>
            </a:r>
            <a:endParaRPr lang="en-US"/>
          </a:p>
          <a:p>
            <a:pPr marL="342900" indent="-342900">
              <a:buClr>
                <a:srgbClr val="178CCB"/>
              </a:buClr>
              <a:buFont typeface="Arial,Sans-Serif"/>
              <a:buChar char="•"/>
            </a:pPr>
            <a:endParaRPr lang="en-US" sz="1800"/>
          </a:p>
          <a:p>
            <a:pPr marL="393700" lvl="1" indent="0">
              <a:buNone/>
            </a:pPr>
            <a:endParaRPr lang="en-US" sz="2150" b="1"/>
          </a:p>
          <a:p>
            <a:pPr marL="0" indent="0">
              <a:buClr>
                <a:srgbClr val="178CCB"/>
              </a:buClr>
              <a:buNone/>
            </a:pPr>
            <a:endParaRPr lang="en-US" sz="2400"/>
          </a:p>
          <a:p>
            <a:pPr marL="0" indent="0">
              <a:buClr>
                <a:srgbClr val="178CCB"/>
              </a:buClr>
              <a:buNone/>
            </a:pPr>
            <a:endParaRPr lang="en-US" sz="2400"/>
          </a:p>
          <a:p>
            <a:pPr marL="0" indent="0">
              <a:buNone/>
            </a:pPr>
            <a:endParaRPr lang="en-US" sz="2400"/>
          </a:p>
          <a:p>
            <a:pPr marL="592455" lvl="1" indent="-285750">
              <a:buClr>
                <a:srgbClr val="052049"/>
              </a:buClr>
              <a:buFont typeface="Arial,Sans-Serif"/>
              <a:buChar char="•"/>
            </a:pPr>
            <a:endParaRPr lang="en-US" sz="1800"/>
          </a:p>
          <a:p>
            <a:pPr marL="342900" indent="-342900">
              <a:buFont typeface="Arial,Sans-Serif"/>
              <a:buChar char="•"/>
            </a:pPr>
            <a:endParaRPr lang="en-US" sz="1800"/>
          </a:p>
          <a:p>
            <a:pPr marL="0" indent="0">
              <a:buNone/>
            </a:pPr>
            <a:endParaRPr lang="en-US" sz="2900"/>
          </a:p>
        </p:txBody>
      </p:sp>
    </p:spTree>
    <p:extLst>
      <p:ext uri="{BB962C8B-B14F-4D97-AF65-F5344CB8AC3E}">
        <p14:creationId xmlns:p14="http://schemas.microsoft.com/office/powerpoint/2010/main" val="379510795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A0814-8FB8-7CCB-0463-C1DBA5931F4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D76CC6D-B657-ECC8-E57C-B1DFD5F083AF}"/>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r>
              <a:rPr lang="en-US" sz="900">
                <a:cs typeface="Arial"/>
              </a:rPr>
              <a:t>Martin et al. </a:t>
            </a:r>
            <a:r>
              <a:rPr lang="en-US" sz="900" i="1">
                <a:cs typeface="Arial"/>
              </a:rPr>
              <a:t>Science,</a:t>
            </a:r>
            <a:r>
              <a:rPr lang="en-US" sz="900">
                <a:cs typeface="Arial"/>
              </a:rPr>
              <a:t> 2020.</a:t>
            </a:r>
            <a:endParaRPr lang="en-US" sz="900"/>
          </a:p>
        </p:txBody>
      </p:sp>
      <p:sp>
        <p:nvSpPr>
          <p:cNvPr id="3" name="Slide Number Placeholder 2">
            <a:extLst>
              <a:ext uri="{FF2B5EF4-FFF2-40B4-BE49-F238E27FC236}">
                <a16:creationId xmlns:a16="http://schemas.microsoft.com/office/drawing/2014/main" id="{3B8F185F-8967-F533-2D95-E309583C4F45}"/>
              </a:ext>
            </a:extLst>
          </p:cNvPr>
          <p:cNvSpPr>
            <a:spLocks noGrp="1"/>
          </p:cNvSpPr>
          <p:nvPr>
            <p:ph type="sldNum" sz="quarter" idx="13"/>
          </p:nvPr>
        </p:nvSpPr>
        <p:spPr/>
        <p:txBody>
          <a:bodyPr/>
          <a:lstStyle/>
          <a:p>
            <a:fld id="{7BCC8D0D-EAEC-449D-9161-023DFF90F2E2}" type="slidenum">
              <a:rPr lang="en-US" smtClean="0"/>
              <a:pPr/>
              <a:t>25</a:t>
            </a:fld>
            <a:endParaRPr lang="en-US">
              <a:latin typeface="+mn-lt"/>
            </a:endParaRPr>
          </a:p>
        </p:txBody>
      </p:sp>
      <p:sp>
        <p:nvSpPr>
          <p:cNvPr id="4" name="Title 3">
            <a:extLst>
              <a:ext uri="{FF2B5EF4-FFF2-40B4-BE49-F238E27FC236}">
                <a16:creationId xmlns:a16="http://schemas.microsoft.com/office/drawing/2014/main" id="{1D960ED3-1F00-6500-1D38-75565E4AB308}"/>
              </a:ext>
            </a:extLst>
          </p:cNvPr>
          <p:cNvSpPr>
            <a:spLocks noGrp="1"/>
          </p:cNvSpPr>
          <p:nvPr>
            <p:ph type="title"/>
          </p:nvPr>
        </p:nvSpPr>
        <p:spPr/>
        <p:txBody>
          <a:bodyPr/>
          <a:lstStyle/>
          <a:p>
            <a:r>
              <a:rPr lang="en-US">
                <a:latin typeface="Garamond"/>
                <a:cs typeface="Arial"/>
              </a:rPr>
              <a:t>Aromatics - Valence: how many stickers</a:t>
            </a:r>
          </a:p>
        </p:txBody>
      </p:sp>
      <p:pic>
        <p:nvPicPr>
          <p:cNvPr id="11" name="Content Placeholder 10">
            <a:extLst>
              <a:ext uri="{FF2B5EF4-FFF2-40B4-BE49-F238E27FC236}">
                <a16:creationId xmlns:a16="http://schemas.microsoft.com/office/drawing/2014/main" id="{EFD183B5-356D-0062-C1A4-E37A80A32140}"/>
              </a:ext>
            </a:extLst>
          </p:cNvPr>
          <p:cNvPicPr>
            <a:picLocks noGrp="1" noChangeAspect="1"/>
          </p:cNvPicPr>
          <p:nvPr>
            <p:ph sz="quarter" idx="24"/>
          </p:nvPr>
        </p:nvPicPr>
        <p:blipFill>
          <a:blip r:embed="rId3">
            <a:extLst>
              <a:ext uri="{28A0092B-C50C-407E-A947-70E740481C1C}">
                <a14:useLocalDpi xmlns:a14="http://schemas.microsoft.com/office/drawing/2010/main" val="0"/>
              </a:ext>
            </a:extLst>
          </a:blip>
          <a:stretch>
            <a:fillRect/>
          </a:stretch>
        </p:blipFill>
        <p:spPr>
          <a:xfrm>
            <a:off x="5638096" y="1465553"/>
            <a:ext cx="5838825" cy="4347224"/>
          </a:xfrm>
          <a:prstGeom prst="rect">
            <a:avLst/>
          </a:prstGeom>
        </p:spPr>
      </p:pic>
      <p:sp>
        <p:nvSpPr>
          <p:cNvPr id="8" name="Text Placeholder 7">
            <a:extLst>
              <a:ext uri="{FF2B5EF4-FFF2-40B4-BE49-F238E27FC236}">
                <a16:creationId xmlns:a16="http://schemas.microsoft.com/office/drawing/2014/main" id="{6CE17CD5-DD3E-A08A-E29A-E953E5326F9C}"/>
              </a:ext>
            </a:extLst>
          </p:cNvPr>
          <p:cNvSpPr>
            <a:spLocks noGrp="1"/>
          </p:cNvSpPr>
          <p:nvPr>
            <p:ph type="body" sz="quarter" idx="15"/>
          </p:nvPr>
        </p:nvSpPr>
        <p:spPr>
          <a:xfrm>
            <a:off x="6031936" y="5594908"/>
            <a:ext cx="5883135" cy="417954"/>
          </a:xfrm>
        </p:spPr>
        <p:txBody>
          <a:bodyPr vert="horz" lIns="0" tIns="45720" rIns="91440" bIns="45720" rtlCol="0" anchor="t">
            <a:noAutofit/>
          </a:bodyPr>
          <a:lstStyle/>
          <a:p>
            <a:pPr marL="592455" lvl="1" indent="-285750">
              <a:buClr>
                <a:srgbClr val="052049"/>
              </a:buClr>
              <a:buFont typeface="Arial,Sans-Serif"/>
              <a:buChar char="•"/>
            </a:pPr>
            <a:r>
              <a:rPr lang="en-US" sz="1800" i="0">
                <a:cs typeface="Arial"/>
              </a:rPr>
              <a:t>More aromatics -&gt; phase separation at lower concentration over wider range </a:t>
            </a:r>
            <a:endParaRPr lang="en-US" sz="1800"/>
          </a:p>
          <a:p>
            <a:endParaRPr lang="en-US"/>
          </a:p>
        </p:txBody>
      </p:sp>
      <p:sp>
        <p:nvSpPr>
          <p:cNvPr id="18" name="Content Placeholder 9">
            <a:extLst>
              <a:ext uri="{FF2B5EF4-FFF2-40B4-BE49-F238E27FC236}">
                <a16:creationId xmlns:a16="http://schemas.microsoft.com/office/drawing/2014/main" id="{62219664-A29E-2E78-9FBD-CB1216456704}"/>
              </a:ext>
            </a:extLst>
          </p:cNvPr>
          <p:cNvSpPr txBox="1">
            <a:spLocks/>
          </p:cNvSpPr>
          <p:nvPr/>
        </p:nvSpPr>
        <p:spPr>
          <a:xfrm>
            <a:off x="399736" y="1373717"/>
            <a:ext cx="5200263" cy="4757205"/>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Font typeface="Wingdings" pitchFamily="2" charset="2"/>
              <a:buNone/>
            </a:pPr>
            <a:r>
              <a:rPr lang="en-US" sz="2400" b="1">
                <a:cs typeface="Arial"/>
              </a:rPr>
              <a:t>All-atom simulation</a:t>
            </a:r>
            <a:endParaRPr lang="en-US"/>
          </a:p>
          <a:p>
            <a:pPr marL="0" indent="0">
              <a:buFont typeface="Wingdings" pitchFamily="2" charset="2"/>
              <a:buNone/>
            </a:pPr>
            <a:endParaRPr lang="en-US" sz="2400" b="1">
              <a:cs typeface="Arial"/>
            </a:endParaRPr>
          </a:p>
          <a:p>
            <a:pPr marL="0" indent="0">
              <a:buFont typeface="Wingdings" pitchFamily="2" charset="2"/>
              <a:buNone/>
            </a:pPr>
            <a:endParaRPr lang="en-US" sz="2400" b="1">
              <a:cs typeface="Arial"/>
            </a:endParaRPr>
          </a:p>
          <a:p>
            <a:pPr marL="0" indent="0">
              <a:buFont typeface="Wingdings" pitchFamily="2" charset="2"/>
              <a:buNone/>
            </a:pPr>
            <a:endParaRPr lang="en-US" sz="2400" b="1">
              <a:cs typeface="Arial"/>
            </a:endParaRPr>
          </a:p>
          <a:p>
            <a:pPr marL="0" indent="0">
              <a:buFont typeface="Wingdings" pitchFamily="2" charset="2"/>
              <a:buNone/>
            </a:pPr>
            <a:endParaRPr lang="en-US" sz="2400" b="1">
              <a:cs typeface="Arial"/>
            </a:endParaRPr>
          </a:p>
          <a:p>
            <a:pPr marL="0" indent="0">
              <a:buFont typeface="Wingdings" pitchFamily="2" charset="2"/>
              <a:buNone/>
            </a:pPr>
            <a:endParaRPr lang="en-US" sz="2400" b="1">
              <a:cs typeface="Arial"/>
            </a:endParaRPr>
          </a:p>
          <a:p>
            <a:pPr marL="0" indent="0">
              <a:buFont typeface="Wingdings" pitchFamily="2" charset="2"/>
              <a:buNone/>
            </a:pPr>
            <a:endParaRPr lang="en-US" sz="2400" b="1"/>
          </a:p>
          <a:p>
            <a:pPr marL="0" indent="0">
              <a:buFont typeface="Wingdings" pitchFamily="2" charset="2"/>
              <a:buNone/>
            </a:pPr>
            <a:endParaRPr lang="en-US" sz="2400" b="1">
              <a:cs typeface="Arial"/>
            </a:endParaRPr>
          </a:p>
          <a:p>
            <a:pPr marL="592455" lvl="1" indent="-285750">
              <a:buFont typeface="Arial,Sans-Serif"/>
              <a:buChar char="•"/>
            </a:pPr>
            <a:r>
              <a:rPr lang="en-US" sz="1800">
                <a:cs typeface="Arial"/>
              </a:rPr>
              <a:t>Fewer aromatics -&gt; the chain expands</a:t>
            </a:r>
            <a:endParaRPr lang="en-US" sz="1800"/>
          </a:p>
          <a:p>
            <a:pPr marL="592455" lvl="1" indent="-285750">
              <a:buFont typeface="Arial,Sans-Serif"/>
              <a:buChar char="•"/>
            </a:pPr>
            <a:r>
              <a:rPr lang="en-US" sz="1800">
                <a:cs typeface="Arial"/>
              </a:rPr>
              <a:t>WT </a:t>
            </a:r>
            <a:r>
              <a:rPr lang="en-US" sz="1800" err="1">
                <a:cs typeface="Arial"/>
              </a:rPr>
              <a:t>Rg</a:t>
            </a:r>
            <a:r>
              <a:rPr lang="en-US" sz="1800">
                <a:cs typeface="Arial"/>
              </a:rPr>
              <a:t> = 26.1 Angstroms</a:t>
            </a:r>
            <a:endParaRPr lang="en-US"/>
          </a:p>
          <a:p>
            <a:pPr marL="342900" indent="-342900">
              <a:buClr>
                <a:srgbClr val="178CCB"/>
              </a:buClr>
              <a:buFont typeface="Arial,Sans-Serif"/>
              <a:buChar char="•"/>
            </a:pPr>
            <a:endParaRPr lang="en-US" sz="1800"/>
          </a:p>
          <a:p>
            <a:pPr marL="393700" lvl="1" indent="0">
              <a:buFont typeface="System Font Regular"/>
              <a:buNone/>
            </a:pPr>
            <a:endParaRPr lang="en-US" sz="2150" b="1"/>
          </a:p>
          <a:p>
            <a:pPr marL="0" indent="0">
              <a:buClr>
                <a:srgbClr val="178CCB"/>
              </a:buClr>
              <a:buFont typeface="Wingdings" pitchFamily="2" charset="2"/>
              <a:buNone/>
            </a:pPr>
            <a:endParaRPr lang="en-US" sz="2400"/>
          </a:p>
          <a:p>
            <a:pPr marL="0" indent="0">
              <a:buClr>
                <a:srgbClr val="178CCB"/>
              </a:buClr>
              <a:buFont typeface="Wingdings" pitchFamily="2" charset="2"/>
              <a:buNone/>
            </a:pPr>
            <a:endParaRPr lang="en-US" sz="2400"/>
          </a:p>
          <a:p>
            <a:pPr marL="0" indent="0">
              <a:buFont typeface="Wingdings" pitchFamily="2" charset="2"/>
              <a:buNone/>
            </a:pPr>
            <a:endParaRPr lang="en-US" sz="2400"/>
          </a:p>
          <a:p>
            <a:pPr marL="592455" lvl="1" indent="-285750">
              <a:buClr>
                <a:srgbClr val="052049"/>
              </a:buClr>
              <a:buFont typeface="Arial,Sans-Serif"/>
              <a:buChar char="•"/>
            </a:pPr>
            <a:endParaRPr lang="en-US" sz="1800"/>
          </a:p>
          <a:p>
            <a:pPr marL="342900" indent="-342900">
              <a:buFont typeface="Arial,Sans-Serif"/>
              <a:buChar char="•"/>
            </a:pPr>
            <a:endParaRPr lang="en-US" sz="1800"/>
          </a:p>
          <a:p>
            <a:pPr marL="0" indent="0">
              <a:buFont typeface="Wingdings" pitchFamily="2" charset="2"/>
              <a:buNone/>
            </a:pPr>
            <a:endParaRPr lang="en-US" sz="2900"/>
          </a:p>
        </p:txBody>
      </p:sp>
      <p:pic>
        <p:nvPicPr>
          <p:cNvPr id="20" name="Content Placeholder 8">
            <a:extLst>
              <a:ext uri="{FF2B5EF4-FFF2-40B4-BE49-F238E27FC236}">
                <a16:creationId xmlns:a16="http://schemas.microsoft.com/office/drawing/2014/main" id="{93C15112-E912-1200-4CE5-29E2DD669E9C}"/>
              </a:ext>
            </a:extLst>
          </p:cNvPr>
          <p:cNvPicPr>
            <a:picLocks noChangeAspect="1"/>
          </p:cNvPicPr>
          <p:nvPr/>
        </p:nvPicPr>
        <p:blipFill>
          <a:blip r:embed="rId4">
            <a:extLst>
              <a:ext uri="{28A0092B-C50C-407E-A947-70E740481C1C}">
                <a14:useLocalDpi xmlns:a14="http://schemas.microsoft.com/office/drawing/2010/main" val="0"/>
              </a:ext>
            </a:extLst>
          </a:blip>
          <a:srcRect t="29530" r="229" b="177"/>
          <a:stretch>
            <a:fillRect/>
          </a:stretch>
        </p:blipFill>
        <p:spPr>
          <a:xfrm>
            <a:off x="396677" y="1939156"/>
            <a:ext cx="4148258" cy="2989299"/>
          </a:xfrm>
          <a:prstGeom prst="rect">
            <a:avLst/>
          </a:prstGeom>
        </p:spPr>
      </p:pic>
      <p:sp>
        <p:nvSpPr>
          <p:cNvPr id="26" name="Text Placeholder 7">
            <a:extLst>
              <a:ext uri="{FF2B5EF4-FFF2-40B4-BE49-F238E27FC236}">
                <a16:creationId xmlns:a16="http://schemas.microsoft.com/office/drawing/2014/main" id="{509901E3-FAF1-F40C-AD0B-FC75E553DD0C}"/>
              </a:ext>
            </a:extLst>
          </p:cNvPr>
          <p:cNvSpPr txBox="1">
            <a:spLocks/>
          </p:cNvSpPr>
          <p:nvPr/>
        </p:nvSpPr>
        <p:spPr>
          <a:xfrm>
            <a:off x="555061" y="937183"/>
            <a:ext cx="11874360" cy="637029"/>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306705" lvl="1">
              <a:buClr>
                <a:srgbClr val="052049"/>
              </a:buClr>
            </a:pPr>
            <a:r>
              <a:rPr lang="en-US" sz="2800" i="0">
                <a:cs typeface="Arial"/>
              </a:rPr>
              <a:t>Small change in chain dimensions correspond to large changes in </a:t>
            </a:r>
            <a:r>
              <a:rPr lang="en-US" sz="2800" i="0" err="1">
                <a:cs typeface="Arial"/>
              </a:rPr>
              <a:t>Csat</a:t>
            </a:r>
            <a:endParaRPr lang="en-US" sz="2800" i="0"/>
          </a:p>
          <a:p>
            <a:endParaRPr lang="en-US"/>
          </a:p>
        </p:txBody>
      </p:sp>
    </p:spTree>
    <p:extLst>
      <p:ext uri="{BB962C8B-B14F-4D97-AF65-F5344CB8AC3E}">
        <p14:creationId xmlns:p14="http://schemas.microsoft.com/office/powerpoint/2010/main" val="299032717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F01551-168E-9D9B-50C0-C1B2F95D07B1}"/>
              </a:ext>
            </a:extLst>
          </p:cNvPr>
          <p:cNvSpPr>
            <a:spLocks noGrp="1"/>
          </p:cNvSpPr>
          <p:nvPr>
            <p:ph type="ftr" sz="quarter" idx="12"/>
          </p:nvPr>
        </p:nvSpPr>
        <p:spPr>
          <a:xfrm>
            <a:off x="725660" y="6636210"/>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Martin et al. </a:t>
            </a:r>
            <a:r>
              <a:rPr lang="en-US" sz="900" i="1">
                <a:cs typeface="Arial"/>
              </a:rPr>
              <a:t>Science,</a:t>
            </a:r>
            <a:r>
              <a:rPr lang="en-US" sz="900">
                <a:cs typeface="Arial"/>
              </a:rPr>
              <a:t> 2020.</a:t>
            </a:r>
            <a:endParaRPr lang="en-US" sz="900">
              <a:solidFill>
                <a:srgbClr val="000000"/>
              </a:solidFill>
              <a:cs typeface="Arial"/>
            </a:endParaRPr>
          </a:p>
          <a:p>
            <a:endParaRPr lang="en-US" sz="900"/>
          </a:p>
        </p:txBody>
      </p:sp>
      <p:sp>
        <p:nvSpPr>
          <p:cNvPr id="3" name="Slide Number Placeholder 2">
            <a:extLst>
              <a:ext uri="{FF2B5EF4-FFF2-40B4-BE49-F238E27FC236}">
                <a16:creationId xmlns:a16="http://schemas.microsoft.com/office/drawing/2014/main" id="{CE4381B6-6505-7CF9-73D9-7A6CC550DA30}"/>
              </a:ext>
            </a:extLst>
          </p:cNvPr>
          <p:cNvSpPr>
            <a:spLocks noGrp="1"/>
          </p:cNvSpPr>
          <p:nvPr>
            <p:ph type="sldNum" sz="quarter" idx="13"/>
          </p:nvPr>
        </p:nvSpPr>
        <p:spPr/>
        <p:txBody>
          <a:bodyPr/>
          <a:lstStyle/>
          <a:p>
            <a:fld id="{7BCC8D0D-EAEC-449D-9161-023DFF90F2E2}" type="slidenum">
              <a:rPr lang="en-US" smtClean="0"/>
              <a:pPr/>
              <a:t>26</a:t>
            </a:fld>
            <a:endParaRPr lang="en-US">
              <a:latin typeface="+mn-lt"/>
            </a:endParaRPr>
          </a:p>
        </p:txBody>
      </p:sp>
      <p:sp>
        <p:nvSpPr>
          <p:cNvPr id="4" name="Title 3">
            <a:extLst>
              <a:ext uri="{FF2B5EF4-FFF2-40B4-BE49-F238E27FC236}">
                <a16:creationId xmlns:a16="http://schemas.microsoft.com/office/drawing/2014/main" id="{F4E2D170-1B10-6E15-ED30-504D4CAF17A3}"/>
              </a:ext>
            </a:extLst>
          </p:cNvPr>
          <p:cNvSpPr>
            <a:spLocks noGrp="1"/>
          </p:cNvSpPr>
          <p:nvPr>
            <p:ph type="title"/>
          </p:nvPr>
        </p:nvSpPr>
        <p:spPr/>
        <p:txBody>
          <a:bodyPr/>
          <a:lstStyle/>
          <a:p>
            <a:r>
              <a:rPr lang="en-US"/>
              <a:t>Aromatics – Patterning: Where stickers sit</a:t>
            </a:r>
          </a:p>
        </p:txBody>
      </p:sp>
      <p:sp>
        <p:nvSpPr>
          <p:cNvPr id="5" name="Text Placeholder 4">
            <a:extLst>
              <a:ext uri="{FF2B5EF4-FFF2-40B4-BE49-F238E27FC236}">
                <a16:creationId xmlns:a16="http://schemas.microsoft.com/office/drawing/2014/main" id="{5D942C14-DEE4-F812-D0F3-E6DF84346CF3}"/>
              </a:ext>
            </a:extLst>
          </p:cNvPr>
          <p:cNvSpPr>
            <a:spLocks noGrp="1"/>
          </p:cNvSpPr>
          <p:nvPr>
            <p:ph type="body" sz="quarter" idx="15"/>
          </p:nvPr>
        </p:nvSpPr>
        <p:spPr/>
        <p:txBody>
          <a:bodyPr vert="horz" lIns="0" tIns="45720" rIns="91440" bIns="45720" rtlCol="0" anchor="t">
            <a:noAutofit/>
          </a:bodyPr>
          <a:lstStyle/>
          <a:p>
            <a:r>
              <a:rPr lang="en-US">
                <a:cs typeface="Arial"/>
              </a:rPr>
              <a:t>Same residues, different arrangement, different outcome</a:t>
            </a:r>
            <a:endParaRPr lang="en-US"/>
          </a:p>
        </p:txBody>
      </p:sp>
      <p:pic>
        <p:nvPicPr>
          <p:cNvPr id="9" name="Content Placeholder 8">
            <a:extLst>
              <a:ext uri="{FF2B5EF4-FFF2-40B4-BE49-F238E27FC236}">
                <a16:creationId xmlns:a16="http://schemas.microsoft.com/office/drawing/2014/main" id="{77A7C296-AF9B-B8FE-AF1A-A6266CC68E95}"/>
              </a:ext>
            </a:extLst>
          </p:cNvPr>
          <p:cNvPicPr>
            <a:picLocks noGrp="1" noChangeAspect="1"/>
          </p:cNvPicPr>
          <p:nvPr>
            <p:ph sz="quarter" idx="23"/>
          </p:nvPr>
        </p:nvPicPr>
        <p:blipFill>
          <a:blip r:embed="rId3">
            <a:extLst>
              <a:ext uri="{28A0092B-C50C-407E-A947-70E740481C1C}">
                <a14:useLocalDpi xmlns:a14="http://schemas.microsoft.com/office/drawing/2010/main" val="0"/>
              </a:ext>
            </a:extLst>
          </a:blip>
          <a:srcRect l="391" t="1582" r="63363" b="60214"/>
          <a:stretch>
            <a:fillRect/>
          </a:stretch>
        </p:blipFill>
        <p:spPr>
          <a:xfrm>
            <a:off x="1159580" y="1373914"/>
            <a:ext cx="3406395" cy="4364876"/>
          </a:xfrm>
          <a:prstGeom prst="rect">
            <a:avLst/>
          </a:prstGeom>
        </p:spPr>
      </p:pic>
      <p:pic>
        <p:nvPicPr>
          <p:cNvPr id="7" name="Content Placeholder 8" descr="A diagram of a graph&#10;&#10;AI-generated content may be incorrect.">
            <a:extLst>
              <a:ext uri="{FF2B5EF4-FFF2-40B4-BE49-F238E27FC236}">
                <a16:creationId xmlns:a16="http://schemas.microsoft.com/office/drawing/2014/main" id="{550EED6D-12C1-5F6E-6C03-24A3443270E3}"/>
              </a:ext>
            </a:extLst>
          </p:cNvPr>
          <p:cNvPicPr>
            <a:picLocks noChangeAspect="1"/>
          </p:cNvPicPr>
          <p:nvPr/>
        </p:nvPicPr>
        <p:blipFill>
          <a:blip r:embed="rId3">
            <a:extLst>
              <a:ext uri="{28A0092B-C50C-407E-A947-70E740481C1C}">
                <a14:useLocalDpi xmlns:a14="http://schemas.microsoft.com/office/drawing/2010/main" val="0"/>
              </a:ext>
            </a:extLst>
          </a:blip>
          <a:srcRect l="36036" t="2782" r="-400" b="87490"/>
          <a:stretch>
            <a:fillRect/>
          </a:stretch>
        </p:blipFill>
        <p:spPr>
          <a:xfrm>
            <a:off x="5630883" y="1484540"/>
            <a:ext cx="6049003" cy="1111481"/>
          </a:xfrm>
          <a:prstGeom prst="rect">
            <a:avLst/>
          </a:prstGeom>
        </p:spPr>
      </p:pic>
      <p:pic>
        <p:nvPicPr>
          <p:cNvPr id="8" name="Content Placeholder 8" descr="A diagram of a graph&#10;&#10;AI-generated content may be incorrect.">
            <a:extLst>
              <a:ext uri="{FF2B5EF4-FFF2-40B4-BE49-F238E27FC236}">
                <a16:creationId xmlns:a16="http://schemas.microsoft.com/office/drawing/2014/main" id="{5FE99B20-F099-1E6E-A8C0-3E040281CC2A}"/>
              </a:ext>
            </a:extLst>
          </p:cNvPr>
          <p:cNvPicPr>
            <a:picLocks noChangeAspect="1"/>
          </p:cNvPicPr>
          <p:nvPr/>
        </p:nvPicPr>
        <p:blipFill>
          <a:blip r:embed="rId3">
            <a:extLst>
              <a:ext uri="{28A0092B-C50C-407E-A947-70E740481C1C}">
                <a14:useLocalDpi xmlns:a14="http://schemas.microsoft.com/office/drawing/2010/main" val="0"/>
              </a:ext>
            </a:extLst>
          </a:blip>
          <a:srcRect l="35435" t="49506" r="-261" b="27595"/>
          <a:stretch>
            <a:fillRect/>
          </a:stretch>
        </p:blipFill>
        <p:spPr>
          <a:xfrm>
            <a:off x="5593253" y="2594803"/>
            <a:ext cx="6092367" cy="2616284"/>
          </a:xfrm>
          <a:prstGeom prst="rect">
            <a:avLst/>
          </a:prstGeom>
        </p:spPr>
      </p:pic>
      <p:sp>
        <p:nvSpPr>
          <p:cNvPr id="12" name="Text Placeholder 4">
            <a:extLst>
              <a:ext uri="{FF2B5EF4-FFF2-40B4-BE49-F238E27FC236}">
                <a16:creationId xmlns:a16="http://schemas.microsoft.com/office/drawing/2014/main" id="{6A46818B-6E1B-8DFA-638F-E60E0B211605}"/>
              </a:ext>
            </a:extLst>
          </p:cNvPr>
          <p:cNvSpPr txBox="1">
            <a:spLocks/>
          </p:cNvSpPr>
          <p:nvPr/>
        </p:nvSpPr>
        <p:spPr>
          <a:xfrm>
            <a:off x="397369" y="5736725"/>
            <a:ext cx="4947803" cy="898084"/>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285750" indent="-285750">
              <a:buFont typeface="Arial" pitchFamily="2" charset="2"/>
              <a:buChar char="•"/>
            </a:pPr>
            <a:r>
              <a:rPr lang="en-US" sz="1600">
                <a:cs typeface="Arial"/>
              </a:rPr>
              <a:t>WT hnRNPA1 LCD more uniformly spaced than 99.99% of randomly generated sequences </a:t>
            </a:r>
            <a:endParaRPr lang="en-US" sz="1600"/>
          </a:p>
        </p:txBody>
      </p:sp>
      <p:sp>
        <p:nvSpPr>
          <p:cNvPr id="13" name="Text Placeholder 4">
            <a:extLst>
              <a:ext uri="{FF2B5EF4-FFF2-40B4-BE49-F238E27FC236}">
                <a16:creationId xmlns:a16="http://schemas.microsoft.com/office/drawing/2014/main" id="{B21C3C9A-29EC-51DC-D790-93AF1E34BFC0}"/>
              </a:ext>
            </a:extLst>
          </p:cNvPr>
          <p:cNvSpPr txBox="1">
            <a:spLocks/>
          </p:cNvSpPr>
          <p:nvPr/>
        </p:nvSpPr>
        <p:spPr>
          <a:xfrm>
            <a:off x="5609073" y="5209910"/>
            <a:ext cx="6123728" cy="935713"/>
          </a:xfrm>
          <a:prstGeom prst="rect">
            <a:avLst/>
          </a:prstGeom>
        </p:spPr>
        <p:txBody>
          <a:bodyPr vert="horz" lIns="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285750" indent="-285750">
              <a:buFont typeface="Arial" pitchFamily="2" charset="2"/>
              <a:buChar char="•"/>
            </a:pPr>
            <a:r>
              <a:rPr lang="en-US" sz="1600">
                <a:cs typeface="Arial"/>
              </a:rPr>
              <a:t>Same composition, different arrangements</a:t>
            </a:r>
          </a:p>
          <a:p>
            <a:pPr marL="285750" indent="-285750">
              <a:buFont typeface="Arial" pitchFamily="2" charset="2"/>
              <a:buChar char="•"/>
            </a:pPr>
            <a:r>
              <a:rPr lang="en-US" sz="1600" err="1">
                <a:cs typeface="Arial"/>
              </a:rPr>
              <a:t>Aro</a:t>
            </a:r>
            <a:r>
              <a:rPr lang="en-US" sz="1600" baseline="30000" err="1">
                <a:cs typeface="Arial"/>
              </a:rPr>
              <a:t>perfect</a:t>
            </a:r>
            <a:r>
              <a:rPr lang="en-US" sz="1600" baseline="30000">
                <a:cs typeface="Arial"/>
              </a:rPr>
              <a:t>  </a:t>
            </a:r>
            <a:r>
              <a:rPr lang="en-US" sz="1600">
                <a:cs typeface="Arial"/>
              </a:rPr>
              <a:t>has spherical droplets</a:t>
            </a:r>
          </a:p>
          <a:p>
            <a:pPr marL="285750" indent="-285750">
              <a:buFont typeface="Arial" pitchFamily="2" charset="2"/>
              <a:buChar char="•"/>
            </a:pPr>
            <a:r>
              <a:rPr lang="en-US" sz="1600" err="1">
                <a:cs typeface="Arial"/>
              </a:rPr>
              <a:t>Aro</a:t>
            </a:r>
            <a:r>
              <a:rPr lang="en-US" sz="1600" baseline="30000" err="1">
                <a:cs typeface="Arial"/>
              </a:rPr>
              <a:t>patchy</a:t>
            </a:r>
            <a:r>
              <a:rPr lang="en-US" sz="1600">
                <a:cs typeface="Arial"/>
              </a:rPr>
              <a:t> has amorphous aggregates</a:t>
            </a:r>
            <a:endParaRPr lang="en-US" sz="1600"/>
          </a:p>
        </p:txBody>
      </p:sp>
    </p:spTree>
    <p:extLst>
      <p:ext uri="{BB962C8B-B14F-4D97-AF65-F5344CB8AC3E}">
        <p14:creationId xmlns:p14="http://schemas.microsoft.com/office/powerpoint/2010/main" val="121084359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B301-4CC5-ACA4-38E9-6B97D15C774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03E54D-C179-3117-194A-35F0CAAA59C6}"/>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CD7C31B0-AA1A-1BE9-9184-887C70B5AE9E}"/>
              </a:ext>
            </a:extLst>
          </p:cNvPr>
          <p:cNvSpPr>
            <a:spLocks noGrp="1"/>
          </p:cNvSpPr>
          <p:nvPr>
            <p:ph type="sldNum" sz="quarter" idx="13"/>
          </p:nvPr>
        </p:nvSpPr>
        <p:spPr/>
        <p:txBody>
          <a:bodyPr/>
          <a:lstStyle/>
          <a:p>
            <a:fld id="{7BCC8D0D-EAEC-449D-9161-023DFF90F2E2}" type="slidenum">
              <a:rPr lang="en-US" smtClean="0"/>
              <a:pPr/>
              <a:t>27</a:t>
            </a:fld>
            <a:endParaRPr lang="en-US">
              <a:latin typeface="+mn-lt"/>
            </a:endParaRPr>
          </a:p>
        </p:txBody>
      </p:sp>
      <p:sp>
        <p:nvSpPr>
          <p:cNvPr id="4" name="Title 3">
            <a:extLst>
              <a:ext uri="{FF2B5EF4-FFF2-40B4-BE49-F238E27FC236}">
                <a16:creationId xmlns:a16="http://schemas.microsoft.com/office/drawing/2014/main" id="{EC95F99F-9235-C90B-1EF0-89E264F46007}"/>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FBEC9B76-DF0C-386A-46B1-6F2A9F0F25AC}"/>
              </a:ext>
            </a:extLst>
          </p:cNvPr>
          <p:cNvSpPr>
            <a:spLocks noGrp="1"/>
          </p:cNvSpPr>
          <p:nvPr>
            <p:ph sz="quarter" idx="23"/>
          </p:nvPr>
        </p:nvSpPr>
        <p:spPr>
          <a:xfrm>
            <a:off x="584202" y="1869017"/>
            <a:ext cx="5857875" cy="3909481"/>
          </a:xfrm>
        </p:spPr>
        <p:txBody>
          <a:bodyPr vert="horz" lIns="91440" tIns="45720" rIns="91440" bIns="45720" rtlCol="0" anchor="t">
            <a:normAutofit/>
          </a:bodyPr>
          <a:lstStyle/>
          <a:p>
            <a:pPr marL="0" indent="0">
              <a:buNone/>
            </a:pPr>
            <a:r>
              <a:rPr lang="en-US" b="1"/>
              <a:t>FCR – Fraction of charged residues</a:t>
            </a:r>
          </a:p>
          <a:p>
            <a:pPr marL="0" indent="0">
              <a:buNone/>
            </a:pPr>
            <a:r>
              <a:rPr lang="en-US"/>
              <a:t>NCPR – Net charge per residue</a:t>
            </a:r>
          </a:p>
          <a:p>
            <a:pPr marL="0" indent="0">
              <a:buNone/>
            </a:pPr>
            <a:r>
              <a:rPr lang="en-US"/>
              <a:t>κ – charge patterning parameter</a:t>
            </a:r>
            <a:endParaRPr lang="en-US" sz="1600"/>
          </a:p>
        </p:txBody>
      </p:sp>
      <p:sp>
        <p:nvSpPr>
          <p:cNvPr id="9" name="Text Placeholder 4">
            <a:extLst>
              <a:ext uri="{FF2B5EF4-FFF2-40B4-BE49-F238E27FC236}">
                <a16:creationId xmlns:a16="http://schemas.microsoft.com/office/drawing/2014/main" id="{B95F9242-F20F-BEEA-F217-CB3285751C11}"/>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cs typeface="Arial"/>
              </a:rPr>
              <a:t>Das &amp; Pappu, 2013</a:t>
            </a:r>
            <a:endParaRPr lang="en-US"/>
          </a:p>
        </p:txBody>
      </p:sp>
      <p:pic>
        <p:nvPicPr>
          <p:cNvPr id="11" name="Content Placeholder 10">
            <a:extLst>
              <a:ext uri="{FF2B5EF4-FFF2-40B4-BE49-F238E27FC236}">
                <a16:creationId xmlns:a16="http://schemas.microsoft.com/office/drawing/2014/main" id="{C4CAC0E0-B61E-34D5-468E-852BCF50C9BD}"/>
              </a:ext>
            </a:extLst>
          </p:cNvPr>
          <p:cNvPicPr>
            <a:picLocks noGrp="1" noChangeAspect="1"/>
          </p:cNvPicPr>
          <p:nvPr>
            <p:ph sz="quarter" idx="24"/>
          </p:nvPr>
        </p:nvPicPr>
        <p:blipFill>
          <a:blip r:embed="rId3"/>
          <a:stretch>
            <a:fillRect/>
          </a:stretch>
        </p:blipFill>
        <p:spPr>
          <a:xfrm>
            <a:off x="6295711" y="3058336"/>
            <a:ext cx="5200263" cy="864092"/>
          </a:xfrm>
          <a:prstGeom prst="rect">
            <a:avLst/>
          </a:prstGeom>
        </p:spPr>
      </p:pic>
      <p:pic>
        <p:nvPicPr>
          <p:cNvPr id="12" name="Picture 11">
            <a:extLst>
              <a:ext uri="{FF2B5EF4-FFF2-40B4-BE49-F238E27FC236}">
                <a16:creationId xmlns:a16="http://schemas.microsoft.com/office/drawing/2014/main" id="{4BAA5A47-F02D-586F-DB32-66FF347F70AB}"/>
              </a:ext>
            </a:extLst>
          </p:cNvPr>
          <p:cNvPicPr>
            <a:picLocks noChangeAspect="1"/>
          </p:cNvPicPr>
          <p:nvPr/>
        </p:nvPicPr>
        <p:blipFill>
          <a:blip r:embed="rId4"/>
          <a:stretch>
            <a:fillRect/>
          </a:stretch>
        </p:blipFill>
        <p:spPr>
          <a:xfrm>
            <a:off x="6276975" y="2171700"/>
            <a:ext cx="4676775" cy="885825"/>
          </a:xfrm>
          <a:prstGeom prst="rect">
            <a:avLst/>
          </a:prstGeom>
        </p:spPr>
      </p:pic>
    </p:spTree>
    <p:extLst>
      <p:ext uri="{BB962C8B-B14F-4D97-AF65-F5344CB8AC3E}">
        <p14:creationId xmlns:p14="http://schemas.microsoft.com/office/powerpoint/2010/main" val="55611467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8E248-9E53-4866-6BA6-7D281763F5D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C98D58A-C997-70CD-BEAC-3AD877D85218}"/>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EE2A40C-06B0-C202-49F5-D38598F1EF3C}"/>
              </a:ext>
            </a:extLst>
          </p:cNvPr>
          <p:cNvSpPr>
            <a:spLocks noGrp="1"/>
          </p:cNvSpPr>
          <p:nvPr>
            <p:ph type="sldNum" sz="quarter" idx="13"/>
          </p:nvPr>
        </p:nvSpPr>
        <p:spPr/>
        <p:txBody>
          <a:bodyPr/>
          <a:lstStyle/>
          <a:p>
            <a:fld id="{7BCC8D0D-EAEC-449D-9161-023DFF90F2E2}" type="slidenum">
              <a:rPr lang="en-US" smtClean="0"/>
              <a:pPr/>
              <a:t>28</a:t>
            </a:fld>
            <a:endParaRPr lang="en-US">
              <a:latin typeface="+mn-lt"/>
            </a:endParaRPr>
          </a:p>
        </p:txBody>
      </p:sp>
      <p:sp>
        <p:nvSpPr>
          <p:cNvPr id="4" name="Title 3">
            <a:extLst>
              <a:ext uri="{FF2B5EF4-FFF2-40B4-BE49-F238E27FC236}">
                <a16:creationId xmlns:a16="http://schemas.microsoft.com/office/drawing/2014/main" id="{6F19BCFF-6DE6-7E1E-8528-1A139F16FB87}"/>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D6C6DEF5-AAC5-A5F3-0850-C6CA1DEDB63E}"/>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a:t>FCR – Fraction of charged residues</a:t>
            </a:r>
          </a:p>
          <a:p>
            <a:pPr marL="0" indent="0">
              <a:buNone/>
            </a:pPr>
            <a:r>
              <a:rPr lang="en-US" b="1"/>
              <a:t>NCPR – Net charge per residue</a:t>
            </a:r>
          </a:p>
          <a:p>
            <a:pPr marL="457200" lvl="1" indent="0">
              <a:buNone/>
            </a:pPr>
            <a:r>
              <a:rPr lang="en-US" sz="1400"/>
              <a:t>Low NCPR – Polyampholyte, low net charge </a:t>
            </a:r>
          </a:p>
          <a:p>
            <a:pPr marL="457200" lvl="1" indent="0">
              <a:buNone/>
            </a:pPr>
            <a:r>
              <a:rPr lang="en-US" sz="1400"/>
              <a:t>High NCPR – Polyelectrolyte, high net charge </a:t>
            </a:r>
          </a:p>
          <a:p>
            <a:pPr marL="0" indent="0">
              <a:buNone/>
            </a:pPr>
            <a:r>
              <a:rPr lang="en-US"/>
              <a:t>κ – charge patterning parameter</a:t>
            </a:r>
            <a:endParaRPr lang="en-US" sz="1600"/>
          </a:p>
        </p:txBody>
      </p:sp>
      <p:sp>
        <p:nvSpPr>
          <p:cNvPr id="9" name="Text Placeholder 4">
            <a:extLst>
              <a:ext uri="{FF2B5EF4-FFF2-40B4-BE49-F238E27FC236}">
                <a16:creationId xmlns:a16="http://schemas.microsoft.com/office/drawing/2014/main" id="{86DF9A80-1D60-BC2C-C003-F7B7A0106E1F}"/>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8" name="Content Placeholder 10">
            <a:extLst>
              <a:ext uri="{FF2B5EF4-FFF2-40B4-BE49-F238E27FC236}">
                <a16:creationId xmlns:a16="http://schemas.microsoft.com/office/drawing/2014/main" id="{76F1E414-F143-84BC-F2D3-16D1F1D99A52}"/>
              </a:ext>
            </a:extLst>
          </p:cNvPr>
          <p:cNvPicPr>
            <a:picLocks noChangeAspect="1"/>
          </p:cNvPicPr>
          <p:nvPr/>
        </p:nvPicPr>
        <p:blipFill>
          <a:blip r:embed="rId3"/>
          <a:stretch>
            <a:fillRect/>
          </a:stretch>
        </p:blipFill>
        <p:spPr>
          <a:xfrm>
            <a:off x="6295711" y="3058336"/>
            <a:ext cx="5200263" cy="864092"/>
          </a:xfrm>
          <a:prstGeom prst="rect">
            <a:avLst/>
          </a:prstGeom>
        </p:spPr>
      </p:pic>
      <p:pic>
        <p:nvPicPr>
          <p:cNvPr id="11" name="Picture 10">
            <a:extLst>
              <a:ext uri="{FF2B5EF4-FFF2-40B4-BE49-F238E27FC236}">
                <a16:creationId xmlns:a16="http://schemas.microsoft.com/office/drawing/2014/main" id="{7E51637B-4678-11DB-48C8-FC51CA04A3FD}"/>
              </a:ext>
            </a:extLst>
          </p:cNvPr>
          <p:cNvPicPr>
            <a:picLocks noChangeAspect="1"/>
          </p:cNvPicPr>
          <p:nvPr/>
        </p:nvPicPr>
        <p:blipFill>
          <a:blip r:embed="rId4"/>
          <a:stretch>
            <a:fillRect/>
          </a:stretch>
        </p:blipFill>
        <p:spPr>
          <a:xfrm>
            <a:off x="6838950" y="2176463"/>
            <a:ext cx="4105275" cy="885825"/>
          </a:xfrm>
          <a:prstGeom prst="rect">
            <a:avLst/>
          </a:prstGeom>
        </p:spPr>
      </p:pic>
    </p:spTree>
    <p:extLst>
      <p:ext uri="{BB962C8B-B14F-4D97-AF65-F5344CB8AC3E}">
        <p14:creationId xmlns:p14="http://schemas.microsoft.com/office/powerpoint/2010/main" val="228592685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5C3EE-018D-742C-102F-BE73FB1E0CD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CDFCE-9619-9475-6302-02E0E8A0A3F1}"/>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0679DFD-0F1F-FADF-ABAD-3A8483456380}"/>
              </a:ext>
            </a:extLst>
          </p:cNvPr>
          <p:cNvSpPr>
            <a:spLocks noGrp="1"/>
          </p:cNvSpPr>
          <p:nvPr>
            <p:ph type="sldNum" sz="quarter" idx="13"/>
          </p:nvPr>
        </p:nvSpPr>
        <p:spPr/>
        <p:txBody>
          <a:bodyPr/>
          <a:lstStyle/>
          <a:p>
            <a:fld id="{7BCC8D0D-EAEC-449D-9161-023DFF90F2E2}" type="slidenum">
              <a:rPr lang="en-US" smtClean="0"/>
              <a:pPr/>
              <a:t>29</a:t>
            </a:fld>
            <a:endParaRPr lang="en-US">
              <a:latin typeface="+mn-lt"/>
            </a:endParaRPr>
          </a:p>
        </p:txBody>
      </p:sp>
      <p:sp>
        <p:nvSpPr>
          <p:cNvPr id="4" name="Title 3">
            <a:extLst>
              <a:ext uri="{FF2B5EF4-FFF2-40B4-BE49-F238E27FC236}">
                <a16:creationId xmlns:a16="http://schemas.microsoft.com/office/drawing/2014/main" id="{90EFFFE4-EAFE-7E23-CEB7-A528425811B5}"/>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88524CFE-DFAA-0350-70DF-F82312224EB2}"/>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a:t>FCR – Fraction of charged residues</a:t>
            </a:r>
          </a:p>
          <a:p>
            <a:pPr marL="0" indent="0">
              <a:buNone/>
            </a:pPr>
            <a:r>
              <a:rPr lang="en-US" b="1"/>
              <a:t>NCPR – Net charge per residue</a:t>
            </a:r>
          </a:p>
          <a:p>
            <a:pPr marL="457200" lvl="1" indent="0">
              <a:buNone/>
            </a:pPr>
            <a:r>
              <a:rPr lang="en-US" sz="1400"/>
              <a:t>Low NCPR – Polyampholyte, low net charge </a:t>
            </a:r>
          </a:p>
          <a:p>
            <a:pPr marL="457200" lvl="1" indent="0">
              <a:buNone/>
            </a:pPr>
            <a:r>
              <a:rPr lang="en-US" sz="1400"/>
              <a:t>High NCPR – Polyelectrolyte, high net charge </a:t>
            </a:r>
          </a:p>
          <a:p>
            <a:pPr marL="0" indent="0">
              <a:buNone/>
            </a:pPr>
            <a:r>
              <a:rPr lang="en-US"/>
              <a:t>κ – charge patterning parameter</a:t>
            </a:r>
            <a:endParaRPr lang="en-US" sz="1600"/>
          </a:p>
        </p:txBody>
      </p:sp>
      <p:sp>
        <p:nvSpPr>
          <p:cNvPr id="9" name="Text Placeholder 4">
            <a:extLst>
              <a:ext uri="{FF2B5EF4-FFF2-40B4-BE49-F238E27FC236}">
                <a16:creationId xmlns:a16="http://schemas.microsoft.com/office/drawing/2014/main" id="{2D4F5B3A-70F6-0329-93B1-453A7F95C628}"/>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8" name="Content Placeholder 10">
            <a:extLst>
              <a:ext uri="{FF2B5EF4-FFF2-40B4-BE49-F238E27FC236}">
                <a16:creationId xmlns:a16="http://schemas.microsoft.com/office/drawing/2014/main" id="{5EEE7C2F-4939-2E81-E421-BCA9A8C415B6}"/>
              </a:ext>
            </a:extLst>
          </p:cNvPr>
          <p:cNvPicPr>
            <a:picLocks noChangeAspect="1"/>
          </p:cNvPicPr>
          <p:nvPr/>
        </p:nvPicPr>
        <p:blipFill>
          <a:blip r:embed="rId3"/>
          <a:stretch>
            <a:fillRect/>
          </a:stretch>
        </p:blipFill>
        <p:spPr>
          <a:xfrm>
            <a:off x="6295711" y="3058336"/>
            <a:ext cx="5200263" cy="864092"/>
          </a:xfrm>
          <a:prstGeom prst="rect">
            <a:avLst/>
          </a:prstGeom>
        </p:spPr>
      </p:pic>
      <p:pic>
        <p:nvPicPr>
          <p:cNvPr id="11" name="Picture 10">
            <a:extLst>
              <a:ext uri="{FF2B5EF4-FFF2-40B4-BE49-F238E27FC236}">
                <a16:creationId xmlns:a16="http://schemas.microsoft.com/office/drawing/2014/main" id="{69230004-20EE-ABAF-1013-27EFA69B09D0}"/>
              </a:ext>
            </a:extLst>
          </p:cNvPr>
          <p:cNvPicPr>
            <a:picLocks noChangeAspect="1"/>
          </p:cNvPicPr>
          <p:nvPr/>
        </p:nvPicPr>
        <p:blipFill>
          <a:blip r:embed="rId4"/>
          <a:stretch>
            <a:fillRect/>
          </a:stretch>
        </p:blipFill>
        <p:spPr>
          <a:xfrm>
            <a:off x="6838950" y="2176463"/>
            <a:ext cx="4105275" cy="885825"/>
          </a:xfrm>
          <a:prstGeom prst="rect">
            <a:avLst/>
          </a:prstGeom>
        </p:spPr>
      </p:pic>
      <p:sp>
        <p:nvSpPr>
          <p:cNvPr id="5" name="Title 1">
            <a:extLst>
              <a:ext uri="{FF2B5EF4-FFF2-40B4-BE49-F238E27FC236}">
                <a16:creationId xmlns:a16="http://schemas.microsoft.com/office/drawing/2014/main" id="{73A79259-FE84-5C84-8E10-065F9BFB1BD0}"/>
              </a:ext>
            </a:extLst>
          </p:cNvPr>
          <p:cNvSpPr>
            <a:spLocks noGrp="1"/>
          </p:cNvSpPr>
          <p:nvPr/>
        </p:nvSpPr>
        <p:spPr>
          <a:xfrm>
            <a:off x="802711" y="3311080"/>
            <a:ext cx="10898107" cy="6114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0" i="0" kern="1200">
                <a:solidFill>
                  <a:schemeClr val="tx1"/>
                </a:solidFill>
                <a:latin typeface="Garamond" panose="02020404030301010803" pitchFamily="18" charset="0"/>
                <a:ea typeface="Helvetica Neue" panose="02000503000000020004" pitchFamily="2" charset="0"/>
                <a:cs typeface="Arial" panose="020B0604020202020204" pitchFamily="34" charset="0"/>
              </a:defRPr>
            </a:lvl1pPr>
          </a:lstStyle>
          <a:p>
            <a:endParaRPr lang="en-US">
              <a:latin typeface="Garamond"/>
              <a:cs typeface="Arial"/>
            </a:endParaRPr>
          </a:p>
        </p:txBody>
      </p:sp>
      <p:sp>
        <p:nvSpPr>
          <p:cNvPr id="12" name="Rectangle 11">
            <a:extLst>
              <a:ext uri="{FF2B5EF4-FFF2-40B4-BE49-F238E27FC236}">
                <a16:creationId xmlns:a16="http://schemas.microsoft.com/office/drawing/2014/main" id="{27BFFA24-AF7A-C528-A98B-9A05D827685E}"/>
              </a:ext>
            </a:extLst>
          </p:cNvPr>
          <p:cNvSpPr/>
          <p:nvPr/>
        </p:nvSpPr>
        <p:spPr>
          <a:xfrm>
            <a:off x="711777" y="3309504"/>
            <a:ext cx="11083636" cy="80356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aseline="0">
                <a:solidFill>
                  <a:schemeClr val="tx1"/>
                </a:solidFill>
                <a:latin typeface="Garamond"/>
              </a:rPr>
              <a:t>How do FCR and NCPR change IDR </a:t>
            </a:r>
            <a:r>
              <a:rPr lang="en-US" sz="4000">
                <a:solidFill>
                  <a:schemeClr val="tx1"/>
                </a:solidFill>
                <a:latin typeface="Garamond"/>
                <a:ea typeface="Garamond"/>
                <a:cs typeface="Garamond"/>
              </a:rPr>
              <a:t>​behavior?</a:t>
            </a:r>
            <a:endParaRPr lang="en-US" sz="4000">
              <a:solidFill>
                <a:schemeClr val="tx1"/>
              </a:solidFill>
            </a:endParaRPr>
          </a:p>
        </p:txBody>
      </p:sp>
    </p:spTree>
    <p:extLst>
      <p:ext uri="{BB962C8B-B14F-4D97-AF65-F5344CB8AC3E}">
        <p14:creationId xmlns:p14="http://schemas.microsoft.com/office/powerpoint/2010/main" val="309332856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70BEB-47BE-0EC7-12D4-E9293654C1F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AEB41A-9DEB-B83B-A566-8881DD841D92}"/>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C99F1BF0-62C8-AA18-0627-E4892E36C166}"/>
              </a:ext>
            </a:extLst>
          </p:cNvPr>
          <p:cNvSpPr>
            <a:spLocks noGrp="1"/>
          </p:cNvSpPr>
          <p:nvPr>
            <p:ph type="sldNum" sz="quarter" idx="13"/>
          </p:nvPr>
        </p:nvSpPr>
        <p:spPr/>
        <p:txBody>
          <a:bodyPr/>
          <a:lstStyle/>
          <a:p>
            <a:fld id="{7BCC8D0D-EAEC-449D-9161-023DFF90F2E2}" type="slidenum">
              <a:rPr lang="en-US" smtClean="0"/>
              <a:pPr/>
              <a:t>30</a:t>
            </a:fld>
            <a:endParaRPr lang="en-US">
              <a:latin typeface="+mn-lt"/>
            </a:endParaRPr>
          </a:p>
        </p:txBody>
      </p:sp>
      <p:sp>
        <p:nvSpPr>
          <p:cNvPr id="4" name="Title 3">
            <a:extLst>
              <a:ext uri="{FF2B5EF4-FFF2-40B4-BE49-F238E27FC236}">
                <a16:creationId xmlns:a16="http://schemas.microsoft.com/office/drawing/2014/main" id="{48F4A123-B2D5-DB0C-64A2-05735C43D275}"/>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61C5D67C-03A9-A5AD-0F83-3ABF594653F6}"/>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b="1"/>
              <a:t>High FCR, High NCPR = strong polyelectrolyte</a:t>
            </a:r>
          </a:p>
          <a:p>
            <a:pPr marL="457200" lvl="1" indent="0">
              <a:buNone/>
            </a:pPr>
            <a:r>
              <a:rPr lang="en-US" sz="2000"/>
              <a:t>Tends toward extended conformations due to one charge dominating (self-repulsion)</a:t>
            </a:r>
          </a:p>
          <a:p>
            <a:pPr marL="0" indent="0">
              <a:buNone/>
            </a:pPr>
            <a:r>
              <a:rPr lang="en-US"/>
              <a:t>High FCR, low NCPR = strong polyampholytes</a:t>
            </a:r>
          </a:p>
          <a:p>
            <a:pPr marL="0" indent="0">
              <a:buNone/>
            </a:pPr>
            <a:r>
              <a:rPr lang="en-US"/>
              <a:t>Low FCR = weak polyampholyte &amp; polyelectrolyte </a:t>
            </a:r>
          </a:p>
          <a:p>
            <a:pPr marL="0" indent="0">
              <a:buNone/>
            </a:pPr>
            <a:endParaRPr lang="en-US"/>
          </a:p>
          <a:p>
            <a:pPr marL="0" indent="0">
              <a:buNone/>
            </a:pPr>
            <a:endParaRPr lang="en-US" sz="1600"/>
          </a:p>
        </p:txBody>
      </p:sp>
      <p:sp>
        <p:nvSpPr>
          <p:cNvPr id="9" name="Text Placeholder 4">
            <a:extLst>
              <a:ext uri="{FF2B5EF4-FFF2-40B4-BE49-F238E27FC236}">
                <a16:creationId xmlns:a16="http://schemas.microsoft.com/office/drawing/2014/main" id="{BD835FF3-6680-6BDE-A91C-D07065E137BF}"/>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10" name="Picture 9" descr="A diagram of a graph&#10;&#10;AI-generated content may be incorrect.">
            <a:extLst>
              <a:ext uri="{FF2B5EF4-FFF2-40B4-BE49-F238E27FC236}">
                <a16:creationId xmlns:a16="http://schemas.microsoft.com/office/drawing/2014/main" id="{8BF5DAED-D27A-8105-946C-7355280AF138}"/>
              </a:ext>
            </a:extLst>
          </p:cNvPr>
          <p:cNvPicPr>
            <a:picLocks noChangeAspect="1"/>
          </p:cNvPicPr>
          <p:nvPr/>
        </p:nvPicPr>
        <p:blipFill>
          <a:blip r:embed="rId3"/>
          <a:stretch>
            <a:fillRect/>
          </a:stretch>
        </p:blipFill>
        <p:spPr>
          <a:xfrm>
            <a:off x="6251301" y="1162050"/>
            <a:ext cx="5251998" cy="5181600"/>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AF9A1B8A-D9CE-CAA8-2223-156265C7D489}"/>
                  </a:ext>
                </a:extLst>
              </p14:cNvPr>
              <p14:cNvContentPartPr/>
              <p14:nvPr/>
            </p14:nvContentPartPr>
            <p14:xfrm>
              <a:off x="12447064" y="3395283"/>
              <a:ext cx="13854" cy="13854"/>
            </p14:xfrm>
          </p:contentPart>
        </mc:Choice>
        <mc:Fallback xmlns="">
          <p:pic>
            <p:nvPicPr>
              <p:cNvPr id="12" name="Ink 11">
                <a:extLst>
                  <a:ext uri="{FF2B5EF4-FFF2-40B4-BE49-F238E27FC236}">
                    <a16:creationId xmlns:a16="http://schemas.microsoft.com/office/drawing/2014/main" id="{AF9A1B8A-D9CE-CAA8-2223-156265C7D489}"/>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A18A7C22-927B-29F9-135F-52E691867D1E}"/>
                  </a:ext>
                </a:extLst>
              </p14:cNvPr>
              <p14:cNvContentPartPr/>
              <p14:nvPr/>
            </p14:nvContentPartPr>
            <p14:xfrm>
              <a:off x="12447064" y="3395283"/>
              <a:ext cx="13854" cy="13854"/>
            </p14:xfrm>
          </p:contentPart>
        </mc:Choice>
        <mc:Fallback xmlns="">
          <p:pic>
            <p:nvPicPr>
              <p:cNvPr id="13" name="Ink 12">
                <a:extLst>
                  <a:ext uri="{FF2B5EF4-FFF2-40B4-BE49-F238E27FC236}">
                    <a16:creationId xmlns:a16="http://schemas.microsoft.com/office/drawing/2014/main" id="{A18A7C22-927B-29F9-135F-52E691867D1E}"/>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8" name="Ink 27">
                <a:extLst>
                  <a:ext uri="{FF2B5EF4-FFF2-40B4-BE49-F238E27FC236}">
                    <a16:creationId xmlns:a16="http://schemas.microsoft.com/office/drawing/2014/main" id="{200160A9-A6CF-497C-A2B2-D47B49B2E8F2}"/>
                  </a:ext>
                </a:extLst>
              </p14:cNvPr>
              <p14:cNvContentPartPr/>
              <p14:nvPr/>
            </p14:nvContentPartPr>
            <p14:xfrm>
              <a:off x="6963533" y="2052705"/>
              <a:ext cx="1242394" cy="1313890"/>
            </p14:xfrm>
          </p:contentPart>
        </mc:Choice>
        <mc:Fallback xmlns="">
          <p:pic>
            <p:nvPicPr>
              <p:cNvPr id="28" name="Ink 27">
                <a:extLst>
                  <a:ext uri="{FF2B5EF4-FFF2-40B4-BE49-F238E27FC236}">
                    <a16:creationId xmlns:a16="http://schemas.microsoft.com/office/drawing/2014/main" id="{200160A9-A6CF-497C-A2B2-D47B49B2E8F2}"/>
                  </a:ext>
                </a:extLst>
              </p:cNvPr>
              <p:cNvPicPr/>
              <p:nvPr/>
            </p:nvPicPr>
            <p:blipFill>
              <a:blip r:embed="rId8"/>
              <a:stretch>
                <a:fillRect/>
              </a:stretch>
            </p:blipFill>
            <p:spPr>
              <a:xfrm>
                <a:off x="6927542" y="2016718"/>
                <a:ext cx="1314015" cy="138550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9" name="Ink 28">
                <a:extLst>
                  <a:ext uri="{FF2B5EF4-FFF2-40B4-BE49-F238E27FC236}">
                    <a16:creationId xmlns:a16="http://schemas.microsoft.com/office/drawing/2014/main" id="{3A5CFBB1-650A-7800-9587-4E9BBE6927BF}"/>
                  </a:ext>
                </a:extLst>
              </p14:cNvPr>
              <p14:cNvContentPartPr/>
              <p14:nvPr/>
            </p14:nvContentPartPr>
            <p14:xfrm>
              <a:off x="9213597" y="4740051"/>
              <a:ext cx="1362218" cy="875975"/>
            </p14:xfrm>
          </p:contentPart>
        </mc:Choice>
        <mc:Fallback xmlns="">
          <p:pic>
            <p:nvPicPr>
              <p:cNvPr id="29" name="Ink 28">
                <a:extLst>
                  <a:ext uri="{FF2B5EF4-FFF2-40B4-BE49-F238E27FC236}">
                    <a16:creationId xmlns:a16="http://schemas.microsoft.com/office/drawing/2014/main" id="{3A5CFBB1-650A-7800-9587-4E9BBE6927BF}"/>
                  </a:ext>
                </a:extLst>
              </p:cNvPr>
              <p:cNvPicPr/>
              <p:nvPr/>
            </p:nvPicPr>
            <p:blipFill>
              <a:blip r:embed="rId10"/>
              <a:stretch>
                <a:fillRect/>
              </a:stretch>
            </p:blipFill>
            <p:spPr>
              <a:xfrm>
                <a:off x="9177607" y="4704062"/>
                <a:ext cx="1433838" cy="947593"/>
              </a:xfrm>
              <a:prstGeom prst="rect">
                <a:avLst/>
              </a:prstGeom>
            </p:spPr>
          </p:pic>
        </mc:Fallback>
      </mc:AlternateContent>
    </p:spTree>
    <p:extLst>
      <p:ext uri="{BB962C8B-B14F-4D97-AF65-F5344CB8AC3E}">
        <p14:creationId xmlns:p14="http://schemas.microsoft.com/office/powerpoint/2010/main" val="47167665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010F-131A-9826-096B-74E5E2EC12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DD9F99-6EC1-B130-EA0F-3D99A45088C9}"/>
              </a:ext>
            </a:extLst>
          </p:cNvPr>
          <p:cNvSpPr>
            <a:spLocks noGrp="1"/>
          </p:cNvSpPr>
          <p:nvPr>
            <p:ph type="ftr" sz="quarter" idx="12"/>
          </p:nvPr>
        </p:nvSpPr>
        <p:spPr>
          <a:xfrm>
            <a:off x="717112" y="6546333"/>
            <a:ext cx="5747876" cy="137980"/>
          </a:xfrm>
        </p:spPr>
        <p:txBody>
          <a:bodyPr/>
          <a:lstStyle/>
          <a:p>
            <a:r>
              <a:rPr lang="en-US" sz="900">
                <a:cs typeface="Arial"/>
              </a:rPr>
              <a:t>Molecular Grammar of IDRs</a:t>
            </a:r>
            <a:endParaRPr lang="en-US" sz="900">
              <a:solidFill>
                <a:srgbClr val="000000"/>
              </a:solidFill>
              <a:cs typeface="Arial"/>
            </a:endParaRPr>
          </a:p>
          <a:p>
            <a:endParaRPr lang="en-US" sz="900"/>
          </a:p>
        </p:txBody>
      </p:sp>
      <p:sp>
        <p:nvSpPr>
          <p:cNvPr id="3" name="Slide Number Placeholder 2">
            <a:extLst>
              <a:ext uri="{FF2B5EF4-FFF2-40B4-BE49-F238E27FC236}">
                <a16:creationId xmlns:a16="http://schemas.microsoft.com/office/drawing/2014/main" id="{A4A86166-1810-D3DF-934D-110E4577F8F9}"/>
              </a:ext>
            </a:extLst>
          </p:cNvPr>
          <p:cNvSpPr>
            <a:spLocks noGrp="1"/>
          </p:cNvSpPr>
          <p:nvPr>
            <p:ph type="sldNum" sz="quarter" idx="13"/>
          </p:nvPr>
        </p:nvSpPr>
        <p:spPr/>
        <p:txBody>
          <a:bodyPr/>
          <a:lstStyle/>
          <a:p>
            <a:fld id="{7BCC8D0D-EAEC-449D-9161-023DFF90F2E2}" type="slidenum">
              <a:rPr lang="en-US" smtClean="0"/>
              <a:pPr/>
              <a:t>31</a:t>
            </a:fld>
            <a:endParaRPr lang="en-US">
              <a:latin typeface="+mn-lt"/>
            </a:endParaRPr>
          </a:p>
        </p:txBody>
      </p:sp>
      <p:sp>
        <p:nvSpPr>
          <p:cNvPr id="4" name="Title 3">
            <a:extLst>
              <a:ext uri="{FF2B5EF4-FFF2-40B4-BE49-F238E27FC236}">
                <a16:creationId xmlns:a16="http://schemas.microsoft.com/office/drawing/2014/main" id="{C49E9754-D509-2FEE-A1B8-0863E1782DDA}"/>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12537324-4516-FC0A-9DE1-40B771020D2A}"/>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sz="2900">
                <a:cs typeface="Arial"/>
              </a:rPr>
              <a:t>High FCR, High NCPR = strong polyelectrolyte</a:t>
            </a:r>
          </a:p>
          <a:p>
            <a:pPr marL="0" indent="0">
              <a:buNone/>
            </a:pPr>
            <a:r>
              <a:rPr lang="en-US" sz="2900" b="1">
                <a:cs typeface="Arial"/>
              </a:rPr>
              <a:t>High FCR, low NCPR = strong polyampholytes</a:t>
            </a:r>
          </a:p>
          <a:p>
            <a:pPr marL="457200" lvl="1" indent="0">
              <a:buNone/>
            </a:pPr>
            <a:r>
              <a:rPr lang="en-US" sz="2000">
                <a:cs typeface="Arial"/>
              </a:rPr>
              <a:t>Conformation dependent on patterning (κ)</a:t>
            </a:r>
            <a:endParaRPr lang="en-US" sz="2000" b="1">
              <a:cs typeface="Arial"/>
            </a:endParaRPr>
          </a:p>
          <a:p>
            <a:pPr marL="0" indent="0">
              <a:buNone/>
            </a:pPr>
            <a:r>
              <a:rPr lang="en-US" sz="2900">
                <a:cs typeface="Arial"/>
              </a:rPr>
              <a:t>Low FCR = weak polyampholyte &amp; polyelectrolyte </a:t>
            </a:r>
          </a:p>
          <a:p>
            <a:pPr marL="0" indent="0">
              <a:buNone/>
            </a:pPr>
            <a:endParaRPr lang="en-US" sz="2900"/>
          </a:p>
          <a:p>
            <a:pPr marL="0" indent="0">
              <a:buNone/>
            </a:pPr>
            <a:endParaRPr lang="en-US" sz="1600"/>
          </a:p>
        </p:txBody>
      </p:sp>
      <p:sp>
        <p:nvSpPr>
          <p:cNvPr id="9" name="Text Placeholder 4">
            <a:extLst>
              <a:ext uri="{FF2B5EF4-FFF2-40B4-BE49-F238E27FC236}">
                <a16:creationId xmlns:a16="http://schemas.microsoft.com/office/drawing/2014/main" id="{756F8B54-230A-6EF0-3F65-C1F340BCE3EB}"/>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10" name="Picture 9" descr="A diagram of a graph&#10;&#10;AI-generated content may be incorrect.">
            <a:extLst>
              <a:ext uri="{FF2B5EF4-FFF2-40B4-BE49-F238E27FC236}">
                <a16:creationId xmlns:a16="http://schemas.microsoft.com/office/drawing/2014/main" id="{F135A411-74D7-24C6-91F6-29E38F4BF548}"/>
              </a:ext>
            </a:extLst>
          </p:cNvPr>
          <p:cNvPicPr>
            <a:picLocks noChangeAspect="1"/>
          </p:cNvPicPr>
          <p:nvPr/>
        </p:nvPicPr>
        <p:blipFill>
          <a:blip r:embed="rId3"/>
          <a:stretch>
            <a:fillRect/>
          </a:stretch>
        </p:blipFill>
        <p:spPr>
          <a:xfrm>
            <a:off x="6251301" y="1162050"/>
            <a:ext cx="5251998" cy="5181600"/>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2DCA4682-39BC-E55F-07D9-DB3AB410A9C2}"/>
                  </a:ext>
                </a:extLst>
              </p14:cNvPr>
              <p14:cNvContentPartPr/>
              <p14:nvPr/>
            </p14:nvContentPartPr>
            <p14:xfrm>
              <a:off x="12447064" y="3395283"/>
              <a:ext cx="13854" cy="13854"/>
            </p14:xfrm>
          </p:contentPart>
        </mc:Choice>
        <mc:Fallback xmlns="">
          <p:pic>
            <p:nvPicPr>
              <p:cNvPr id="12" name="Ink 11">
                <a:extLst>
                  <a:ext uri="{FF2B5EF4-FFF2-40B4-BE49-F238E27FC236}">
                    <a16:creationId xmlns:a16="http://schemas.microsoft.com/office/drawing/2014/main" id="{2DCA4682-39BC-E55F-07D9-DB3AB410A9C2}"/>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7E6C3DB5-E701-498F-7FA3-73DEFE8B9DD7}"/>
                  </a:ext>
                </a:extLst>
              </p14:cNvPr>
              <p14:cNvContentPartPr/>
              <p14:nvPr/>
            </p14:nvContentPartPr>
            <p14:xfrm>
              <a:off x="12447064" y="3395283"/>
              <a:ext cx="13854" cy="13854"/>
            </p14:xfrm>
          </p:contentPart>
        </mc:Choice>
        <mc:Fallback xmlns="">
          <p:pic>
            <p:nvPicPr>
              <p:cNvPr id="13" name="Ink 12">
                <a:extLst>
                  <a:ext uri="{FF2B5EF4-FFF2-40B4-BE49-F238E27FC236}">
                    <a16:creationId xmlns:a16="http://schemas.microsoft.com/office/drawing/2014/main" id="{7E6C3DB5-E701-498F-7FA3-73DEFE8B9DD7}"/>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B03C34AE-489A-2610-6135-859D234C4AB3}"/>
                  </a:ext>
                </a:extLst>
              </p14:cNvPr>
              <p14:cNvContentPartPr/>
              <p14:nvPr/>
            </p14:nvContentPartPr>
            <p14:xfrm>
              <a:off x="7715920" y="3355630"/>
              <a:ext cx="1676550" cy="1856749"/>
            </p14:xfrm>
          </p:contentPart>
        </mc:Choice>
        <mc:Fallback xmlns="">
          <p:pic>
            <p:nvPicPr>
              <p:cNvPr id="5" name="Ink 4">
                <a:extLst>
                  <a:ext uri="{FF2B5EF4-FFF2-40B4-BE49-F238E27FC236}">
                    <a16:creationId xmlns:a16="http://schemas.microsoft.com/office/drawing/2014/main" id="{B03C34AE-489A-2610-6135-859D234C4AB3}"/>
                  </a:ext>
                </a:extLst>
              </p:cNvPr>
              <p:cNvPicPr/>
              <p:nvPr/>
            </p:nvPicPr>
            <p:blipFill>
              <a:blip r:embed="rId8"/>
              <a:stretch>
                <a:fillRect/>
              </a:stretch>
            </p:blipFill>
            <p:spPr>
              <a:xfrm>
                <a:off x="7679927" y="3319640"/>
                <a:ext cx="1748176" cy="1928370"/>
              </a:xfrm>
              <a:prstGeom prst="rect">
                <a:avLst/>
              </a:prstGeom>
            </p:spPr>
          </p:pic>
        </mc:Fallback>
      </mc:AlternateContent>
    </p:spTree>
    <p:extLst>
      <p:ext uri="{BB962C8B-B14F-4D97-AF65-F5344CB8AC3E}">
        <p14:creationId xmlns:p14="http://schemas.microsoft.com/office/powerpoint/2010/main" val="8310771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92480-21EC-6997-B0A8-69235A8A5F4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B59A6CE-8B38-4F98-6743-57E68113E0C8}"/>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p>
        </p:txBody>
      </p:sp>
      <p:sp>
        <p:nvSpPr>
          <p:cNvPr id="3" name="Slide Number Placeholder 2">
            <a:extLst>
              <a:ext uri="{FF2B5EF4-FFF2-40B4-BE49-F238E27FC236}">
                <a16:creationId xmlns:a16="http://schemas.microsoft.com/office/drawing/2014/main" id="{1A824EFE-8849-93AF-79F8-79FE5B51768D}"/>
              </a:ext>
            </a:extLst>
          </p:cNvPr>
          <p:cNvSpPr>
            <a:spLocks noGrp="1"/>
          </p:cNvSpPr>
          <p:nvPr>
            <p:ph type="sldNum" sz="quarter" idx="13"/>
          </p:nvPr>
        </p:nvSpPr>
        <p:spPr/>
        <p:txBody>
          <a:bodyPr/>
          <a:lstStyle/>
          <a:p>
            <a:fld id="{7BCC8D0D-EAEC-449D-9161-023DFF90F2E2}" type="slidenum">
              <a:rPr lang="en-US" smtClean="0"/>
              <a:pPr/>
              <a:t>32</a:t>
            </a:fld>
            <a:endParaRPr lang="en-US">
              <a:latin typeface="+mn-lt"/>
            </a:endParaRPr>
          </a:p>
        </p:txBody>
      </p:sp>
      <p:sp>
        <p:nvSpPr>
          <p:cNvPr id="4" name="Title 3">
            <a:extLst>
              <a:ext uri="{FF2B5EF4-FFF2-40B4-BE49-F238E27FC236}">
                <a16:creationId xmlns:a16="http://schemas.microsoft.com/office/drawing/2014/main" id="{2F3E2F8A-AE5A-C300-2A3E-B424AD2EB4E6}"/>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2191DFAE-1461-921F-FF30-C9A50A305CA2}"/>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a:t>High FCR, High NCPR = strong polyelectrolyte</a:t>
            </a:r>
          </a:p>
          <a:p>
            <a:pPr marL="0" indent="0">
              <a:buNone/>
            </a:pPr>
            <a:r>
              <a:rPr lang="en-US"/>
              <a:t>High FCR, low NCPR = strong polyampholytes</a:t>
            </a:r>
          </a:p>
          <a:p>
            <a:pPr marL="0" indent="0">
              <a:buNone/>
            </a:pPr>
            <a:r>
              <a:rPr lang="en-US" b="1"/>
              <a:t>Low FCR = weak polyampholyte &amp; polyelectrolyte </a:t>
            </a:r>
          </a:p>
          <a:p>
            <a:pPr lvl="1">
              <a:buNone/>
            </a:pPr>
            <a:r>
              <a:rPr lang="en-US" sz="2000"/>
              <a:t>Tend towards more compact, globular conformations</a:t>
            </a:r>
          </a:p>
          <a:p>
            <a:pPr marL="0" indent="0">
              <a:buNone/>
            </a:pPr>
            <a:endParaRPr lang="en-US"/>
          </a:p>
          <a:p>
            <a:pPr marL="0" indent="0">
              <a:buNone/>
            </a:pPr>
            <a:endParaRPr lang="en-US" sz="1600"/>
          </a:p>
        </p:txBody>
      </p:sp>
      <p:sp>
        <p:nvSpPr>
          <p:cNvPr id="9" name="Text Placeholder 4">
            <a:extLst>
              <a:ext uri="{FF2B5EF4-FFF2-40B4-BE49-F238E27FC236}">
                <a16:creationId xmlns:a16="http://schemas.microsoft.com/office/drawing/2014/main" id="{AF5B12FF-46C2-0838-8286-CEB18272356F}"/>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10" name="Picture 9" descr="A diagram of a graph&#10;&#10;AI-generated content may be incorrect.">
            <a:extLst>
              <a:ext uri="{FF2B5EF4-FFF2-40B4-BE49-F238E27FC236}">
                <a16:creationId xmlns:a16="http://schemas.microsoft.com/office/drawing/2014/main" id="{47C7B36A-694B-B999-37CC-5CC1322E9EC5}"/>
              </a:ext>
            </a:extLst>
          </p:cNvPr>
          <p:cNvPicPr>
            <a:picLocks noChangeAspect="1"/>
          </p:cNvPicPr>
          <p:nvPr/>
        </p:nvPicPr>
        <p:blipFill>
          <a:blip r:embed="rId3"/>
          <a:stretch>
            <a:fillRect/>
          </a:stretch>
        </p:blipFill>
        <p:spPr>
          <a:xfrm>
            <a:off x="6251301" y="1162050"/>
            <a:ext cx="5251998" cy="5181600"/>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66485D5-9217-CC47-47B6-B1127AB1B550}"/>
                  </a:ext>
                </a:extLst>
              </p14:cNvPr>
              <p14:cNvContentPartPr/>
              <p14:nvPr/>
            </p14:nvContentPartPr>
            <p14:xfrm>
              <a:off x="12447064" y="3395283"/>
              <a:ext cx="13854" cy="13854"/>
            </p14:xfrm>
          </p:contentPart>
        </mc:Choice>
        <mc:Fallback xmlns="">
          <p:pic>
            <p:nvPicPr>
              <p:cNvPr id="12" name="Ink 11">
                <a:extLst>
                  <a:ext uri="{FF2B5EF4-FFF2-40B4-BE49-F238E27FC236}">
                    <a16:creationId xmlns:a16="http://schemas.microsoft.com/office/drawing/2014/main" id="{166485D5-9217-CC47-47B6-B1127AB1B550}"/>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BDCDF5B4-CF02-7B05-E9D2-757A4139361A}"/>
                  </a:ext>
                </a:extLst>
              </p14:cNvPr>
              <p14:cNvContentPartPr/>
              <p14:nvPr/>
            </p14:nvContentPartPr>
            <p14:xfrm>
              <a:off x="12447064" y="3395283"/>
              <a:ext cx="13854" cy="13854"/>
            </p14:xfrm>
          </p:contentPart>
        </mc:Choice>
        <mc:Fallback xmlns="">
          <p:pic>
            <p:nvPicPr>
              <p:cNvPr id="13" name="Ink 12">
                <a:extLst>
                  <a:ext uri="{FF2B5EF4-FFF2-40B4-BE49-F238E27FC236}">
                    <a16:creationId xmlns:a16="http://schemas.microsoft.com/office/drawing/2014/main" id="{BDCDF5B4-CF02-7B05-E9D2-757A4139361A}"/>
                  </a:ext>
                </a:extLst>
              </p:cNvPr>
              <p:cNvPicPr/>
              <p:nvPr/>
            </p:nvPicPr>
            <p:blipFill>
              <a:blip r:embed="rId5"/>
              <a:stretch>
                <a:fillRect/>
              </a:stretch>
            </p:blipFill>
            <p:spPr>
              <a:xfrm>
                <a:off x="11754364" y="2702583"/>
                <a:ext cx="1385400" cy="1385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9" name="Ink 28">
                <a:extLst>
                  <a:ext uri="{FF2B5EF4-FFF2-40B4-BE49-F238E27FC236}">
                    <a16:creationId xmlns:a16="http://schemas.microsoft.com/office/drawing/2014/main" id="{5537AA51-CAAF-4286-39EA-035694FCEA72}"/>
                  </a:ext>
                </a:extLst>
              </p14:cNvPr>
              <p14:cNvContentPartPr/>
              <p14:nvPr/>
            </p14:nvContentPartPr>
            <p14:xfrm>
              <a:off x="6670422" y="4911501"/>
              <a:ext cx="1362218" cy="875975"/>
            </p14:xfrm>
          </p:contentPart>
        </mc:Choice>
        <mc:Fallback xmlns="">
          <p:pic>
            <p:nvPicPr>
              <p:cNvPr id="29" name="Ink 28">
                <a:extLst>
                  <a:ext uri="{FF2B5EF4-FFF2-40B4-BE49-F238E27FC236}">
                    <a16:creationId xmlns:a16="http://schemas.microsoft.com/office/drawing/2014/main" id="{5537AA51-CAAF-4286-39EA-035694FCEA72}"/>
                  </a:ext>
                </a:extLst>
              </p:cNvPr>
              <p:cNvPicPr/>
              <p:nvPr/>
            </p:nvPicPr>
            <p:blipFill>
              <a:blip r:embed="rId8"/>
              <a:stretch>
                <a:fillRect/>
              </a:stretch>
            </p:blipFill>
            <p:spPr>
              <a:xfrm>
                <a:off x="6634432" y="4875512"/>
                <a:ext cx="1433838" cy="947593"/>
              </a:xfrm>
              <a:prstGeom prst="rect">
                <a:avLst/>
              </a:prstGeom>
            </p:spPr>
          </p:pic>
        </mc:Fallback>
      </mc:AlternateContent>
    </p:spTree>
    <p:extLst>
      <p:ext uri="{BB962C8B-B14F-4D97-AF65-F5344CB8AC3E}">
        <p14:creationId xmlns:p14="http://schemas.microsoft.com/office/powerpoint/2010/main" val="139949976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D6499-B195-3F7D-BB16-E640DA3BD3F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8F681A-1C48-55FA-4E3C-D6D3B29693BB}"/>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813EE0DA-EFC0-757E-E26C-85D211D9AEEC}"/>
              </a:ext>
            </a:extLst>
          </p:cNvPr>
          <p:cNvSpPr>
            <a:spLocks noGrp="1"/>
          </p:cNvSpPr>
          <p:nvPr>
            <p:ph type="sldNum" sz="quarter" idx="13"/>
          </p:nvPr>
        </p:nvSpPr>
        <p:spPr/>
        <p:txBody>
          <a:bodyPr/>
          <a:lstStyle/>
          <a:p>
            <a:fld id="{7BCC8D0D-EAEC-449D-9161-023DFF90F2E2}" type="slidenum">
              <a:rPr lang="en-US" smtClean="0"/>
              <a:pPr/>
              <a:t>33</a:t>
            </a:fld>
            <a:endParaRPr lang="en-US">
              <a:latin typeface="+mn-lt"/>
            </a:endParaRPr>
          </a:p>
        </p:txBody>
      </p:sp>
      <p:sp>
        <p:nvSpPr>
          <p:cNvPr id="4" name="Title 3">
            <a:extLst>
              <a:ext uri="{FF2B5EF4-FFF2-40B4-BE49-F238E27FC236}">
                <a16:creationId xmlns:a16="http://schemas.microsoft.com/office/drawing/2014/main" id="{E383A601-05D1-12BC-8A9A-B0FA63A938B8}"/>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5D5F17B8-F070-8A66-7757-37AAE60346F3}"/>
              </a:ext>
            </a:extLst>
          </p:cNvPr>
          <p:cNvSpPr>
            <a:spLocks noGrp="1"/>
          </p:cNvSpPr>
          <p:nvPr>
            <p:ph sz="quarter" idx="23"/>
          </p:nvPr>
        </p:nvSpPr>
        <p:spPr>
          <a:xfrm>
            <a:off x="593727" y="1869017"/>
            <a:ext cx="5657850" cy="3909481"/>
          </a:xfrm>
        </p:spPr>
        <p:txBody>
          <a:bodyPr vert="horz" lIns="91440" tIns="45720" rIns="91440" bIns="45720" rtlCol="0" anchor="t">
            <a:normAutofit/>
          </a:bodyPr>
          <a:lstStyle/>
          <a:p>
            <a:pPr marL="0" indent="0">
              <a:buNone/>
            </a:pPr>
            <a:r>
              <a:rPr lang="en-US"/>
              <a:t>FCR – Fraction of charged residues</a:t>
            </a:r>
          </a:p>
          <a:p>
            <a:pPr marL="0" indent="0">
              <a:buNone/>
            </a:pPr>
            <a:r>
              <a:rPr lang="en-US"/>
              <a:t>NCPR – Net charge per residue</a:t>
            </a:r>
          </a:p>
          <a:p>
            <a:pPr marL="0" indent="0">
              <a:buNone/>
            </a:pPr>
            <a:r>
              <a:rPr lang="en-US" b="1"/>
              <a:t>κ – charge patterning parameter</a:t>
            </a:r>
          </a:p>
          <a:p>
            <a:pPr marL="457200" lvl="1" indent="0">
              <a:buNone/>
            </a:pPr>
            <a:r>
              <a:rPr lang="en-US" sz="1600"/>
              <a:t>Value between 0 (charges well-mixed) and 1 (charges segregated) that describes charge distribution across polypeptide</a:t>
            </a:r>
          </a:p>
        </p:txBody>
      </p:sp>
      <p:pic>
        <p:nvPicPr>
          <p:cNvPr id="5" name="Content Placeholder 4" descr="A diagram of a sequence of k and k&#10;&#10;AI-generated content may be incorrect.">
            <a:extLst>
              <a:ext uri="{FF2B5EF4-FFF2-40B4-BE49-F238E27FC236}">
                <a16:creationId xmlns:a16="http://schemas.microsoft.com/office/drawing/2014/main" id="{0CED3586-0F2A-4E09-2A2E-39FBA9ACFD1C}"/>
              </a:ext>
            </a:extLst>
          </p:cNvPr>
          <p:cNvPicPr>
            <a:picLocks noGrp="1" noChangeAspect="1"/>
          </p:cNvPicPr>
          <p:nvPr>
            <p:ph sz="quarter" idx="24"/>
          </p:nvPr>
        </p:nvPicPr>
        <p:blipFill>
          <a:blip r:embed="rId3"/>
          <a:stretch>
            <a:fillRect/>
          </a:stretch>
        </p:blipFill>
        <p:spPr>
          <a:xfrm>
            <a:off x="6492014" y="1278467"/>
            <a:ext cx="5169607" cy="4500030"/>
          </a:xfrm>
          <a:prstGeom prst="rect">
            <a:avLst/>
          </a:prstGeom>
        </p:spPr>
      </p:pic>
      <p:sp>
        <p:nvSpPr>
          <p:cNvPr id="9" name="Text Placeholder 4">
            <a:extLst>
              <a:ext uri="{FF2B5EF4-FFF2-40B4-BE49-F238E27FC236}">
                <a16:creationId xmlns:a16="http://schemas.microsoft.com/office/drawing/2014/main" id="{D9DF7F74-1FA3-042B-443E-D3BB27DA305C}"/>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spTree>
    <p:extLst>
      <p:ext uri="{BB962C8B-B14F-4D97-AF65-F5344CB8AC3E}">
        <p14:creationId xmlns:p14="http://schemas.microsoft.com/office/powerpoint/2010/main" val="325288128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FB367-B2EF-A82D-9B73-75DE0E17880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87988E4-FD40-1462-1C78-B4D5E3AB2D30}"/>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A7AA7AF1-5C41-8837-E20A-8860F5BFF3CA}"/>
              </a:ext>
            </a:extLst>
          </p:cNvPr>
          <p:cNvSpPr>
            <a:spLocks noGrp="1"/>
          </p:cNvSpPr>
          <p:nvPr>
            <p:ph type="sldNum" sz="quarter" idx="13"/>
          </p:nvPr>
        </p:nvSpPr>
        <p:spPr/>
        <p:txBody>
          <a:bodyPr/>
          <a:lstStyle/>
          <a:p>
            <a:fld id="{7BCC8D0D-EAEC-449D-9161-023DFF90F2E2}" type="slidenum">
              <a:rPr lang="en-US" smtClean="0"/>
              <a:pPr/>
              <a:t>34</a:t>
            </a:fld>
            <a:endParaRPr lang="en-US">
              <a:latin typeface="+mn-lt"/>
            </a:endParaRPr>
          </a:p>
        </p:txBody>
      </p:sp>
      <p:sp>
        <p:nvSpPr>
          <p:cNvPr id="4" name="Title 3">
            <a:extLst>
              <a:ext uri="{FF2B5EF4-FFF2-40B4-BE49-F238E27FC236}">
                <a16:creationId xmlns:a16="http://schemas.microsoft.com/office/drawing/2014/main" id="{888C6EE7-3E1D-D145-337E-BE6568593706}"/>
              </a:ext>
            </a:extLst>
          </p:cNvPr>
          <p:cNvSpPr>
            <a:spLocks noGrp="1"/>
          </p:cNvSpPr>
          <p:nvPr>
            <p:ph type="title"/>
          </p:nvPr>
        </p:nvSpPr>
        <p:spPr/>
        <p:txBody>
          <a:bodyPr/>
          <a:lstStyle/>
          <a:p>
            <a:r>
              <a:rPr lang="en-US"/>
              <a:t>Describing a charged IDR</a:t>
            </a:r>
          </a:p>
        </p:txBody>
      </p:sp>
      <p:sp>
        <p:nvSpPr>
          <p:cNvPr id="6" name="Content Placeholder 5">
            <a:extLst>
              <a:ext uri="{FF2B5EF4-FFF2-40B4-BE49-F238E27FC236}">
                <a16:creationId xmlns:a16="http://schemas.microsoft.com/office/drawing/2014/main" id="{3D26B8C9-C10C-2A5E-D69B-A92652ABEF09}"/>
              </a:ext>
            </a:extLst>
          </p:cNvPr>
          <p:cNvSpPr>
            <a:spLocks noGrp="1"/>
          </p:cNvSpPr>
          <p:nvPr>
            <p:ph sz="quarter" idx="23"/>
          </p:nvPr>
        </p:nvSpPr>
        <p:spPr>
          <a:xfrm>
            <a:off x="593727" y="1869017"/>
            <a:ext cx="5657850" cy="3909481"/>
          </a:xfrm>
        </p:spPr>
        <p:txBody>
          <a:bodyPr vert="horz" lIns="91440" tIns="45720" rIns="91440" bIns="45720" rtlCol="0" anchor="t">
            <a:normAutofit fontScale="92500"/>
          </a:bodyPr>
          <a:lstStyle/>
          <a:p>
            <a:pPr marL="0" indent="0">
              <a:buNone/>
            </a:pPr>
            <a:r>
              <a:rPr lang="en-US"/>
              <a:t>FCR – Fraction of charged residues</a:t>
            </a:r>
          </a:p>
          <a:p>
            <a:pPr marL="0" indent="0">
              <a:buNone/>
            </a:pPr>
            <a:r>
              <a:rPr lang="en-US"/>
              <a:t>NCPR – Net charge per residue</a:t>
            </a:r>
          </a:p>
          <a:p>
            <a:pPr marL="0" indent="0">
              <a:buNone/>
            </a:pPr>
            <a:r>
              <a:rPr lang="en-US" b="1"/>
              <a:t>κ – charge patterning parameter</a:t>
            </a:r>
          </a:p>
          <a:p>
            <a:pPr marL="457200" lvl="1" indent="0">
              <a:buNone/>
            </a:pPr>
            <a:r>
              <a:rPr lang="en-US" sz="1600">
                <a:cs typeface="Arial"/>
              </a:rPr>
              <a:t>Value between 0 (charges well-mixed) and 1 (charges segregated) that describes charge distribution across polypeptide</a:t>
            </a:r>
          </a:p>
          <a:p>
            <a:pPr marL="0">
              <a:buNone/>
            </a:pPr>
            <a:r>
              <a:rPr lang="en-US" sz="2400" b="1"/>
              <a:t>κ </a:t>
            </a:r>
            <a:r>
              <a:rPr lang="en-US" sz="2400"/>
              <a:t>determines differences in radius of gyration and shape when FCR/NCPR are similar between two IDRs</a:t>
            </a:r>
            <a:endParaRPr lang="en-US"/>
          </a:p>
          <a:p>
            <a:pPr marL="457200" lvl="1" indent="0">
              <a:buNone/>
            </a:pPr>
            <a:endParaRPr lang="en-US" sz="1600"/>
          </a:p>
        </p:txBody>
      </p:sp>
      <p:sp>
        <p:nvSpPr>
          <p:cNvPr id="9" name="Text Placeholder 4">
            <a:extLst>
              <a:ext uri="{FF2B5EF4-FFF2-40B4-BE49-F238E27FC236}">
                <a16:creationId xmlns:a16="http://schemas.microsoft.com/office/drawing/2014/main" id="{BD4887F6-A5FC-BEF3-85EA-F6F20E9C02AD}"/>
              </a:ext>
            </a:extLst>
          </p:cNvPr>
          <p:cNvSpPr>
            <a:spLocks noGrp="1"/>
          </p:cNvSpPr>
          <p:nvPr>
            <p:ph type="body" sz="quarter" idx="15"/>
          </p:nvPr>
        </p:nvSpPr>
        <p:spPr>
          <a:xfrm>
            <a:off x="604407" y="1163116"/>
            <a:ext cx="10893285" cy="446529"/>
          </a:xfrm>
        </p:spPr>
        <p:txBody>
          <a:bodyPr vert="horz" lIns="91440" tIns="45720" rIns="91440" bIns="45720" rtlCol="0" anchor="t">
            <a:noAutofit/>
          </a:bodyPr>
          <a:lstStyle/>
          <a:p>
            <a:r>
              <a:rPr lang="en-US"/>
              <a:t>Das &amp; Pappu, 2013</a:t>
            </a:r>
          </a:p>
          <a:p>
            <a:endParaRPr lang="en-US"/>
          </a:p>
        </p:txBody>
      </p:sp>
      <p:pic>
        <p:nvPicPr>
          <p:cNvPr id="14" name="Content Placeholder 13" descr="A diagram of a graph&#10;&#10;AI-generated content may be incorrect.">
            <a:extLst>
              <a:ext uri="{FF2B5EF4-FFF2-40B4-BE49-F238E27FC236}">
                <a16:creationId xmlns:a16="http://schemas.microsoft.com/office/drawing/2014/main" id="{5B7BDEB7-0D9A-A573-7C7F-FAF737115B0A}"/>
              </a:ext>
            </a:extLst>
          </p:cNvPr>
          <p:cNvPicPr>
            <a:picLocks noGrp="1" noChangeAspect="1"/>
          </p:cNvPicPr>
          <p:nvPr>
            <p:ph sz="quarter" idx="24"/>
          </p:nvPr>
        </p:nvPicPr>
        <p:blipFill>
          <a:blip r:embed="rId3"/>
          <a:stretch>
            <a:fillRect/>
          </a:stretch>
        </p:blipFill>
        <p:spPr>
          <a:xfrm>
            <a:off x="6539444" y="1316567"/>
            <a:ext cx="5169997" cy="5023905"/>
          </a:xfrm>
          <a:prstGeom prst="rect">
            <a:avLst/>
          </a:prstGeom>
        </p:spPr>
      </p:pic>
    </p:spTree>
    <p:extLst>
      <p:ext uri="{BB962C8B-B14F-4D97-AF65-F5344CB8AC3E}">
        <p14:creationId xmlns:p14="http://schemas.microsoft.com/office/powerpoint/2010/main" val="406784316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3F3A8-610C-C1DA-96C9-CCBD76B9D06E}"/>
            </a:ext>
          </a:extLst>
        </p:cNvPr>
        <p:cNvGrpSpPr/>
        <p:nvPr/>
      </p:nvGrpSpPr>
      <p:grpSpPr>
        <a:xfrm>
          <a:off x="0" y="0"/>
          <a:ext cx="0" cy="0"/>
          <a:chOff x="0" y="0"/>
          <a:chExt cx="0" cy="0"/>
        </a:xfrm>
      </p:grpSpPr>
      <p:pic>
        <p:nvPicPr>
          <p:cNvPr id="15" name="Content Placeholder 14" descr="A close-up of a black and white image&#10;&#10;AI-generated content may be incorrect.">
            <a:extLst>
              <a:ext uri="{FF2B5EF4-FFF2-40B4-BE49-F238E27FC236}">
                <a16:creationId xmlns:a16="http://schemas.microsoft.com/office/drawing/2014/main" id="{FF07EE86-3BB3-3AA8-804D-C32793343C88}"/>
              </a:ext>
            </a:extLst>
          </p:cNvPr>
          <p:cNvPicPr>
            <a:picLocks noGrp="1" noChangeAspect="1"/>
          </p:cNvPicPr>
          <p:nvPr>
            <p:ph sz="quarter" idx="24"/>
          </p:nvPr>
        </p:nvPicPr>
        <p:blipFill>
          <a:blip r:embed="rId3"/>
          <a:stretch>
            <a:fillRect/>
          </a:stretch>
        </p:blipFill>
        <p:spPr>
          <a:xfrm>
            <a:off x="6053578" y="1415072"/>
            <a:ext cx="2819013" cy="2110885"/>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EC493443-648D-774D-BCA4-C90104DD3096}"/>
              </a:ext>
            </a:extLst>
          </p:cNvPr>
          <p:cNvPicPr>
            <a:picLocks noChangeAspect="1"/>
          </p:cNvPicPr>
          <p:nvPr/>
        </p:nvPicPr>
        <p:blipFill>
          <a:blip r:embed="rId4"/>
          <a:stretch>
            <a:fillRect/>
          </a:stretch>
        </p:blipFill>
        <p:spPr>
          <a:xfrm>
            <a:off x="8873782" y="1391219"/>
            <a:ext cx="2766420" cy="2238375"/>
          </a:xfrm>
          <a:prstGeom prst="rect">
            <a:avLst/>
          </a:prstGeom>
        </p:spPr>
      </p:pic>
      <p:pic>
        <p:nvPicPr>
          <p:cNvPr id="17" name="Picture 16" descr="A diagram of a protein&#10;&#10;AI-generated content may be incorrect.">
            <a:extLst>
              <a:ext uri="{FF2B5EF4-FFF2-40B4-BE49-F238E27FC236}">
                <a16:creationId xmlns:a16="http://schemas.microsoft.com/office/drawing/2014/main" id="{D85ECC28-0F12-FD6A-80B0-75E73C7EAE1E}"/>
              </a:ext>
            </a:extLst>
          </p:cNvPr>
          <p:cNvPicPr>
            <a:picLocks noChangeAspect="1"/>
          </p:cNvPicPr>
          <p:nvPr/>
        </p:nvPicPr>
        <p:blipFill>
          <a:blip r:embed="rId5"/>
          <a:stretch>
            <a:fillRect/>
          </a:stretch>
        </p:blipFill>
        <p:spPr>
          <a:xfrm>
            <a:off x="7287658" y="3524250"/>
            <a:ext cx="2836384" cy="2676525"/>
          </a:xfrm>
          <a:prstGeom prst="rect">
            <a:avLst/>
          </a:prstGeom>
        </p:spPr>
      </p:pic>
      <p:sp>
        <p:nvSpPr>
          <p:cNvPr id="18" name="TextBox 17">
            <a:extLst>
              <a:ext uri="{FF2B5EF4-FFF2-40B4-BE49-F238E27FC236}">
                <a16:creationId xmlns:a16="http://schemas.microsoft.com/office/drawing/2014/main" id="{BEAE4772-B8F0-FAB4-67C5-5166D1BDDDC9}"/>
              </a:ext>
            </a:extLst>
          </p:cNvPr>
          <p:cNvSpPr txBox="1"/>
          <p:nvPr/>
        </p:nvSpPr>
        <p:spPr>
          <a:xfrm>
            <a:off x="10265351" y="4544290"/>
            <a:ext cx="16642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6D </a:t>
            </a:r>
            <a:r>
              <a:rPr lang="en-US" sz="1200"/>
              <a:t>= 6 aspartic acid added into FUS PLD</a:t>
            </a:r>
          </a:p>
        </p:txBody>
      </p:sp>
      <p:sp>
        <p:nvSpPr>
          <p:cNvPr id="2" name="Footer Placeholder 1">
            <a:extLst>
              <a:ext uri="{FF2B5EF4-FFF2-40B4-BE49-F238E27FC236}">
                <a16:creationId xmlns:a16="http://schemas.microsoft.com/office/drawing/2014/main" id="{6E93755A-9743-36C7-9A2B-170E3C348738}"/>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216903E6-9C9E-D0FD-F073-D9B0E1081DB3}"/>
              </a:ext>
            </a:extLst>
          </p:cNvPr>
          <p:cNvSpPr>
            <a:spLocks noGrp="1"/>
          </p:cNvSpPr>
          <p:nvPr>
            <p:ph type="sldNum" sz="quarter" idx="13"/>
          </p:nvPr>
        </p:nvSpPr>
        <p:spPr/>
        <p:txBody>
          <a:bodyPr/>
          <a:lstStyle/>
          <a:p>
            <a:fld id="{7BCC8D0D-EAEC-449D-9161-023DFF90F2E2}" type="slidenum">
              <a:rPr lang="en-US" smtClean="0"/>
              <a:pPr/>
              <a:t>35</a:t>
            </a:fld>
            <a:endParaRPr lang="en-US">
              <a:latin typeface="+mn-lt"/>
            </a:endParaRPr>
          </a:p>
        </p:txBody>
      </p:sp>
      <p:sp>
        <p:nvSpPr>
          <p:cNvPr id="4" name="Title 3">
            <a:extLst>
              <a:ext uri="{FF2B5EF4-FFF2-40B4-BE49-F238E27FC236}">
                <a16:creationId xmlns:a16="http://schemas.microsoft.com/office/drawing/2014/main" id="{47E8B788-74E0-E4C2-A7A5-128091BD0579}"/>
              </a:ext>
            </a:extLst>
          </p:cNvPr>
          <p:cNvSpPr>
            <a:spLocks noGrp="1"/>
          </p:cNvSpPr>
          <p:nvPr>
            <p:ph type="title"/>
          </p:nvPr>
        </p:nvSpPr>
        <p:spPr/>
        <p:txBody>
          <a:bodyPr/>
          <a:lstStyle/>
          <a:p>
            <a:r>
              <a:rPr lang="en-US" sz="4000">
                <a:latin typeface="Garamond"/>
                <a:cs typeface="Arial"/>
              </a:rPr>
              <a:t>How do charged residues change IDR behavior?</a:t>
            </a:r>
            <a:endParaRPr lang="en-US" sz="4000"/>
          </a:p>
        </p:txBody>
      </p:sp>
      <p:sp>
        <p:nvSpPr>
          <p:cNvPr id="6" name="Content Placeholder 5">
            <a:extLst>
              <a:ext uri="{FF2B5EF4-FFF2-40B4-BE49-F238E27FC236}">
                <a16:creationId xmlns:a16="http://schemas.microsoft.com/office/drawing/2014/main" id="{8225B6A6-BB9B-332F-0599-074235BB2C3C}"/>
              </a:ext>
            </a:extLst>
          </p:cNvPr>
          <p:cNvSpPr>
            <a:spLocks noGrp="1"/>
          </p:cNvSpPr>
          <p:nvPr>
            <p:ph sz="quarter" idx="23"/>
          </p:nvPr>
        </p:nvSpPr>
        <p:spPr>
          <a:xfrm>
            <a:off x="584202" y="1668992"/>
            <a:ext cx="5219700" cy="3909481"/>
          </a:xfrm>
        </p:spPr>
        <p:txBody>
          <a:bodyPr vert="horz" lIns="0" tIns="45720" rIns="91440" bIns="45720" rtlCol="0" anchor="t">
            <a:noAutofit/>
          </a:bodyPr>
          <a:lstStyle/>
          <a:p>
            <a:pPr marL="0" indent="0">
              <a:buNone/>
            </a:pPr>
            <a:r>
              <a:rPr lang="en-US" sz="2400">
                <a:cs typeface="Arial"/>
              </a:rPr>
              <a:t>With FUS proteins:</a:t>
            </a:r>
            <a:endParaRPr lang="en-US" sz="2400"/>
          </a:p>
        </p:txBody>
      </p:sp>
      <p:sp>
        <p:nvSpPr>
          <p:cNvPr id="9" name="Text Placeholder 4">
            <a:extLst>
              <a:ext uri="{FF2B5EF4-FFF2-40B4-BE49-F238E27FC236}">
                <a16:creationId xmlns:a16="http://schemas.microsoft.com/office/drawing/2014/main" id="{CCBF26EB-05DE-B414-E6B5-E07092786736}"/>
              </a:ext>
            </a:extLst>
          </p:cNvPr>
          <p:cNvSpPr>
            <a:spLocks noGrp="1"/>
          </p:cNvSpPr>
          <p:nvPr>
            <p:ph type="body" sz="quarter" idx="15"/>
          </p:nvPr>
        </p:nvSpPr>
        <p:spPr>
          <a:xfrm>
            <a:off x="604407" y="1163116"/>
            <a:ext cx="10893285" cy="446529"/>
          </a:xfrm>
        </p:spPr>
        <p:txBody>
          <a:bodyPr/>
          <a:lstStyle/>
          <a:p>
            <a:r>
              <a:rPr lang="en-US"/>
              <a:t>Wang et al, 2018</a:t>
            </a:r>
          </a:p>
        </p:txBody>
      </p:sp>
    </p:spTree>
    <p:extLst>
      <p:ext uri="{BB962C8B-B14F-4D97-AF65-F5344CB8AC3E}">
        <p14:creationId xmlns:p14="http://schemas.microsoft.com/office/powerpoint/2010/main" val="65608670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C9B73-4127-DA15-7E52-79DB0EAD9DA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462363-AE5D-BF6E-4703-7DADAF90E934}"/>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81A0B97-831A-094C-CF47-F290AA3C50EB}"/>
              </a:ext>
            </a:extLst>
          </p:cNvPr>
          <p:cNvSpPr>
            <a:spLocks noGrp="1"/>
          </p:cNvSpPr>
          <p:nvPr>
            <p:ph type="sldNum" sz="quarter" idx="13"/>
          </p:nvPr>
        </p:nvSpPr>
        <p:spPr/>
        <p:txBody>
          <a:bodyPr/>
          <a:lstStyle/>
          <a:p>
            <a:fld id="{7BCC8D0D-EAEC-449D-9161-023DFF90F2E2}" type="slidenum">
              <a:rPr lang="en-US" smtClean="0"/>
              <a:pPr/>
              <a:t>36</a:t>
            </a:fld>
            <a:endParaRPr lang="en-US">
              <a:latin typeface="+mn-lt"/>
            </a:endParaRPr>
          </a:p>
        </p:txBody>
      </p:sp>
      <p:sp>
        <p:nvSpPr>
          <p:cNvPr id="4" name="Title 3">
            <a:extLst>
              <a:ext uri="{FF2B5EF4-FFF2-40B4-BE49-F238E27FC236}">
                <a16:creationId xmlns:a16="http://schemas.microsoft.com/office/drawing/2014/main" id="{56F715A3-E876-66DC-D13F-B8DD1B6AC509}"/>
              </a:ext>
            </a:extLst>
          </p:cNvPr>
          <p:cNvSpPr>
            <a:spLocks noGrp="1"/>
          </p:cNvSpPr>
          <p:nvPr>
            <p:ph type="title"/>
          </p:nvPr>
        </p:nvSpPr>
        <p:spPr/>
        <p:txBody>
          <a:bodyPr/>
          <a:lstStyle/>
          <a:p>
            <a:r>
              <a:rPr lang="en-US" sz="4000">
                <a:latin typeface="Garamond"/>
                <a:cs typeface="Arial"/>
              </a:rPr>
              <a:t>How do charged residues change IDR behavior?</a:t>
            </a:r>
            <a:endParaRPr lang="en-US" sz="4000"/>
          </a:p>
        </p:txBody>
      </p:sp>
      <p:sp>
        <p:nvSpPr>
          <p:cNvPr id="6" name="Content Placeholder 5">
            <a:extLst>
              <a:ext uri="{FF2B5EF4-FFF2-40B4-BE49-F238E27FC236}">
                <a16:creationId xmlns:a16="http://schemas.microsoft.com/office/drawing/2014/main" id="{F4E19271-3C42-AD9D-DA55-2FF6C331BABB}"/>
              </a:ext>
            </a:extLst>
          </p:cNvPr>
          <p:cNvSpPr>
            <a:spLocks noGrp="1"/>
          </p:cNvSpPr>
          <p:nvPr>
            <p:ph sz="quarter" idx="23"/>
          </p:nvPr>
        </p:nvSpPr>
        <p:spPr>
          <a:xfrm>
            <a:off x="584202" y="1668992"/>
            <a:ext cx="5219700" cy="3909481"/>
          </a:xfrm>
        </p:spPr>
        <p:txBody>
          <a:bodyPr vert="horz" lIns="0" tIns="45720" rIns="91440" bIns="45720" rtlCol="0" anchor="t">
            <a:noAutofit/>
          </a:bodyPr>
          <a:lstStyle/>
          <a:p>
            <a:pPr marL="0" indent="0">
              <a:buNone/>
            </a:pPr>
            <a:r>
              <a:rPr lang="en-US" sz="2400">
                <a:cs typeface="Arial"/>
              </a:rPr>
              <a:t>With FUS proteins:</a:t>
            </a:r>
            <a:endParaRPr lang="en-US" sz="2400"/>
          </a:p>
          <a:p>
            <a:pPr marL="311785" indent="-311785"/>
            <a:r>
              <a:rPr lang="en-US" sz="2400">
                <a:cs typeface="Arial"/>
              </a:rPr>
              <a:t>Electrostatics tunes, not drives, phase separation</a:t>
            </a:r>
          </a:p>
        </p:txBody>
      </p:sp>
      <p:sp>
        <p:nvSpPr>
          <p:cNvPr id="9" name="Text Placeholder 4">
            <a:extLst>
              <a:ext uri="{FF2B5EF4-FFF2-40B4-BE49-F238E27FC236}">
                <a16:creationId xmlns:a16="http://schemas.microsoft.com/office/drawing/2014/main" id="{6FF79893-F2EE-833A-6E10-08311D3EF985}"/>
              </a:ext>
            </a:extLst>
          </p:cNvPr>
          <p:cNvSpPr>
            <a:spLocks noGrp="1"/>
          </p:cNvSpPr>
          <p:nvPr>
            <p:ph type="body" sz="quarter" idx="15"/>
          </p:nvPr>
        </p:nvSpPr>
        <p:spPr>
          <a:xfrm>
            <a:off x="604407" y="1163116"/>
            <a:ext cx="10893285" cy="446529"/>
          </a:xfrm>
        </p:spPr>
        <p:txBody>
          <a:bodyPr/>
          <a:lstStyle/>
          <a:p>
            <a:r>
              <a:rPr lang="en-US"/>
              <a:t>Wang et al, 2018</a:t>
            </a:r>
          </a:p>
        </p:txBody>
      </p:sp>
      <p:pic>
        <p:nvPicPr>
          <p:cNvPr id="15" name="Content Placeholder 14" descr="A close-up of a black and white image&#10;&#10;AI-generated content may be incorrect.">
            <a:extLst>
              <a:ext uri="{FF2B5EF4-FFF2-40B4-BE49-F238E27FC236}">
                <a16:creationId xmlns:a16="http://schemas.microsoft.com/office/drawing/2014/main" id="{B2630A86-668C-A65A-DEC3-582FE34B4CBE}"/>
              </a:ext>
            </a:extLst>
          </p:cNvPr>
          <p:cNvPicPr>
            <a:picLocks noGrp="1" noChangeAspect="1"/>
          </p:cNvPicPr>
          <p:nvPr>
            <p:ph sz="quarter" idx="24"/>
          </p:nvPr>
        </p:nvPicPr>
        <p:blipFill>
          <a:blip r:embed="rId3"/>
          <a:stretch>
            <a:fillRect/>
          </a:stretch>
        </p:blipFill>
        <p:spPr>
          <a:xfrm>
            <a:off x="6053578" y="1415072"/>
            <a:ext cx="2819013" cy="2110885"/>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743BD2B0-D1B7-94BC-99C8-8C261FBFDFB8}"/>
              </a:ext>
            </a:extLst>
          </p:cNvPr>
          <p:cNvPicPr>
            <a:picLocks noChangeAspect="1"/>
          </p:cNvPicPr>
          <p:nvPr/>
        </p:nvPicPr>
        <p:blipFill>
          <a:blip r:embed="rId4"/>
          <a:stretch>
            <a:fillRect/>
          </a:stretch>
        </p:blipFill>
        <p:spPr>
          <a:xfrm>
            <a:off x="8873782" y="1391219"/>
            <a:ext cx="2766420" cy="2238375"/>
          </a:xfrm>
          <a:prstGeom prst="rect">
            <a:avLst/>
          </a:prstGeom>
        </p:spPr>
      </p:pic>
      <p:sp>
        <p:nvSpPr>
          <p:cNvPr id="18" name="TextBox 17">
            <a:extLst>
              <a:ext uri="{FF2B5EF4-FFF2-40B4-BE49-F238E27FC236}">
                <a16:creationId xmlns:a16="http://schemas.microsoft.com/office/drawing/2014/main" id="{53A04A9E-3AB0-18E0-CA25-855D05E7E2DE}"/>
              </a:ext>
            </a:extLst>
          </p:cNvPr>
          <p:cNvSpPr txBox="1"/>
          <p:nvPr/>
        </p:nvSpPr>
        <p:spPr>
          <a:xfrm>
            <a:off x="10265351" y="4544290"/>
            <a:ext cx="16642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6D </a:t>
            </a:r>
            <a:r>
              <a:rPr lang="en-US" sz="1200"/>
              <a:t>= 6 aspartic acid added into FUS PLD</a:t>
            </a:r>
          </a:p>
        </p:txBody>
      </p:sp>
      <p:pic>
        <p:nvPicPr>
          <p:cNvPr id="7" name="Picture 6" descr="A diagram of a protein&#10;&#10;AI-generated content may be incorrect.">
            <a:extLst>
              <a:ext uri="{FF2B5EF4-FFF2-40B4-BE49-F238E27FC236}">
                <a16:creationId xmlns:a16="http://schemas.microsoft.com/office/drawing/2014/main" id="{16802E1B-23C6-6BC7-A6AC-6EFD4A677793}"/>
              </a:ext>
            </a:extLst>
          </p:cNvPr>
          <p:cNvPicPr>
            <a:picLocks noChangeAspect="1"/>
          </p:cNvPicPr>
          <p:nvPr/>
        </p:nvPicPr>
        <p:blipFill>
          <a:blip r:embed="rId5"/>
          <a:stretch>
            <a:fillRect/>
          </a:stretch>
        </p:blipFill>
        <p:spPr>
          <a:xfrm>
            <a:off x="7287658" y="3524250"/>
            <a:ext cx="2836384" cy="2676525"/>
          </a:xfrm>
          <a:prstGeom prst="rect">
            <a:avLst/>
          </a:prstGeom>
        </p:spPr>
      </p:pic>
    </p:spTree>
    <p:extLst>
      <p:ext uri="{BB962C8B-B14F-4D97-AF65-F5344CB8AC3E}">
        <p14:creationId xmlns:p14="http://schemas.microsoft.com/office/powerpoint/2010/main" val="369299221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78A41-612E-6A51-2B77-6AAC6B779AEE}"/>
            </a:ext>
          </a:extLst>
        </p:cNvPr>
        <p:cNvGrpSpPr/>
        <p:nvPr/>
      </p:nvGrpSpPr>
      <p:grpSpPr>
        <a:xfrm>
          <a:off x="0" y="0"/>
          <a:ext cx="0" cy="0"/>
          <a:chOff x="0" y="0"/>
          <a:chExt cx="0" cy="0"/>
        </a:xfrm>
      </p:grpSpPr>
      <p:pic>
        <p:nvPicPr>
          <p:cNvPr id="8" name="Picture 7" descr="A diagram of a protein&#10;&#10;AI-generated content may be incorrect.">
            <a:extLst>
              <a:ext uri="{FF2B5EF4-FFF2-40B4-BE49-F238E27FC236}">
                <a16:creationId xmlns:a16="http://schemas.microsoft.com/office/drawing/2014/main" id="{7B2D7D60-52E5-B8A4-F318-8A56BCED84DB}"/>
              </a:ext>
            </a:extLst>
          </p:cNvPr>
          <p:cNvPicPr>
            <a:picLocks noChangeAspect="1"/>
          </p:cNvPicPr>
          <p:nvPr/>
        </p:nvPicPr>
        <p:blipFill>
          <a:blip r:embed="rId3"/>
          <a:stretch>
            <a:fillRect/>
          </a:stretch>
        </p:blipFill>
        <p:spPr>
          <a:xfrm>
            <a:off x="7287658" y="3524250"/>
            <a:ext cx="2836384" cy="2676525"/>
          </a:xfrm>
          <a:prstGeom prst="rect">
            <a:avLst/>
          </a:prstGeom>
        </p:spPr>
      </p:pic>
      <p:sp>
        <p:nvSpPr>
          <p:cNvPr id="2" name="Footer Placeholder 1">
            <a:extLst>
              <a:ext uri="{FF2B5EF4-FFF2-40B4-BE49-F238E27FC236}">
                <a16:creationId xmlns:a16="http://schemas.microsoft.com/office/drawing/2014/main" id="{BCCC7E47-D666-C60B-318A-6376A38EA4B3}"/>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75A2F3C-5730-4A08-DC32-C9141C47A6BF}"/>
              </a:ext>
            </a:extLst>
          </p:cNvPr>
          <p:cNvSpPr>
            <a:spLocks noGrp="1"/>
          </p:cNvSpPr>
          <p:nvPr>
            <p:ph type="sldNum" sz="quarter" idx="13"/>
          </p:nvPr>
        </p:nvSpPr>
        <p:spPr/>
        <p:txBody>
          <a:bodyPr/>
          <a:lstStyle/>
          <a:p>
            <a:fld id="{7BCC8D0D-EAEC-449D-9161-023DFF90F2E2}" type="slidenum">
              <a:rPr lang="en-US" smtClean="0"/>
              <a:pPr/>
              <a:t>37</a:t>
            </a:fld>
            <a:endParaRPr lang="en-US">
              <a:latin typeface="+mn-lt"/>
            </a:endParaRPr>
          </a:p>
        </p:txBody>
      </p:sp>
      <p:sp>
        <p:nvSpPr>
          <p:cNvPr id="4" name="Title 3">
            <a:extLst>
              <a:ext uri="{FF2B5EF4-FFF2-40B4-BE49-F238E27FC236}">
                <a16:creationId xmlns:a16="http://schemas.microsoft.com/office/drawing/2014/main" id="{E00389DE-7C76-D6F3-C73A-6B8C83BF53C1}"/>
              </a:ext>
            </a:extLst>
          </p:cNvPr>
          <p:cNvSpPr>
            <a:spLocks noGrp="1"/>
          </p:cNvSpPr>
          <p:nvPr>
            <p:ph type="title"/>
          </p:nvPr>
        </p:nvSpPr>
        <p:spPr/>
        <p:txBody>
          <a:bodyPr/>
          <a:lstStyle/>
          <a:p>
            <a:r>
              <a:rPr lang="en-US" sz="4000">
                <a:latin typeface="Garamond"/>
                <a:cs typeface="Arial"/>
              </a:rPr>
              <a:t>How do charged residues change IDR behavior?</a:t>
            </a:r>
            <a:endParaRPr lang="en-US" sz="4000"/>
          </a:p>
        </p:txBody>
      </p:sp>
      <p:sp>
        <p:nvSpPr>
          <p:cNvPr id="6" name="Content Placeholder 5">
            <a:extLst>
              <a:ext uri="{FF2B5EF4-FFF2-40B4-BE49-F238E27FC236}">
                <a16:creationId xmlns:a16="http://schemas.microsoft.com/office/drawing/2014/main" id="{414E021B-89D6-940C-72CD-F2348F0DAFAA}"/>
              </a:ext>
            </a:extLst>
          </p:cNvPr>
          <p:cNvSpPr>
            <a:spLocks noGrp="1"/>
          </p:cNvSpPr>
          <p:nvPr>
            <p:ph sz="quarter" idx="23"/>
          </p:nvPr>
        </p:nvSpPr>
        <p:spPr>
          <a:xfrm>
            <a:off x="584202" y="1668992"/>
            <a:ext cx="5219700" cy="3909481"/>
          </a:xfrm>
        </p:spPr>
        <p:txBody>
          <a:bodyPr vert="horz" lIns="0" tIns="45720" rIns="91440" bIns="45720" rtlCol="0" anchor="t">
            <a:noAutofit/>
          </a:bodyPr>
          <a:lstStyle/>
          <a:p>
            <a:pPr marL="0" indent="0">
              <a:buNone/>
            </a:pPr>
            <a:r>
              <a:rPr lang="en-US" sz="2400">
                <a:cs typeface="Arial"/>
              </a:rPr>
              <a:t>With FUS proteins:</a:t>
            </a:r>
            <a:endParaRPr lang="en-US" sz="2400"/>
          </a:p>
          <a:p>
            <a:pPr marL="311785" indent="-311785"/>
            <a:r>
              <a:rPr lang="en-US" sz="2400">
                <a:cs typeface="Arial"/>
              </a:rPr>
              <a:t>Electrostatics tunes, not drives, phase separation</a:t>
            </a:r>
            <a:endParaRPr lang="en-US" sz="2400"/>
          </a:p>
          <a:p>
            <a:pPr marL="311785" indent="-311785"/>
            <a:r>
              <a:rPr lang="en-US" sz="2400">
                <a:cs typeface="Arial"/>
              </a:rPr>
              <a:t>Introduction of too many negative charge breaks down phase separation</a:t>
            </a:r>
            <a:endParaRPr lang="en-US"/>
          </a:p>
        </p:txBody>
      </p:sp>
      <p:sp>
        <p:nvSpPr>
          <p:cNvPr id="9" name="Text Placeholder 4">
            <a:extLst>
              <a:ext uri="{FF2B5EF4-FFF2-40B4-BE49-F238E27FC236}">
                <a16:creationId xmlns:a16="http://schemas.microsoft.com/office/drawing/2014/main" id="{2C4CA91F-964E-73A3-035F-DC7AA80F0EA2}"/>
              </a:ext>
            </a:extLst>
          </p:cNvPr>
          <p:cNvSpPr>
            <a:spLocks noGrp="1"/>
          </p:cNvSpPr>
          <p:nvPr>
            <p:ph type="body" sz="quarter" idx="15"/>
          </p:nvPr>
        </p:nvSpPr>
        <p:spPr>
          <a:xfrm>
            <a:off x="604407" y="1163116"/>
            <a:ext cx="10893285" cy="446529"/>
          </a:xfrm>
        </p:spPr>
        <p:txBody>
          <a:bodyPr/>
          <a:lstStyle/>
          <a:p>
            <a:r>
              <a:rPr lang="en-US"/>
              <a:t>Wang et al, 2018</a:t>
            </a:r>
          </a:p>
        </p:txBody>
      </p:sp>
      <p:pic>
        <p:nvPicPr>
          <p:cNvPr id="15" name="Content Placeholder 14" descr="A close-up of a black and white image&#10;&#10;AI-generated content may be incorrect.">
            <a:extLst>
              <a:ext uri="{FF2B5EF4-FFF2-40B4-BE49-F238E27FC236}">
                <a16:creationId xmlns:a16="http://schemas.microsoft.com/office/drawing/2014/main" id="{2FF1C078-668E-DB5E-9ABC-D811582521AA}"/>
              </a:ext>
            </a:extLst>
          </p:cNvPr>
          <p:cNvPicPr>
            <a:picLocks noGrp="1" noChangeAspect="1"/>
          </p:cNvPicPr>
          <p:nvPr>
            <p:ph sz="quarter" idx="24"/>
          </p:nvPr>
        </p:nvPicPr>
        <p:blipFill>
          <a:blip r:embed="rId4"/>
          <a:stretch>
            <a:fillRect/>
          </a:stretch>
        </p:blipFill>
        <p:spPr>
          <a:xfrm>
            <a:off x="6053578" y="1415072"/>
            <a:ext cx="2819013" cy="2110885"/>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48F0D7B8-BDBF-898E-767C-E63680553151}"/>
              </a:ext>
            </a:extLst>
          </p:cNvPr>
          <p:cNvPicPr>
            <a:picLocks noChangeAspect="1"/>
          </p:cNvPicPr>
          <p:nvPr/>
        </p:nvPicPr>
        <p:blipFill>
          <a:blip r:embed="rId5"/>
          <a:stretch>
            <a:fillRect/>
          </a:stretch>
        </p:blipFill>
        <p:spPr>
          <a:xfrm>
            <a:off x="8873782" y="1391219"/>
            <a:ext cx="2766420" cy="2238375"/>
          </a:xfrm>
          <a:prstGeom prst="rect">
            <a:avLst/>
          </a:prstGeom>
        </p:spPr>
      </p:pic>
      <p:sp>
        <p:nvSpPr>
          <p:cNvPr id="18" name="TextBox 17">
            <a:extLst>
              <a:ext uri="{FF2B5EF4-FFF2-40B4-BE49-F238E27FC236}">
                <a16:creationId xmlns:a16="http://schemas.microsoft.com/office/drawing/2014/main" id="{F73E020D-3C6F-BA4E-1ECF-85252073D069}"/>
              </a:ext>
            </a:extLst>
          </p:cNvPr>
          <p:cNvSpPr txBox="1"/>
          <p:nvPr/>
        </p:nvSpPr>
        <p:spPr>
          <a:xfrm>
            <a:off x="10265351" y="4544290"/>
            <a:ext cx="16642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6D </a:t>
            </a:r>
            <a:r>
              <a:rPr lang="en-US" sz="1200"/>
              <a:t>= 6 aspartic acid added into FUS PLD</a:t>
            </a:r>
          </a:p>
        </p:txBody>
      </p:sp>
      <p:sp>
        <p:nvSpPr>
          <p:cNvPr id="5" name="Rectangle 4">
            <a:extLst>
              <a:ext uri="{FF2B5EF4-FFF2-40B4-BE49-F238E27FC236}">
                <a16:creationId xmlns:a16="http://schemas.microsoft.com/office/drawing/2014/main" id="{819C327B-B528-B685-E764-A1CAF6C80BBB}"/>
              </a:ext>
            </a:extLst>
          </p:cNvPr>
          <p:cNvSpPr/>
          <p:nvPr/>
        </p:nvSpPr>
        <p:spPr bwMode="auto">
          <a:xfrm>
            <a:off x="8877300" y="1266825"/>
            <a:ext cx="2905125" cy="2362200"/>
          </a:xfrm>
          <a:prstGeom prst="rect">
            <a:avLst/>
          </a:prstGeom>
          <a:noFill/>
          <a:ln w="28575" algn="ctr">
            <a:solidFill>
              <a:srgbClr val="FF0000"/>
            </a:solidFill>
            <a:miter lim="800000"/>
            <a:headEnd/>
            <a:tailEnd/>
          </a:ln>
        </p:spPr>
        <p:txBody>
          <a:bodyPr wrap="none" rtlCol="0" anchor="ctr"/>
          <a:lstStyle/>
          <a:p>
            <a:pPr algn="ctr">
              <a:lnSpc>
                <a:spcPct val="90000"/>
              </a:lnSpc>
            </a:pPr>
            <a:endParaRPr lang="en-US" sz="2000" b="1" err="1">
              <a:solidFill>
                <a:schemeClr val="bg1"/>
              </a:solidFill>
              <a:latin typeface="+mj-lt"/>
            </a:endParaRPr>
          </a:p>
        </p:txBody>
      </p:sp>
    </p:spTree>
    <p:extLst>
      <p:ext uri="{BB962C8B-B14F-4D97-AF65-F5344CB8AC3E}">
        <p14:creationId xmlns:p14="http://schemas.microsoft.com/office/powerpoint/2010/main" val="330418826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03B69-FD1C-4F2C-2695-DA619F3FC2A2}"/>
            </a:ext>
          </a:extLst>
        </p:cNvPr>
        <p:cNvGrpSpPr/>
        <p:nvPr/>
      </p:nvGrpSpPr>
      <p:grpSpPr>
        <a:xfrm>
          <a:off x="0" y="0"/>
          <a:ext cx="0" cy="0"/>
          <a:chOff x="0" y="0"/>
          <a:chExt cx="0" cy="0"/>
        </a:xfrm>
      </p:grpSpPr>
      <p:pic>
        <p:nvPicPr>
          <p:cNvPr id="10" name="Picture 9" descr="A diagram of a protein&#10;&#10;AI-generated content may be incorrect.">
            <a:extLst>
              <a:ext uri="{FF2B5EF4-FFF2-40B4-BE49-F238E27FC236}">
                <a16:creationId xmlns:a16="http://schemas.microsoft.com/office/drawing/2014/main" id="{0F77A4FF-9F33-C6E4-7ADA-16E56990100E}"/>
              </a:ext>
            </a:extLst>
          </p:cNvPr>
          <p:cNvPicPr>
            <a:picLocks noChangeAspect="1"/>
          </p:cNvPicPr>
          <p:nvPr/>
        </p:nvPicPr>
        <p:blipFill>
          <a:blip r:embed="rId3"/>
          <a:stretch>
            <a:fillRect/>
          </a:stretch>
        </p:blipFill>
        <p:spPr>
          <a:xfrm>
            <a:off x="7287658" y="3524250"/>
            <a:ext cx="2836384" cy="2676525"/>
          </a:xfrm>
          <a:prstGeom prst="rect">
            <a:avLst/>
          </a:prstGeom>
        </p:spPr>
      </p:pic>
      <p:sp>
        <p:nvSpPr>
          <p:cNvPr id="2" name="Footer Placeholder 1">
            <a:extLst>
              <a:ext uri="{FF2B5EF4-FFF2-40B4-BE49-F238E27FC236}">
                <a16:creationId xmlns:a16="http://schemas.microsoft.com/office/drawing/2014/main" id="{323F19F6-9441-FD60-C71D-0CD3B00226F3}"/>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356B1EF0-52E8-1995-A6BD-CA68A4D3775A}"/>
              </a:ext>
            </a:extLst>
          </p:cNvPr>
          <p:cNvSpPr>
            <a:spLocks noGrp="1"/>
          </p:cNvSpPr>
          <p:nvPr>
            <p:ph type="sldNum" sz="quarter" idx="13"/>
          </p:nvPr>
        </p:nvSpPr>
        <p:spPr/>
        <p:txBody>
          <a:bodyPr/>
          <a:lstStyle/>
          <a:p>
            <a:fld id="{7BCC8D0D-EAEC-449D-9161-023DFF90F2E2}" type="slidenum">
              <a:rPr lang="en-US" smtClean="0"/>
              <a:pPr/>
              <a:t>38</a:t>
            </a:fld>
            <a:endParaRPr lang="en-US">
              <a:latin typeface="+mn-lt"/>
            </a:endParaRPr>
          </a:p>
        </p:txBody>
      </p:sp>
      <p:sp>
        <p:nvSpPr>
          <p:cNvPr id="4" name="Title 3">
            <a:extLst>
              <a:ext uri="{FF2B5EF4-FFF2-40B4-BE49-F238E27FC236}">
                <a16:creationId xmlns:a16="http://schemas.microsoft.com/office/drawing/2014/main" id="{2CBECEC6-5631-236D-A4D6-431B61E2B158}"/>
              </a:ext>
            </a:extLst>
          </p:cNvPr>
          <p:cNvSpPr>
            <a:spLocks noGrp="1"/>
          </p:cNvSpPr>
          <p:nvPr>
            <p:ph type="title"/>
          </p:nvPr>
        </p:nvSpPr>
        <p:spPr/>
        <p:txBody>
          <a:bodyPr/>
          <a:lstStyle/>
          <a:p>
            <a:r>
              <a:rPr lang="en-US" sz="4000">
                <a:latin typeface="Garamond"/>
                <a:cs typeface="Arial"/>
              </a:rPr>
              <a:t>How do charged residues change IDR behavior?</a:t>
            </a:r>
            <a:endParaRPr lang="en-US" sz="4000"/>
          </a:p>
        </p:txBody>
      </p:sp>
      <p:sp>
        <p:nvSpPr>
          <p:cNvPr id="6" name="Content Placeholder 5">
            <a:extLst>
              <a:ext uri="{FF2B5EF4-FFF2-40B4-BE49-F238E27FC236}">
                <a16:creationId xmlns:a16="http://schemas.microsoft.com/office/drawing/2014/main" id="{DDCF356A-9A74-B9A0-7A4A-BCF69D91E747}"/>
              </a:ext>
            </a:extLst>
          </p:cNvPr>
          <p:cNvSpPr>
            <a:spLocks noGrp="1"/>
          </p:cNvSpPr>
          <p:nvPr>
            <p:ph sz="quarter" idx="23"/>
          </p:nvPr>
        </p:nvSpPr>
        <p:spPr>
          <a:xfrm>
            <a:off x="584202" y="1668992"/>
            <a:ext cx="5219700" cy="3909481"/>
          </a:xfrm>
        </p:spPr>
        <p:txBody>
          <a:bodyPr vert="horz" lIns="0" tIns="45720" rIns="91440" bIns="45720" rtlCol="0" anchor="t">
            <a:noAutofit/>
          </a:bodyPr>
          <a:lstStyle/>
          <a:p>
            <a:pPr marL="0" indent="0">
              <a:buNone/>
            </a:pPr>
            <a:r>
              <a:rPr lang="en-US" sz="2400">
                <a:cs typeface="Arial"/>
              </a:rPr>
              <a:t>With FUS proteins:</a:t>
            </a:r>
            <a:endParaRPr lang="en-US" sz="2400"/>
          </a:p>
          <a:p>
            <a:pPr marL="311785" indent="-311785"/>
            <a:r>
              <a:rPr lang="en-US" sz="2400">
                <a:cs typeface="Arial"/>
              </a:rPr>
              <a:t>Electrostatics tunes, not drives, phase separation</a:t>
            </a:r>
            <a:endParaRPr lang="en-US" sz="2400"/>
          </a:p>
          <a:p>
            <a:pPr marL="311785" indent="-311785"/>
            <a:r>
              <a:rPr lang="en-US" sz="2400">
                <a:cs typeface="Arial"/>
              </a:rPr>
              <a:t>Introduction of too many negative charge breaks down phase separation</a:t>
            </a:r>
          </a:p>
          <a:p>
            <a:pPr marL="311785" indent="-311785"/>
            <a:r>
              <a:rPr lang="en-US" sz="2400">
                <a:cs typeface="Arial"/>
              </a:rPr>
              <a:t>Some negative charge addition can, however, decrease saturation concentration</a:t>
            </a:r>
            <a:endParaRPr lang="en-US"/>
          </a:p>
        </p:txBody>
      </p:sp>
      <p:sp>
        <p:nvSpPr>
          <p:cNvPr id="9" name="Text Placeholder 4">
            <a:extLst>
              <a:ext uri="{FF2B5EF4-FFF2-40B4-BE49-F238E27FC236}">
                <a16:creationId xmlns:a16="http://schemas.microsoft.com/office/drawing/2014/main" id="{3E665430-0531-BBDB-D4E5-3863908F9F90}"/>
              </a:ext>
            </a:extLst>
          </p:cNvPr>
          <p:cNvSpPr>
            <a:spLocks noGrp="1"/>
          </p:cNvSpPr>
          <p:nvPr>
            <p:ph type="body" sz="quarter" idx="15"/>
          </p:nvPr>
        </p:nvSpPr>
        <p:spPr>
          <a:xfrm>
            <a:off x="604407" y="1163116"/>
            <a:ext cx="10893285" cy="446529"/>
          </a:xfrm>
        </p:spPr>
        <p:txBody>
          <a:bodyPr/>
          <a:lstStyle/>
          <a:p>
            <a:r>
              <a:rPr lang="en-US"/>
              <a:t>Wang et al, 2018</a:t>
            </a:r>
          </a:p>
        </p:txBody>
      </p:sp>
      <p:pic>
        <p:nvPicPr>
          <p:cNvPr id="15" name="Content Placeholder 14" descr="A close-up of a black and white image&#10;&#10;AI-generated content may be incorrect.">
            <a:extLst>
              <a:ext uri="{FF2B5EF4-FFF2-40B4-BE49-F238E27FC236}">
                <a16:creationId xmlns:a16="http://schemas.microsoft.com/office/drawing/2014/main" id="{57C16A2D-92E6-49DE-AEC3-01A25308528F}"/>
              </a:ext>
            </a:extLst>
          </p:cNvPr>
          <p:cNvPicPr>
            <a:picLocks noGrp="1" noChangeAspect="1"/>
          </p:cNvPicPr>
          <p:nvPr>
            <p:ph sz="quarter" idx="24"/>
          </p:nvPr>
        </p:nvPicPr>
        <p:blipFill>
          <a:blip r:embed="rId4"/>
          <a:stretch>
            <a:fillRect/>
          </a:stretch>
        </p:blipFill>
        <p:spPr>
          <a:xfrm>
            <a:off x="6053578" y="1415072"/>
            <a:ext cx="2819013" cy="2110885"/>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3B445BBE-5457-505B-7311-5DD746A06D1D}"/>
              </a:ext>
            </a:extLst>
          </p:cNvPr>
          <p:cNvPicPr>
            <a:picLocks noChangeAspect="1"/>
          </p:cNvPicPr>
          <p:nvPr/>
        </p:nvPicPr>
        <p:blipFill>
          <a:blip r:embed="rId5"/>
          <a:stretch>
            <a:fillRect/>
          </a:stretch>
        </p:blipFill>
        <p:spPr>
          <a:xfrm>
            <a:off x="8873782" y="1391219"/>
            <a:ext cx="2766420" cy="2238375"/>
          </a:xfrm>
          <a:prstGeom prst="rect">
            <a:avLst/>
          </a:prstGeom>
        </p:spPr>
      </p:pic>
      <p:sp>
        <p:nvSpPr>
          <p:cNvPr id="18" name="TextBox 17">
            <a:extLst>
              <a:ext uri="{FF2B5EF4-FFF2-40B4-BE49-F238E27FC236}">
                <a16:creationId xmlns:a16="http://schemas.microsoft.com/office/drawing/2014/main" id="{6AF5479B-5922-2797-FFA4-3549517E938A}"/>
              </a:ext>
            </a:extLst>
          </p:cNvPr>
          <p:cNvSpPr txBox="1"/>
          <p:nvPr/>
        </p:nvSpPr>
        <p:spPr>
          <a:xfrm>
            <a:off x="10265351" y="4544290"/>
            <a:ext cx="166427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FF0000"/>
                </a:solidFill>
              </a:rPr>
              <a:t>6D </a:t>
            </a:r>
            <a:r>
              <a:rPr lang="en-US" sz="1200"/>
              <a:t>= 6 aspartic acid added into FUS PLD</a:t>
            </a:r>
          </a:p>
        </p:txBody>
      </p:sp>
      <p:sp>
        <p:nvSpPr>
          <p:cNvPr id="7" name="Rectangle 6">
            <a:extLst>
              <a:ext uri="{FF2B5EF4-FFF2-40B4-BE49-F238E27FC236}">
                <a16:creationId xmlns:a16="http://schemas.microsoft.com/office/drawing/2014/main" id="{7B03B657-7E9F-EEE1-4AF8-DD4D7B7177E9}"/>
              </a:ext>
            </a:extLst>
          </p:cNvPr>
          <p:cNvSpPr/>
          <p:nvPr/>
        </p:nvSpPr>
        <p:spPr bwMode="auto">
          <a:xfrm>
            <a:off x="6810375" y="3629025"/>
            <a:ext cx="4981575" cy="2552700"/>
          </a:xfrm>
          <a:prstGeom prst="rect">
            <a:avLst/>
          </a:prstGeom>
          <a:noFill/>
          <a:ln w="28575" algn="ctr">
            <a:solidFill>
              <a:srgbClr val="FF0000"/>
            </a:solidFill>
            <a:miter lim="800000"/>
            <a:headEnd/>
            <a:tailEnd/>
          </a:ln>
        </p:spPr>
        <p:txBody>
          <a:bodyPr wrap="none" rtlCol="0" anchor="ctr"/>
          <a:lstStyle/>
          <a:p>
            <a:pPr algn="ctr">
              <a:lnSpc>
                <a:spcPct val="90000"/>
              </a:lnSpc>
            </a:pPr>
            <a:endParaRPr lang="en-US" sz="2000" b="1" err="1">
              <a:solidFill>
                <a:schemeClr val="bg1"/>
              </a:solidFill>
              <a:latin typeface="+mj-lt"/>
            </a:endParaRPr>
          </a:p>
        </p:txBody>
      </p:sp>
    </p:spTree>
    <p:extLst>
      <p:ext uri="{BB962C8B-B14F-4D97-AF65-F5344CB8AC3E}">
        <p14:creationId xmlns:p14="http://schemas.microsoft.com/office/powerpoint/2010/main" val="146724247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up of a chart&#10;&#10;AI-generated content may be incorrect.">
            <a:extLst>
              <a:ext uri="{FF2B5EF4-FFF2-40B4-BE49-F238E27FC236}">
                <a16:creationId xmlns:a16="http://schemas.microsoft.com/office/drawing/2014/main" id="{C8862880-1B86-B1B0-F0FC-D4A7ECBA503C}"/>
              </a:ext>
            </a:extLst>
          </p:cNvPr>
          <p:cNvPicPr>
            <a:picLocks noChangeAspect="1"/>
          </p:cNvPicPr>
          <p:nvPr/>
        </p:nvPicPr>
        <p:blipFill>
          <a:blip r:embed="rId3"/>
          <a:srcRect l="38911" t="-99" b="437"/>
          <a:stretch>
            <a:fillRect/>
          </a:stretch>
        </p:blipFill>
        <p:spPr>
          <a:xfrm>
            <a:off x="1447800" y="3080392"/>
            <a:ext cx="6219830" cy="3152522"/>
          </a:xfrm>
          <a:prstGeom prst="rect">
            <a:avLst/>
          </a:prstGeom>
        </p:spPr>
      </p:pic>
      <p:pic>
        <p:nvPicPr>
          <p:cNvPr id="7" name="Picture 6" descr="A close-up of a chart&#10;&#10;AI-generated content may be incorrect.">
            <a:extLst>
              <a:ext uri="{FF2B5EF4-FFF2-40B4-BE49-F238E27FC236}">
                <a16:creationId xmlns:a16="http://schemas.microsoft.com/office/drawing/2014/main" id="{FABDD651-A36E-5EAF-28E8-3734F4B89207}"/>
              </a:ext>
            </a:extLst>
          </p:cNvPr>
          <p:cNvPicPr>
            <a:picLocks noChangeAspect="1"/>
          </p:cNvPicPr>
          <p:nvPr/>
        </p:nvPicPr>
        <p:blipFill>
          <a:blip r:embed="rId3"/>
          <a:srcRect l="2147" t="-2206" r="66617" b="8873"/>
          <a:stretch>
            <a:fillRect/>
          </a:stretch>
        </p:blipFill>
        <p:spPr>
          <a:xfrm>
            <a:off x="7816" y="1026623"/>
            <a:ext cx="2611641" cy="2436879"/>
          </a:xfrm>
          <a:prstGeom prst="rect">
            <a:avLst/>
          </a:prstGeom>
        </p:spPr>
      </p:pic>
      <p:sp>
        <p:nvSpPr>
          <p:cNvPr id="2" name="Footer Placeholder 1">
            <a:extLst>
              <a:ext uri="{FF2B5EF4-FFF2-40B4-BE49-F238E27FC236}">
                <a16:creationId xmlns:a16="http://schemas.microsoft.com/office/drawing/2014/main" id="{BE42EA29-0870-8A99-58CA-ACFF397FB705}"/>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76E6CFD7-8C1A-3A27-1ACC-598F9B68E780}"/>
              </a:ext>
            </a:extLst>
          </p:cNvPr>
          <p:cNvSpPr>
            <a:spLocks noGrp="1"/>
          </p:cNvSpPr>
          <p:nvPr>
            <p:ph type="sldNum" sz="quarter" idx="13"/>
          </p:nvPr>
        </p:nvSpPr>
        <p:spPr/>
        <p:txBody>
          <a:bodyPr/>
          <a:lstStyle/>
          <a:p>
            <a:fld id="{7BCC8D0D-EAEC-449D-9161-023DFF90F2E2}" type="slidenum">
              <a:rPr lang="en-US" smtClean="0"/>
              <a:pPr/>
              <a:t>39</a:t>
            </a:fld>
            <a:endParaRPr lang="en-US">
              <a:latin typeface="+mn-lt"/>
            </a:endParaRPr>
          </a:p>
        </p:txBody>
      </p:sp>
      <p:sp>
        <p:nvSpPr>
          <p:cNvPr id="4" name="Title 3">
            <a:extLst>
              <a:ext uri="{FF2B5EF4-FFF2-40B4-BE49-F238E27FC236}">
                <a16:creationId xmlns:a16="http://schemas.microsoft.com/office/drawing/2014/main" id="{83A34CD3-8FEF-89E9-6146-B6684B075C2F}"/>
              </a:ext>
            </a:extLst>
          </p:cNvPr>
          <p:cNvSpPr>
            <a:spLocks noGrp="1"/>
          </p:cNvSpPr>
          <p:nvPr>
            <p:ph type="title"/>
          </p:nvPr>
        </p:nvSpPr>
        <p:spPr>
          <a:xfrm>
            <a:off x="587180" y="681392"/>
            <a:ext cx="10898107" cy="611449"/>
          </a:xfrm>
        </p:spPr>
        <p:txBody>
          <a:bodyPr/>
          <a:lstStyle/>
          <a:p>
            <a:r>
              <a:rPr lang="en-US"/>
              <a:t>When Aromatics and Charged Residues exist at the same time</a:t>
            </a:r>
          </a:p>
        </p:txBody>
      </p:sp>
      <p:sp>
        <p:nvSpPr>
          <p:cNvPr id="5" name="Text Placeholder 4">
            <a:extLst>
              <a:ext uri="{FF2B5EF4-FFF2-40B4-BE49-F238E27FC236}">
                <a16:creationId xmlns:a16="http://schemas.microsoft.com/office/drawing/2014/main" id="{64086684-0677-9580-2B6D-6378C6DE0521}"/>
              </a:ext>
            </a:extLst>
          </p:cNvPr>
          <p:cNvSpPr>
            <a:spLocks noGrp="1"/>
          </p:cNvSpPr>
          <p:nvPr>
            <p:ph type="body" sz="quarter" idx="15"/>
          </p:nvPr>
        </p:nvSpPr>
        <p:spPr>
          <a:xfrm>
            <a:off x="766332" y="6468541"/>
            <a:ext cx="5483085" cy="589404"/>
          </a:xfrm>
        </p:spPr>
        <p:txBody>
          <a:bodyPr vert="horz" lIns="0" tIns="45720" rIns="91440" bIns="45720" rtlCol="0" anchor="t">
            <a:noAutofit/>
          </a:bodyPr>
          <a:lstStyle/>
          <a:p>
            <a:r>
              <a:rPr lang="en-US" sz="900">
                <a:cs typeface="Arial"/>
              </a:rPr>
              <a:t>Wang et al, </a:t>
            </a:r>
            <a:r>
              <a:rPr lang="en-US" sz="900" i="1">
                <a:cs typeface="Arial"/>
              </a:rPr>
              <a:t>Cell. </a:t>
            </a:r>
            <a:r>
              <a:rPr lang="en-US" sz="900">
                <a:cs typeface="Arial"/>
              </a:rPr>
              <a:t>2018.</a:t>
            </a:r>
            <a:endParaRPr lang="en-US" sz="900"/>
          </a:p>
        </p:txBody>
      </p:sp>
      <p:pic>
        <p:nvPicPr>
          <p:cNvPr id="9" name="Content Placeholder 8">
            <a:extLst>
              <a:ext uri="{FF2B5EF4-FFF2-40B4-BE49-F238E27FC236}">
                <a16:creationId xmlns:a16="http://schemas.microsoft.com/office/drawing/2014/main" id="{CC0204A6-03FE-C3CD-7E9A-307BDBAC6248}"/>
              </a:ext>
            </a:extLst>
          </p:cNvPr>
          <p:cNvPicPr>
            <a:picLocks noGrp="1" noChangeAspect="1"/>
          </p:cNvPicPr>
          <p:nvPr>
            <p:ph sz="quarter" idx="24"/>
          </p:nvPr>
        </p:nvPicPr>
        <p:blipFill>
          <a:blip r:embed="rId4">
            <a:extLst>
              <a:ext uri="{28A0092B-C50C-407E-A947-70E740481C1C}">
                <a14:useLocalDpi xmlns:a14="http://schemas.microsoft.com/office/drawing/2010/main" val="0"/>
              </a:ext>
            </a:extLst>
          </a:blip>
          <a:srcRect l="49810" t="36803" r="-1174"/>
          <a:stretch>
            <a:fillRect/>
          </a:stretch>
        </p:blipFill>
        <p:spPr>
          <a:xfrm>
            <a:off x="7137977" y="1297705"/>
            <a:ext cx="3960312" cy="4935780"/>
          </a:xfrm>
          <a:prstGeom prst="rect">
            <a:avLst/>
          </a:prstGeom>
        </p:spPr>
      </p:pic>
      <p:sp>
        <p:nvSpPr>
          <p:cNvPr id="13" name="Rectangle: Rounded Corners 12">
            <a:extLst>
              <a:ext uri="{FF2B5EF4-FFF2-40B4-BE49-F238E27FC236}">
                <a16:creationId xmlns:a16="http://schemas.microsoft.com/office/drawing/2014/main" id="{2371116A-FF5E-4FA7-58B4-92E59F3CF127}"/>
              </a:ext>
            </a:extLst>
          </p:cNvPr>
          <p:cNvSpPr/>
          <p:nvPr/>
        </p:nvSpPr>
        <p:spPr bwMode="auto">
          <a:xfrm>
            <a:off x="400050" y="1276350"/>
            <a:ext cx="1114425" cy="1095375"/>
          </a:xfrm>
          <a:prstGeom prst="roundRect">
            <a:avLst/>
          </a:prstGeom>
          <a:noFill/>
          <a:ln w="28575"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4" name="Rectangle: Rounded Corners 13">
            <a:extLst>
              <a:ext uri="{FF2B5EF4-FFF2-40B4-BE49-F238E27FC236}">
                <a16:creationId xmlns:a16="http://schemas.microsoft.com/office/drawing/2014/main" id="{74B510EC-B350-D387-9D42-78B07679047B}"/>
              </a:ext>
            </a:extLst>
          </p:cNvPr>
          <p:cNvSpPr/>
          <p:nvPr/>
        </p:nvSpPr>
        <p:spPr bwMode="auto">
          <a:xfrm>
            <a:off x="2762250" y="3343275"/>
            <a:ext cx="4257675" cy="628650"/>
          </a:xfrm>
          <a:prstGeom prst="roundRect">
            <a:avLst/>
          </a:prstGeom>
          <a:noFill/>
          <a:ln w="28575" algn="ctr">
            <a:solidFill>
              <a:schemeClr val="accent3">
                <a:lumMod val="50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5" name="Rectangle: Rounded Corners 14">
            <a:extLst>
              <a:ext uri="{FF2B5EF4-FFF2-40B4-BE49-F238E27FC236}">
                <a16:creationId xmlns:a16="http://schemas.microsoft.com/office/drawing/2014/main" id="{9CB97BF4-6AE9-8951-9EF2-BE77A67F5807}"/>
              </a:ext>
            </a:extLst>
          </p:cNvPr>
          <p:cNvSpPr/>
          <p:nvPr/>
        </p:nvSpPr>
        <p:spPr bwMode="auto">
          <a:xfrm>
            <a:off x="1514475" y="1276350"/>
            <a:ext cx="1114425" cy="1095375"/>
          </a:xfrm>
          <a:prstGeom prst="roundRect">
            <a:avLst/>
          </a:prstGeom>
          <a:noFill/>
          <a:ln w="28575" algn="ctr">
            <a:solidFill>
              <a:schemeClr val="accent6">
                <a:lumMod val="75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6" name="Rectangle: Rounded Corners 15">
            <a:extLst>
              <a:ext uri="{FF2B5EF4-FFF2-40B4-BE49-F238E27FC236}">
                <a16:creationId xmlns:a16="http://schemas.microsoft.com/office/drawing/2014/main" id="{1BF43AE3-733B-3077-A067-0EF622F6B3FB}"/>
              </a:ext>
            </a:extLst>
          </p:cNvPr>
          <p:cNvSpPr/>
          <p:nvPr/>
        </p:nvSpPr>
        <p:spPr bwMode="auto">
          <a:xfrm>
            <a:off x="2114550" y="3971925"/>
            <a:ext cx="4905375" cy="676275"/>
          </a:xfrm>
          <a:prstGeom prst="roundRect">
            <a:avLst/>
          </a:prstGeom>
          <a:noFill/>
          <a:ln w="28575" algn="ctr">
            <a:solidFill>
              <a:schemeClr val="accent6">
                <a:lumMod val="75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7" name="Rectangle: Rounded Corners 16">
            <a:extLst>
              <a:ext uri="{FF2B5EF4-FFF2-40B4-BE49-F238E27FC236}">
                <a16:creationId xmlns:a16="http://schemas.microsoft.com/office/drawing/2014/main" id="{A22900F4-D6FE-3785-7A67-6CA80BCCB4A6}"/>
              </a:ext>
            </a:extLst>
          </p:cNvPr>
          <p:cNvSpPr/>
          <p:nvPr/>
        </p:nvSpPr>
        <p:spPr bwMode="auto">
          <a:xfrm>
            <a:off x="400050" y="2371725"/>
            <a:ext cx="1114425" cy="1095375"/>
          </a:xfrm>
          <a:prstGeom prst="roundRect">
            <a:avLst/>
          </a:prstGeom>
          <a:noFill/>
          <a:ln w="28575" algn="ctr">
            <a:solidFill>
              <a:srgbClr val="C0000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8" name="Rectangle: Rounded Corners 17">
            <a:extLst>
              <a:ext uri="{FF2B5EF4-FFF2-40B4-BE49-F238E27FC236}">
                <a16:creationId xmlns:a16="http://schemas.microsoft.com/office/drawing/2014/main" id="{93D4F9D0-9E23-94B5-56F2-2D6BCC60D985}"/>
              </a:ext>
            </a:extLst>
          </p:cNvPr>
          <p:cNvSpPr/>
          <p:nvPr/>
        </p:nvSpPr>
        <p:spPr bwMode="auto">
          <a:xfrm>
            <a:off x="2114550" y="4657725"/>
            <a:ext cx="4905375" cy="600075"/>
          </a:xfrm>
          <a:prstGeom prst="roundRect">
            <a:avLst/>
          </a:prstGeom>
          <a:noFill/>
          <a:ln w="28575" algn="ctr">
            <a:solidFill>
              <a:srgbClr val="C0000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9" name="Rectangle: Rounded Corners 18">
            <a:extLst>
              <a:ext uri="{FF2B5EF4-FFF2-40B4-BE49-F238E27FC236}">
                <a16:creationId xmlns:a16="http://schemas.microsoft.com/office/drawing/2014/main" id="{0780C12A-1E21-FB2A-0C52-C8301E65F175}"/>
              </a:ext>
            </a:extLst>
          </p:cNvPr>
          <p:cNvSpPr/>
          <p:nvPr/>
        </p:nvSpPr>
        <p:spPr bwMode="auto">
          <a:xfrm>
            <a:off x="1514475" y="2371725"/>
            <a:ext cx="1114425" cy="1095375"/>
          </a:xfrm>
          <a:prstGeom prst="roundRect">
            <a:avLst/>
          </a:prstGeom>
          <a:noFill/>
          <a:ln w="28575" algn="ctr">
            <a:solidFill>
              <a:srgbClr val="00206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0" name="Rectangle: Rounded Corners 19">
            <a:extLst>
              <a:ext uri="{FF2B5EF4-FFF2-40B4-BE49-F238E27FC236}">
                <a16:creationId xmlns:a16="http://schemas.microsoft.com/office/drawing/2014/main" id="{DC60BA30-7F6A-FB03-E8BE-87A02566CDB4}"/>
              </a:ext>
            </a:extLst>
          </p:cNvPr>
          <p:cNvSpPr/>
          <p:nvPr/>
        </p:nvSpPr>
        <p:spPr bwMode="auto">
          <a:xfrm>
            <a:off x="1809750" y="5257800"/>
            <a:ext cx="5210175" cy="676275"/>
          </a:xfrm>
          <a:prstGeom prst="roundRect">
            <a:avLst/>
          </a:prstGeom>
          <a:noFill/>
          <a:ln w="28575" algn="ctr">
            <a:solidFill>
              <a:srgbClr val="00206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21" name="TextBox 20">
            <a:extLst>
              <a:ext uri="{FF2B5EF4-FFF2-40B4-BE49-F238E27FC236}">
                <a16:creationId xmlns:a16="http://schemas.microsoft.com/office/drawing/2014/main" id="{6C59079F-F9A3-F2EE-C9B4-5A1A16E0DFFD}"/>
              </a:ext>
            </a:extLst>
          </p:cNvPr>
          <p:cNvSpPr txBox="1"/>
          <p:nvPr/>
        </p:nvSpPr>
        <p:spPr bwMode="auto">
          <a:xfrm>
            <a:off x="3070225" y="1793875"/>
            <a:ext cx="3949700" cy="1231106"/>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Clr>
                <a:schemeClr val="accent1"/>
              </a:buClr>
              <a:buSzPct val="80000"/>
              <a:buFont typeface="Wingdings" charset="2"/>
              <a:buChar char="§"/>
            </a:pPr>
            <a:r>
              <a:rPr lang="en-US" sz="2000">
                <a:cs typeface="Arial"/>
              </a:rPr>
              <a:t>Arginine to Lysine in RBD or Tyrosine to Phenylalanine in PLD cause FUS to stop condensing</a:t>
            </a:r>
            <a:endParaRPr lang="en-US" sz="2000">
              <a:solidFill>
                <a:schemeClr val="tx1"/>
              </a:solidFill>
            </a:endParaRPr>
          </a:p>
        </p:txBody>
      </p:sp>
    </p:spTree>
    <p:extLst>
      <p:ext uri="{BB962C8B-B14F-4D97-AF65-F5344CB8AC3E}">
        <p14:creationId xmlns:p14="http://schemas.microsoft.com/office/powerpoint/2010/main" val="105694902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96C03C-FBAA-47CA-7CEB-29B6EDEB0C1E}"/>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32C0B1E8-E7DE-CDBD-B448-9764111D26C2}"/>
              </a:ext>
            </a:extLst>
          </p:cNvPr>
          <p:cNvSpPr>
            <a:spLocks noGrp="1"/>
          </p:cNvSpPr>
          <p:nvPr>
            <p:ph type="sldNum" sz="quarter" idx="13"/>
          </p:nvPr>
        </p:nvSpPr>
        <p:spPr/>
        <p:txBody>
          <a:bodyPr/>
          <a:lstStyle/>
          <a:p>
            <a:fld id="{7BCC8D0D-EAEC-449D-9161-023DFF90F2E2}" type="slidenum">
              <a:rPr lang="en-US" smtClean="0"/>
              <a:pPr/>
              <a:t>40</a:t>
            </a:fld>
            <a:endParaRPr lang="en-US">
              <a:latin typeface="+mn-lt"/>
            </a:endParaRPr>
          </a:p>
        </p:txBody>
      </p:sp>
      <p:sp>
        <p:nvSpPr>
          <p:cNvPr id="4" name="Title 3">
            <a:extLst>
              <a:ext uri="{FF2B5EF4-FFF2-40B4-BE49-F238E27FC236}">
                <a16:creationId xmlns:a16="http://schemas.microsoft.com/office/drawing/2014/main" id="{17E62515-E839-BD5B-9425-8DAC645327DF}"/>
              </a:ext>
            </a:extLst>
          </p:cNvPr>
          <p:cNvSpPr>
            <a:spLocks noGrp="1"/>
          </p:cNvSpPr>
          <p:nvPr>
            <p:ph type="title"/>
          </p:nvPr>
        </p:nvSpPr>
        <p:spPr/>
        <p:txBody>
          <a:bodyPr/>
          <a:lstStyle/>
          <a:p>
            <a:r>
              <a:rPr lang="en-US"/>
              <a:t>Why HP1 as a model system</a:t>
            </a:r>
          </a:p>
        </p:txBody>
      </p:sp>
      <p:sp>
        <p:nvSpPr>
          <p:cNvPr id="5" name="Text Placeholder 4">
            <a:extLst>
              <a:ext uri="{FF2B5EF4-FFF2-40B4-BE49-F238E27FC236}">
                <a16:creationId xmlns:a16="http://schemas.microsoft.com/office/drawing/2014/main" id="{4FE58AF6-584B-634B-9C63-58191FD1D1EB}"/>
              </a:ext>
            </a:extLst>
          </p:cNvPr>
          <p:cNvSpPr>
            <a:spLocks noGrp="1"/>
          </p:cNvSpPr>
          <p:nvPr>
            <p:ph type="body" sz="quarter" idx="15"/>
          </p:nvPr>
        </p:nvSpPr>
        <p:spPr/>
        <p:txBody>
          <a:bodyPr/>
          <a:lstStyle/>
          <a:p>
            <a:r>
              <a:rPr lang="en-US" b="1"/>
              <a:t>Objection</a:t>
            </a:r>
            <a:r>
              <a:rPr lang="en-US"/>
              <a:t>: HP1 has folded domains, needs a PTM, and binds DNA. Isn’t its phase behavior driven by attributes not associated with IDR molecular grammar</a:t>
            </a:r>
          </a:p>
        </p:txBody>
      </p:sp>
      <p:sp>
        <p:nvSpPr>
          <p:cNvPr id="6" name="Content Placeholder 5">
            <a:extLst>
              <a:ext uri="{FF2B5EF4-FFF2-40B4-BE49-F238E27FC236}">
                <a16:creationId xmlns:a16="http://schemas.microsoft.com/office/drawing/2014/main" id="{A64AABF7-990B-AAC0-D752-2C08A2377306}"/>
              </a:ext>
            </a:extLst>
          </p:cNvPr>
          <p:cNvSpPr>
            <a:spLocks noGrp="1"/>
          </p:cNvSpPr>
          <p:nvPr>
            <p:ph sz="quarter" idx="23"/>
          </p:nvPr>
        </p:nvSpPr>
        <p:spPr>
          <a:xfrm>
            <a:off x="3935324" y="1753782"/>
            <a:ext cx="7738982" cy="1280431"/>
          </a:xfrm>
          <a:ln>
            <a:noFill/>
          </a:ln>
        </p:spPr>
        <p:style>
          <a:lnRef idx="2">
            <a:schemeClr val="dk1"/>
          </a:lnRef>
          <a:fillRef idx="1">
            <a:schemeClr val="lt1"/>
          </a:fillRef>
          <a:effectRef idx="0">
            <a:schemeClr val="dk1"/>
          </a:effectRef>
          <a:fontRef idx="minor">
            <a:schemeClr val="dk1"/>
          </a:fontRef>
        </p:style>
        <p:txBody>
          <a:bodyPr vert="horz" lIns="0" tIns="45720" rIns="91440" bIns="45720" rtlCol="0" anchor="t">
            <a:noAutofit/>
          </a:bodyPr>
          <a:lstStyle/>
          <a:p>
            <a:pPr marL="0" indent="0">
              <a:buNone/>
            </a:pPr>
            <a:r>
              <a:rPr lang="en-US" sz="2900"/>
              <a:t>Supply valence, not interaction chemistry. Dimerization makes each HP1 a bivalent scaffold. The contacts that promote </a:t>
            </a:r>
            <a:r>
              <a:rPr lang="en-US" sz="2900" err="1"/>
              <a:t>demixing</a:t>
            </a:r>
            <a:r>
              <a:rPr lang="en-US" sz="2900"/>
              <a:t> are IDR-IDR</a:t>
            </a:r>
            <a:endParaRPr lang="en-US"/>
          </a:p>
        </p:txBody>
      </p:sp>
      <p:sp>
        <p:nvSpPr>
          <p:cNvPr id="9" name="Content Placeholder 5">
            <a:extLst>
              <a:ext uri="{FF2B5EF4-FFF2-40B4-BE49-F238E27FC236}">
                <a16:creationId xmlns:a16="http://schemas.microsoft.com/office/drawing/2014/main" id="{86DC778D-8587-3163-4E27-996CDD7A1B40}"/>
              </a:ext>
            </a:extLst>
          </p:cNvPr>
          <p:cNvSpPr txBox="1">
            <a:spLocks/>
          </p:cNvSpPr>
          <p:nvPr/>
        </p:nvSpPr>
        <p:spPr>
          <a:xfrm>
            <a:off x="559916" y="4228269"/>
            <a:ext cx="3106467" cy="995153"/>
          </a:xfrm>
          <a:prstGeom prst="rect">
            <a:avLst/>
          </a:prstGeom>
          <a:ln>
            <a:noFill/>
          </a:ln>
        </p:spPr>
        <p:style>
          <a:lnRef idx="2">
            <a:schemeClr val="dk1"/>
          </a:lnRef>
          <a:fillRef idx="1">
            <a:schemeClr val="lt1"/>
          </a:fillRef>
          <a:effectRef idx="0">
            <a:schemeClr val="dk1"/>
          </a:effectRef>
          <a:fontRef idx="minor">
            <a:schemeClr val="dk1"/>
          </a:fontRef>
        </p:style>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dk1"/>
                </a:solidFill>
                <a:latin typeface="+mn-lt"/>
                <a:ea typeface="+mn-ea"/>
                <a:cs typeface="+mn-cs"/>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dk1"/>
                </a:solidFill>
                <a:latin typeface="+mn-lt"/>
                <a:ea typeface="+mn-ea"/>
                <a:cs typeface="+mn-cs"/>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dk1"/>
                </a:solidFill>
                <a:latin typeface="+mn-lt"/>
                <a:ea typeface="+mn-ea"/>
                <a:cs typeface="+mn-cs"/>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dk1"/>
                </a:solidFill>
                <a:latin typeface="+mn-lt"/>
                <a:ea typeface="+mn-ea"/>
                <a:cs typeface="+mn-cs"/>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dk1"/>
                </a:solidFill>
                <a:latin typeface="+mn-lt"/>
                <a:ea typeface="+mn-ea"/>
                <a:cs typeface="+mn-cs"/>
              </a:defRPr>
            </a:lvl5pPr>
            <a:lvl6pPr marL="0" indent="0" algn="l" defTabSz="1219111" rtl="0" eaLnBrk="1" latinLnBrk="0" hangingPunct="1">
              <a:spcBef>
                <a:spcPct val="20000"/>
              </a:spcBef>
              <a:buFont typeface="Arial" pitchFamily="34" charset="0"/>
              <a:buNone/>
              <a:defRPr sz="2933" b="0" i="0" kern="1200">
                <a:solidFill>
                  <a:schemeClr val="dk1"/>
                </a:solidFill>
                <a:latin typeface="+mn-lt"/>
                <a:ea typeface="+mn-ea"/>
                <a:cs typeface="+mn-cs"/>
              </a:defRPr>
            </a:lvl6pPr>
            <a:lvl7pPr marL="0" indent="0" algn="l" defTabSz="1219111" rtl="0" eaLnBrk="1" latinLnBrk="0" hangingPunct="1">
              <a:spcBef>
                <a:spcPts val="267"/>
              </a:spcBef>
              <a:buFont typeface="Arial" pitchFamily="34" charset="0"/>
              <a:buNone/>
              <a:defRPr sz="2667" b="0" i="0" kern="1200">
                <a:solidFill>
                  <a:schemeClr val="dk1"/>
                </a:solidFill>
                <a:latin typeface="+mn-lt"/>
                <a:ea typeface="+mn-ea"/>
                <a:cs typeface="+mn-cs"/>
              </a:defRPr>
            </a:lvl7pPr>
            <a:lvl8pPr marL="0" indent="0" algn="l" defTabSz="1219111" rtl="0" eaLnBrk="1" latinLnBrk="0" hangingPunct="1">
              <a:spcBef>
                <a:spcPts val="533"/>
              </a:spcBef>
              <a:buFont typeface="Arial" pitchFamily="34" charset="0"/>
              <a:buNone/>
              <a:defRPr sz="3200" b="0" i="0" kern="1200">
                <a:solidFill>
                  <a:schemeClr val="dk1"/>
                </a:solidFill>
                <a:latin typeface="+mn-lt"/>
                <a:ea typeface="+mn-ea"/>
                <a:cs typeface="+mn-cs"/>
              </a:defRPr>
            </a:lvl8pPr>
            <a:lvl9pPr marL="0" indent="0" algn="l" defTabSz="1219111" rtl="0" eaLnBrk="1" latinLnBrk="0" hangingPunct="1">
              <a:spcBef>
                <a:spcPts val="533"/>
              </a:spcBef>
              <a:buFont typeface="Arial" pitchFamily="34" charset="0"/>
              <a:buNone/>
              <a:defRPr sz="3733" b="0" i="0" kern="1200">
                <a:solidFill>
                  <a:schemeClr val="dk1"/>
                </a:solidFill>
                <a:latin typeface="+mn-lt"/>
                <a:ea typeface="+mn-ea"/>
                <a:cs typeface="+mn-cs"/>
              </a:defRPr>
            </a:lvl9pPr>
          </a:lstStyle>
          <a:p>
            <a:pPr marL="0" indent="0">
              <a:buNone/>
            </a:pPr>
            <a:r>
              <a:rPr lang="en-US" sz="2900"/>
              <a:t>Requires a PTM. </a:t>
            </a:r>
            <a:endParaRPr lang="en-US"/>
          </a:p>
        </p:txBody>
      </p:sp>
      <p:sp>
        <p:nvSpPr>
          <p:cNvPr id="11" name="Content Placeholder 5">
            <a:extLst>
              <a:ext uri="{FF2B5EF4-FFF2-40B4-BE49-F238E27FC236}">
                <a16:creationId xmlns:a16="http://schemas.microsoft.com/office/drawing/2014/main" id="{660FF874-C6F8-0D02-7128-5EA1A53E8ACC}"/>
              </a:ext>
            </a:extLst>
          </p:cNvPr>
          <p:cNvSpPr txBox="1">
            <a:spLocks/>
          </p:cNvSpPr>
          <p:nvPr/>
        </p:nvSpPr>
        <p:spPr>
          <a:xfrm>
            <a:off x="556482" y="5482826"/>
            <a:ext cx="6197599" cy="565323"/>
          </a:xfrm>
          <a:prstGeom prst="rect">
            <a:avLst/>
          </a:prstGeom>
          <a:ln>
            <a:noFill/>
          </a:ln>
        </p:spPr>
        <p:style>
          <a:lnRef idx="2">
            <a:schemeClr val="dk1"/>
          </a:lnRef>
          <a:fillRef idx="1">
            <a:schemeClr val="lt1"/>
          </a:fillRef>
          <a:effectRef idx="0">
            <a:schemeClr val="dk1"/>
          </a:effectRef>
          <a:fontRef idx="minor">
            <a:schemeClr val="dk1"/>
          </a:fontRef>
        </p:style>
        <p:txBody>
          <a:bodyPr vert="horz" lIns="0" tIns="45720" rIns="91440" bIns="45720" rtlCol="0">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dk1"/>
                </a:solidFill>
                <a:latin typeface="+mn-lt"/>
                <a:ea typeface="+mn-ea"/>
                <a:cs typeface="+mn-cs"/>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dk1"/>
                </a:solidFill>
                <a:latin typeface="+mn-lt"/>
                <a:ea typeface="+mn-ea"/>
                <a:cs typeface="+mn-cs"/>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dk1"/>
                </a:solidFill>
                <a:latin typeface="+mn-lt"/>
                <a:ea typeface="+mn-ea"/>
                <a:cs typeface="+mn-cs"/>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dk1"/>
                </a:solidFill>
                <a:latin typeface="+mn-lt"/>
                <a:ea typeface="+mn-ea"/>
                <a:cs typeface="+mn-cs"/>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dk1"/>
                </a:solidFill>
                <a:latin typeface="+mn-lt"/>
                <a:ea typeface="+mn-ea"/>
                <a:cs typeface="+mn-cs"/>
              </a:defRPr>
            </a:lvl5pPr>
            <a:lvl6pPr marL="0" indent="0" algn="l" defTabSz="1219111" rtl="0" eaLnBrk="1" latinLnBrk="0" hangingPunct="1">
              <a:spcBef>
                <a:spcPct val="20000"/>
              </a:spcBef>
              <a:buFont typeface="Arial" pitchFamily="34" charset="0"/>
              <a:buNone/>
              <a:defRPr sz="2933" b="0" i="0" kern="1200">
                <a:solidFill>
                  <a:schemeClr val="dk1"/>
                </a:solidFill>
                <a:latin typeface="+mn-lt"/>
                <a:ea typeface="+mn-ea"/>
                <a:cs typeface="+mn-cs"/>
              </a:defRPr>
            </a:lvl6pPr>
            <a:lvl7pPr marL="0" indent="0" algn="l" defTabSz="1219111" rtl="0" eaLnBrk="1" latinLnBrk="0" hangingPunct="1">
              <a:spcBef>
                <a:spcPts val="267"/>
              </a:spcBef>
              <a:buFont typeface="Arial" pitchFamily="34" charset="0"/>
              <a:buNone/>
              <a:defRPr sz="2667" b="0" i="0" kern="1200">
                <a:solidFill>
                  <a:schemeClr val="dk1"/>
                </a:solidFill>
                <a:latin typeface="+mn-lt"/>
                <a:ea typeface="+mn-ea"/>
                <a:cs typeface="+mn-cs"/>
              </a:defRPr>
            </a:lvl7pPr>
            <a:lvl8pPr marL="0" indent="0" algn="l" defTabSz="1219111" rtl="0" eaLnBrk="1" latinLnBrk="0" hangingPunct="1">
              <a:spcBef>
                <a:spcPts val="533"/>
              </a:spcBef>
              <a:buFont typeface="Arial" pitchFamily="34" charset="0"/>
              <a:buNone/>
              <a:defRPr sz="3200" b="0" i="0" kern="1200">
                <a:solidFill>
                  <a:schemeClr val="dk1"/>
                </a:solidFill>
                <a:latin typeface="+mn-lt"/>
                <a:ea typeface="+mn-ea"/>
                <a:cs typeface="+mn-cs"/>
              </a:defRPr>
            </a:lvl8pPr>
            <a:lvl9pPr marL="0" indent="0" algn="l" defTabSz="1219111" rtl="0" eaLnBrk="1" latinLnBrk="0" hangingPunct="1">
              <a:spcBef>
                <a:spcPts val="533"/>
              </a:spcBef>
              <a:buFont typeface="Arial" pitchFamily="34" charset="0"/>
              <a:buNone/>
              <a:defRPr sz="3733" b="0" i="0" kern="1200">
                <a:solidFill>
                  <a:schemeClr val="dk1"/>
                </a:solidFill>
                <a:latin typeface="+mn-lt"/>
                <a:ea typeface="+mn-ea"/>
                <a:cs typeface="+mn-cs"/>
              </a:defRPr>
            </a:lvl9pPr>
          </a:lstStyle>
          <a:p>
            <a:pPr marL="0" indent="0">
              <a:buNone/>
            </a:pPr>
            <a:r>
              <a:rPr lang="en-US" sz="2900"/>
              <a:t>Gap is DNA/chromatin substrate</a:t>
            </a:r>
            <a:endParaRPr lang="en-US"/>
          </a:p>
        </p:txBody>
      </p:sp>
      <p:sp>
        <p:nvSpPr>
          <p:cNvPr id="12" name="Rounded Rectangle 11">
            <a:extLst>
              <a:ext uri="{FF2B5EF4-FFF2-40B4-BE49-F238E27FC236}">
                <a16:creationId xmlns:a16="http://schemas.microsoft.com/office/drawing/2014/main" id="{82F70B78-CF7D-DCE1-F12C-C5D0E1812BDD}"/>
              </a:ext>
            </a:extLst>
          </p:cNvPr>
          <p:cNvSpPr/>
          <p:nvPr/>
        </p:nvSpPr>
        <p:spPr bwMode="auto">
          <a:xfrm>
            <a:off x="396678" y="1720333"/>
            <a:ext cx="11250377" cy="1849771"/>
          </a:xfrm>
          <a:prstGeom prst="roundRect">
            <a:avLst/>
          </a:prstGeom>
          <a:noFill/>
          <a:ln w="19050" algn="ctr">
            <a:solidFill>
              <a:schemeClr val="accent1"/>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3" name="Rounded Rectangle 12">
            <a:extLst>
              <a:ext uri="{FF2B5EF4-FFF2-40B4-BE49-F238E27FC236}">
                <a16:creationId xmlns:a16="http://schemas.microsoft.com/office/drawing/2014/main" id="{B759EEB2-1E24-3A9E-6ABE-453501F6E124}"/>
              </a:ext>
            </a:extLst>
          </p:cNvPr>
          <p:cNvSpPr/>
          <p:nvPr/>
        </p:nvSpPr>
        <p:spPr bwMode="auto">
          <a:xfrm>
            <a:off x="401748" y="3844909"/>
            <a:ext cx="11261922" cy="1480319"/>
          </a:xfrm>
          <a:prstGeom prst="roundRect">
            <a:avLst/>
          </a:prstGeom>
          <a:noFill/>
          <a:ln w="19050" algn="ctr">
            <a:solidFill>
              <a:schemeClr val="accent1"/>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5" name="Rounded Rectangle 14">
            <a:extLst>
              <a:ext uri="{FF2B5EF4-FFF2-40B4-BE49-F238E27FC236}">
                <a16:creationId xmlns:a16="http://schemas.microsoft.com/office/drawing/2014/main" id="{AE139041-2147-D592-802F-FEE58300CD2E}"/>
              </a:ext>
            </a:extLst>
          </p:cNvPr>
          <p:cNvSpPr/>
          <p:nvPr/>
        </p:nvSpPr>
        <p:spPr bwMode="auto">
          <a:xfrm>
            <a:off x="396588" y="5466940"/>
            <a:ext cx="11256150" cy="735638"/>
          </a:xfrm>
          <a:prstGeom prst="roundRect">
            <a:avLst/>
          </a:prstGeom>
          <a:noFill/>
          <a:ln w="19050" algn="ctr">
            <a:solidFill>
              <a:schemeClr val="accent1"/>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7" name="Content Placeholder 5">
            <a:extLst>
              <a:ext uri="{FF2B5EF4-FFF2-40B4-BE49-F238E27FC236}">
                <a16:creationId xmlns:a16="http://schemas.microsoft.com/office/drawing/2014/main" id="{E02BFE4C-6CC4-4279-9F92-32F7164CCEDE}"/>
              </a:ext>
            </a:extLst>
          </p:cNvPr>
          <p:cNvSpPr txBox="1">
            <a:spLocks/>
          </p:cNvSpPr>
          <p:nvPr/>
        </p:nvSpPr>
        <p:spPr>
          <a:xfrm>
            <a:off x="3944477" y="3864261"/>
            <a:ext cx="7498858" cy="862380"/>
          </a:xfrm>
          <a:prstGeom prst="rect">
            <a:avLst/>
          </a:prstGeom>
          <a:ln>
            <a:noFill/>
          </a:ln>
        </p:spPr>
        <p:style>
          <a:lnRef idx="2">
            <a:schemeClr val="dk1"/>
          </a:lnRef>
          <a:fillRef idx="1">
            <a:schemeClr val="lt1"/>
          </a:fillRef>
          <a:effectRef idx="0">
            <a:schemeClr val="dk1"/>
          </a:effectRef>
          <a:fontRef idx="minor">
            <a:schemeClr val="dk1"/>
          </a:fontRef>
        </p:style>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dk1"/>
                </a:solidFill>
                <a:latin typeface="+mn-lt"/>
                <a:ea typeface="+mn-ea"/>
                <a:cs typeface="+mn-cs"/>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dk1"/>
                </a:solidFill>
                <a:latin typeface="+mn-lt"/>
                <a:ea typeface="+mn-ea"/>
                <a:cs typeface="+mn-cs"/>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dk1"/>
                </a:solidFill>
                <a:latin typeface="+mn-lt"/>
                <a:ea typeface="+mn-ea"/>
                <a:cs typeface="+mn-cs"/>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dk1"/>
                </a:solidFill>
                <a:latin typeface="+mn-lt"/>
                <a:ea typeface="+mn-ea"/>
                <a:cs typeface="+mn-cs"/>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dk1"/>
                </a:solidFill>
                <a:latin typeface="+mn-lt"/>
                <a:ea typeface="+mn-ea"/>
                <a:cs typeface="+mn-cs"/>
              </a:defRPr>
            </a:lvl5pPr>
            <a:lvl6pPr marL="0" indent="0" algn="l" defTabSz="1219111" rtl="0" eaLnBrk="1" latinLnBrk="0" hangingPunct="1">
              <a:spcBef>
                <a:spcPct val="20000"/>
              </a:spcBef>
              <a:buFont typeface="Arial" pitchFamily="34" charset="0"/>
              <a:buNone/>
              <a:defRPr sz="2933" b="0" i="0" kern="1200">
                <a:solidFill>
                  <a:schemeClr val="dk1"/>
                </a:solidFill>
                <a:latin typeface="+mn-lt"/>
                <a:ea typeface="+mn-ea"/>
                <a:cs typeface="+mn-cs"/>
              </a:defRPr>
            </a:lvl6pPr>
            <a:lvl7pPr marL="0" indent="0" algn="l" defTabSz="1219111" rtl="0" eaLnBrk="1" latinLnBrk="0" hangingPunct="1">
              <a:spcBef>
                <a:spcPts val="267"/>
              </a:spcBef>
              <a:buFont typeface="Arial" pitchFamily="34" charset="0"/>
              <a:buNone/>
              <a:defRPr sz="2667" b="0" i="0" kern="1200">
                <a:solidFill>
                  <a:schemeClr val="dk1"/>
                </a:solidFill>
                <a:latin typeface="+mn-lt"/>
                <a:ea typeface="+mn-ea"/>
                <a:cs typeface="+mn-cs"/>
              </a:defRPr>
            </a:lvl7pPr>
            <a:lvl8pPr marL="0" indent="0" algn="l" defTabSz="1219111" rtl="0" eaLnBrk="1" latinLnBrk="0" hangingPunct="1">
              <a:spcBef>
                <a:spcPts val="533"/>
              </a:spcBef>
              <a:buFont typeface="Arial" pitchFamily="34" charset="0"/>
              <a:buNone/>
              <a:defRPr sz="3200" b="0" i="0" kern="1200">
                <a:solidFill>
                  <a:schemeClr val="dk1"/>
                </a:solidFill>
                <a:latin typeface="+mn-lt"/>
                <a:ea typeface="+mn-ea"/>
                <a:cs typeface="+mn-cs"/>
              </a:defRPr>
            </a:lvl8pPr>
            <a:lvl9pPr marL="0" indent="0" algn="l" defTabSz="1219111" rtl="0" eaLnBrk="1" latinLnBrk="0" hangingPunct="1">
              <a:spcBef>
                <a:spcPts val="533"/>
              </a:spcBef>
              <a:buFont typeface="Arial" pitchFamily="34" charset="0"/>
              <a:buNone/>
              <a:defRPr sz="3733" b="0" i="0" kern="1200">
                <a:solidFill>
                  <a:schemeClr val="dk1"/>
                </a:solidFill>
                <a:latin typeface="+mn-lt"/>
                <a:ea typeface="+mn-ea"/>
                <a:cs typeface="+mn-cs"/>
              </a:defRPr>
            </a:lvl9pPr>
          </a:lstStyle>
          <a:p>
            <a:pPr marL="0" indent="0">
              <a:buNone/>
            </a:pPr>
            <a:r>
              <a:rPr lang="en-US" sz="2900"/>
              <a:t>Phosphorylation makes the NTE more acidic. Changing charge and where charge sits is a grammar variable</a:t>
            </a:r>
            <a:endParaRPr lang="en-US"/>
          </a:p>
        </p:txBody>
      </p:sp>
      <p:sp>
        <p:nvSpPr>
          <p:cNvPr id="8" name="Content Placeholder 5">
            <a:extLst>
              <a:ext uri="{FF2B5EF4-FFF2-40B4-BE49-F238E27FC236}">
                <a16:creationId xmlns:a16="http://schemas.microsoft.com/office/drawing/2014/main" id="{C9BBD42C-C1B6-A072-A69A-0E5FD9673FB3}"/>
              </a:ext>
            </a:extLst>
          </p:cNvPr>
          <p:cNvSpPr txBox="1">
            <a:spLocks/>
          </p:cNvSpPr>
          <p:nvPr/>
        </p:nvSpPr>
        <p:spPr>
          <a:xfrm>
            <a:off x="583007" y="2248223"/>
            <a:ext cx="3106467" cy="995153"/>
          </a:xfrm>
          <a:prstGeom prst="rect">
            <a:avLst/>
          </a:prstGeom>
          <a:ln>
            <a:noFill/>
          </a:ln>
        </p:spPr>
        <p:style>
          <a:lnRef idx="2">
            <a:schemeClr val="dk1"/>
          </a:lnRef>
          <a:fillRef idx="1">
            <a:schemeClr val="lt1"/>
          </a:fillRef>
          <a:effectRef idx="0">
            <a:schemeClr val="dk1"/>
          </a:effectRef>
          <a:fontRef idx="minor">
            <a:schemeClr val="dk1"/>
          </a:fontRef>
        </p:style>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dk1"/>
                </a:solidFill>
                <a:latin typeface="+mn-lt"/>
                <a:ea typeface="+mn-ea"/>
                <a:cs typeface="+mn-cs"/>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dk1"/>
                </a:solidFill>
                <a:latin typeface="+mn-lt"/>
                <a:ea typeface="+mn-ea"/>
                <a:cs typeface="+mn-cs"/>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dk1"/>
                </a:solidFill>
                <a:latin typeface="+mn-lt"/>
                <a:ea typeface="+mn-ea"/>
                <a:cs typeface="+mn-cs"/>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dk1"/>
                </a:solidFill>
                <a:latin typeface="+mn-lt"/>
                <a:ea typeface="+mn-ea"/>
                <a:cs typeface="+mn-cs"/>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dk1"/>
                </a:solidFill>
                <a:latin typeface="+mn-lt"/>
                <a:ea typeface="+mn-ea"/>
                <a:cs typeface="+mn-cs"/>
              </a:defRPr>
            </a:lvl5pPr>
            <a:lvl6pPr marL="0" indent="0" algn="l" defTabSz="1219111" rtl="0" eaLnBrk="1" latinLnBrk="0" hangingPunct="1">
              <a:spcBef>
                <a:spcPct val="20000"/>
              </a:spcBef>
              <a:buFont typeface="Arial" pitchFamily="34" charset="0"/>
              <a:buNone/>
              <a:defRPr sz="2933" b="0" i="0" kern="1200">
                <a:solidFill>
                  <a:schemeClr val="dk1"/>
                </a:solidFill>
                <a:latin typeface="+mn-lt"/>
                <a:ea typeface="+mn-ea"/>
                <a:cs typeface="+mn-cs"/>
              </a:defRPr>
            </a:lvl6pPr>
            <a:lvl7pPr marL="0" indent="0" algn="l" defTabSz="1219111" rtl="0" eaLnBrk="1" latinLnBrk="0" hangingPunct="1">
              <a:spcBef>
                <a:spcPts val="267"/>
              </a:spcBef>
              <a:buFont typeface="Arial" pitchFamily="34" charset="0"/>
              <a:buNone/>
              <a:defRPr sz="2667" b="0" i="0" kern="1200">
                <a:solidFill>
                  <a:schemeClr val="dk1"/>
                </a:solidFill>
                <a:latin typeface="+mn-lt"/>
                <a:ea typeface="+mn-ea"/>
                <a:cs typeface="+mn-cs"/>
              </a:defRPr>
            </a:lvl7pPr>
            <a:lvl8pPr marL="0" indent="0" algn="l" defTabSz="1219111" rtl="0" eaLnBrk="1" latinLnBrk="0" hangingPunct="1">
              <a:spcBef>
                <a:spcPts val="533"/>
              </a:spcBef>
              <a:buFont typeface="Arial" pitchFamily="34" charset="0"/>
              <a:buNone/>
              <a:defRPr sz="3200" b="0" i="0" kern="1200">
                <a:solidFill>
                  <a:schemeClr val="dk1"/>
                </a:solidFill>
                <a:latin typeface="+mn-lt"/>
                <a:ea typeface="+mn-ea"/>
                <a:cs typeface="+mn-cs"/>
              </a:defRPr>
            </a:lvl8pPr>
            <a:lvl9pPr marL="0" indent="0" algn="l" defTabSz="1219111" rtl="0" eaLnBrk="1" latinLnBrk="0" hangingPunct="1">
              <a:spcBef>
                <a:spcPts val="533"/>
              </a:spcBef>
              <a:buFont typeface="Arial" pitchFamily="34" charset="0"/>
              <a:buNone/>
              <a:defRPr sz="3733" b="0" i="0" kern="1200">
                <a:solidFill>
                  <a:schemeClr val="dk1"/>
                </a:solidFill>
                <a:latin typeface="+mn-lt"/>
                <a:ea typeface="+mn-ea"/>
                <a:cs typeface="+mn-cs"/>
              </a:defRPr>
            </a:lvl9pPr>
          </a:lstStyle>
          <a:p>
            <a:pPr marL="0" indent="0">
              <a:buNone/>
            </a:pPr>
            <a:r>
              <a:rPr lang="en-US" sz="2900"/>
              <a:t>Folded Domains</a:t>
            </a:r>
            <a:endParaRPr lang="en-US"/>
          </a:p>
        </p:txBody>
      </p:sp>
    </p:spTree>
    <p:extLst>
      <p:ext uri="{BB962C8B-B14F-4D97-AF65-F5344CB8AC3E}">
        <p14:creationId xmlns:p14="http://schemas.microsoft.com/office/powerpoint/2010/main" val="195878173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F48447-3911-5DE1-CEF6-B5F177D217DF}"/>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095107C8-C511-F71F-65EF-D3D122DA67C4}"/>
              </a:ext>
            </a:extLst>
          </p:cNvPr>
          <p:cNvSpPr>
            <a:spLocks noGrp="1"/>
          </p:cNvSpPr>
          <p:nvPr>
            <p:ph type="sldNum" sz="quarter" idx="13"/>
          </p:nvPr>
        </p:nvSpPr>
        <p:spPr/>
        <p:txBody>
          <a:bodyPr/>
          <a:lstStyle/>
          <a:p>
            <a:fld id="{7BCC8D0D-EAEC-449D-9161-023DFF90F2E2}" type="slidenum">
              <a:rPr lang="en-US" smtClean="0"/>
              <a:pPr/>
              <a:t>41</a:t>
            </a:fld>
            <a:endParaRPr lang="en-US">
              <a:latin typeface="+mn-lt"/>
            </a:endParaRPr>
          </a:p>
        </p:txBody>
      </p:sp>
      <p:sp>
        <p:nvSpPr>
          <p:cNvPr id="4" name="Title 3">
            <a:extLst>
              <a:ext uri="{FF2B5EF4-FFF2-40B4-BE49-F238E27FC236}">
                <a16:creationId xmlns:a16="http://schemas.microsoft.com/office/drawing/2014/main" id="{620FD607-3A3D-A7F7-17BA-9D137E24B6C0}"/>
              </a:ext>
            </a:extLst>
          </p:cNvPr>
          <p:cNvSpPr>
            <a:spLocks noGrp="1"/>
          </p:cNvSpPr>
          <p:nvPr>
            <p:ph type="title"/>
          </p:nvPr>
        </p:nvSpPr>
        <p:spPr/>
        <p:txBody>
          <a:bodyPr/>
          <a:lstStyle/>
          <a:p>
            <a:r>
              <a:rPr lang="en-US">
                <a:latin typeface="Garamond"/>
                <a:cs typeface="Arial"/>
              </a:rPr>
              <a:t>Human CBX5/Drosophila HP1a </a:t>
            </a:r>
            <a:endParaRPr lang="en-US"/>
          </a:p>
        </p:txBody>
      </p:sp>
      <p:sp>
        <p:nvSpPr>
          <p:cNvPr id="5" name="Text Placeholder 4">
            <a:extLst>
              <a:ext uri="{FF2B5EF4-FFF2-40B4-BE49-F238E27FC236}">
                <a16:creationId xmlns:a16="http://schemas.microsoft.com/office/drawing/2014/main" id="{3BAE7CD5-7081-7CBD-54B3-8D102C70383F}"/>
              </a:ext>
            </a:extLst>
          </p:cNvPr>
          <p:cNvSpPr>
            <a:spLocks noGrp="1"/>
          </p:cNvSpPr>
          <p:nvPr>
            <p:ph type="body" sz="quarter" idx="15"/>
          </p:nvPr>
        </p:nvSpPr>
        <p:spPr/>
        <p:txBody>
          <a:bodyPr vert="horz" lIns="0" tIns="45720" rIns="91440" bIns="45720" rtlCol="0" anchor="t">
            <a:noAutofit/>
          </a:bodyPr>
          <a:lstStyle/>
          <a:p>
            <a:r>
              <a:rPr lang="en-US">
                <a:cs typeface="Arial"/>
              </a:rPr>
              <a:t>Domain architecture </a:t>
            </a:r>
            <a:endParaRPr lang="en-US"/>
          </a:p>
        </p:txBody>
      </p:sp>
      <p:pic>
        <p:nvPicPr>
          <p:cNvPr id="8" name="Content Placeholder 7" descr="Figure 1: Phase separation by HP1α.">
            <a:extLst>
              <a:ext uri="{FF2B5EF4-FFF2-40B4-BE49-F238E27FC236}">
                <a16:creationId xmlns:a16="http://schemas.microsoft.com/office/drawing/2014/main" id="{CD5C33CC-1CBA-894E-FC71-C14C0DA3DF3F}"/>
              </a:ext>
            </a:extLst>
          </p:cNvPr>
          <p:cNvPicPr>
            <a:picLocks noGrp="1" noChangeAspect="1"/>
          </p:cNvPicPr>
          <p:nvPr>
            <p:ph sz="quarter" idx="23"/>
          </p:nvPr>
        </p:nvPicPr>
        <p:blipFill>
          <a:blip r:embed="rId3"/>
          <a:srcRect l="1670" t="37438" r="46962" b="53052"/>
          <a:stretch>
            <a:fillRect/>
          </a:stretch>
        </p:blipFill>
        <p:spPr>
          <a:xfrm>
            <a:off x="412833" y="1852473"/>
            <a:ext cx="11245330" cy="1597198"/>
          </a:xfrm>
          <a:prstGeom prst="rect">
            <a:avLst/>
          </a:prstGeom>
        </p:spPr>
      </p:pic>
      <p:sp>
        <p:nvSpPr>
          <p:cNvPr id="9" name="Rounded Rectangle 8">
            <a:extLst>
              <a:ext uri="{FF2B5EF4-FFF2-40B4-BE49-F238E27FC236}">
                <a16:creationId xmlns:a16="http://schemas.microsoft.com/office/drawing/2014/main" id="{D2A91720-4FF7-F751-BE49-EA3712754519}"/>
              </a:ext>
            </a:extLst>
          </p:cNvPr>
          <p:cNvSpPr/>
          <p:nvPr/>
        </p:nvSpPr>
        <p:spPr bwMode="auto">
          <a:xfrm>
            <a:off x="1752600" y="2895600"/>
            <a:ext cx="990600" cy="381000"/>
          </a:xfrm>
          <a:prstGeom prst="roundRect">
            <a:avLst/>
          </a:prstGeom>
          <a:solidFill>
            <a:srgbClr val="FFFF00">
              <a:alpha val="51157"/>
            </a:srgbClr>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0" name="Rounded Rectangle 9">
            <a:extLst>
              <a:ext uri="{FF2B5EF4-FFF2-40B4-BE49-F238E27FC236}">
                <a16:creationId xmlns:a16="http://schemas.microsoft.com/office/drawing/2014/main" id="{F8B95DDE-745E-F7C7-4373-040C7F463320}"/>
              </a:ext>
            </a:extLst>
          </p:cNvPr>
          <p:cNvSpPr/>
          <p:nvPr/>
        </p:nvSpPr>
        <p:spPr bwMode="auto">
          <a:xfrm>
            <a:off x="3810000" y="2895600"/>
            <a:ext cx="990600" cy="381000"/>
          </a:xfrm>
          <a:prstGeom prst="roundRect">
            <a:avLst/>
          </a:prstGeom>
          <a:solidFill>
            <a:srgbClr val="FFFF00">
              <a:alpha val="51157"/>
            </a:srgbClr>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1" name="Rounded Rectangle 10">
            <a:extLst>
              <a:ext uri="{FF2B5EF4-FFF2-40B4-BE49-F238E27FC236}">
                <a16:creationId xmlns:a16="http://schemas.microsoft.com/office/drawing/2014/main" id="{22A4A142-7F4C-5669-A1A0-FF3256BDF470}"/>
              </a:ext>
            </a:extLst>
          </p:cNvPr>
          <p:cNvSpPr/>
          <p:nvPr/>
        </p:nvSpPr>
        <p:spPr bwMode="auto">
          <a:xfrm>
            <a:off x="6437872" y="2889422"/>
            <a:ext cx="990600" cy="381000"/>
          </a:xfrm>
          <a:prstGeom prst="roundRect">
            <a:avLst/>
          </a:prstGeom>
          <a:solidFill>
            <a:srgbClr val="FFFF00">
              <a:alpha val="51157"/>
            </a:srgbClr>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2" name="Rounded Rectangle 11">
            <a:extLst>
              <a:ext uri="{FF2B5EF4-FFF2-40B4-BE49-F238E27FC236}">
                <a16:creationId xmlns:a16="http://schemas.microsoft.com/office/drawing/2014/main" id="{22B96D92-032E-7855-9FBB-7C5DE687F462}"/>
              </a:ext>
            </a:extLst>
          </p:cNvPr>
          <p:cNvSpPr/>
          <p:nvPr/>
        </p:nvSpPr>
        <p:spPr bwMode="auto">
          <a:xfrm>
            <a:off x="9461157" y="2889422"/>
            <a:ext cx="990600" cy="381000"/>
          </a:xfrm>
          <a:prstGeom prst="roundRect">
            <a:avLst/>
          </a:prstGeom>
          <a:solidFill>
            <a:srgbClr val="FFFF00">
              <a:alpha val="51157"/>
            </a:srgbClr>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3" name="Rounded Rectangle 12">
            <a:extLst>
              <a:ext uri="{FF2B5EF4-FFF2-40B4-BE49-F238E27FC236}">
                <a16:creationId xmlns:a16="http://schemas.microsoft.com/office/drawing/2014/main" id="{B75B2869-281D-1189-DADB-3425D19261DE}"/>
              </a:ext>
            </a:extLst>
          </p:cNvPr>
          <p:cNvSpPr/>
          <p:nvPr/>
        </p:nvSpPr>
        <p:spPr bwMode="auto">
          <a:xfrm>
            <a:off x="10513094" y="2897660"/>
            <a:ext cx="963827" cy="381000"/>
          </a:xfrm>
          <a:prstGeom prst="roundRect">
            <a:avLst/>
          </a:prstGeom>
          <a:solidFill>
            <a:srgbClr val="FFFF00">
              <a:alpha val="51157"/>
            </a:srgbClr>
          </a:solidFill>
          <a:ln w="19050" algn="ctr">
            <a:no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4" name="TextBox 13">
            <a:extLst>
              <a:ext uri="{FF2B5EF4-FFF2-40B4-BE49-F238E27FC236}">
                <a16:creationId xmlns:a16="http://schemas.microsoft.com/office/drawing/2014/main" id="{700062B5-C0D3-A7F9-7BFC-74C7CC4FD771}"/>
              </a:ext>
            </a:extLst>
          </p:cNvPr>
          <p:cNvSpPr txBox="1"/>
          <p:nvPr/>
        </p:nvSpPr>
        <p:spPr bwMode="auto">
          <a:xfrm>
            <a:off x="571920" y="3453420"/>
            <a:ext cx="864236" cy="466165"/>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b="1"/>
              <a:t>NTE</a:t>
            </a:r>
            <a:endParaRPr lang="en-US" sz="2000" b="1">
              <a:cs typeface="Arial"/>
            </a:endParaRPr>
          </a:p>
        </p:txBody>
      </p:sp>
      <p:sp>
        <p:nvSpPr>
          <p:cNvPr id="16" name="TextBox 15">
            <a:extLst>
              <a:ext uri="{FF2B5EF4-FFF2-40B4-BE49-F238E27FC236}">
                <a16:creationId xmlns:a16="http://schemas.microsoft.com/office/drawing/2014/main" id="{DD954A64-6F71-E0A2-D65B-D2B0DA625341}"/>
              </a:ext>
            </a:extLst>
          </p:cNvPr>
          <p:cNvSpPr txBox="1"/>
          <p:nvPr/>
        </p:nvSpPr>
        <p:spPr bwMode="auto">
          <a:xfrm>
            <a:off x="560714" y="3912939"/>
            <a:ext cx="1256441" cy="5334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b="1"/>
              <a:t>Hinge</a:t>
            </a:r>
          </a:p>
        </p:txBody>
      </p:sp>
      <p:sp>
        <p:nvSpPr>
          <p:cNvPr id="17" name="TextBox 16">
            <a:extLst>
              <a:ext uri="{FF2B5EF4-FFF2-40B4-BE49-F238E27FC236}">
                <a16:creationId xmlns:a16="http://schemas.microsoft.com/office/drawing/2014/main" id="{6BF7452B-A7E9-4FB7-A42D-34C75F69AEEC}"/>
              </a:ext>
            </a:extLst>
          </p:cNvPr>
          <p:cNvSpPr txBox="1"/>
          <p:nvPr/>
        </p:nvSpPr>
        <p:spPr bwMode="auto">
          <a:xfrm>
            <a:off x="560714" y="4998742"/>
            <a:ext cx="1256441" cy="5334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b="1"/>
              <a:t>CD/CSD</a:t>
            </a:r>
            <a:endParaRPr lang="en-US" sz="2000" b="1">
              <a:cs typeface="Arial"/>
            </a:endParaRPr>
          </a:p>
        </p:txBody>
      </p:sp>
      <p:sp>
        <p:nvSpPr>
          <p:cNvPr id="18" name="TextBox 17">
            <a:extLst>
              <a:ext uri="{FF2B5EF4-FFF2-40B4-BE49-F238E27FC236}">
                <a16:creationId xmlns:a16="http://schemas.microsoft.com/office/drawing/2014/main" id="{7A4F128E-9836-7EF9-FFE6-6DF0CA63F5E0}"/>
              </a:ext>
            </a:extLst>
          </p:cNvPr>
          <p:cNvSpPr txBox="1"/>
          <p:nvPr/>
        </p:nvSpPr>
        <p:spPr bwMode="auto">
          <a:xfrm>
            <a:off x="561224" y="4437999"/>
            <a:ext cx="1256441" cy="533400"/>
          </a:xfrm>
          <a:prstGeom prst="rect">
            <a:avLst/>
          </a:prstGeom>
          <a:noFill/>
          <a:ln w="19050" algn="ctr">
            <a:noFill/>
            <a:miter lim="800000"/>
            <a:headEnd/>
            <a:tailEnd/>
          </a:ln>
        </p:spPr>
        <p:txBody>
          <a:bodyPr wrap="square" lIns="0" tIns="0" rIns="0" bIns="0" rtlCol="0" anchor="t">
            <a:noAutofit/>
          </a:bodyPr>
          <a:lstStyle/>
          <a:p>
            <a:pPr>
              <a:buClr>
                <a:schemeClr val="accent1"/>
              </a:buClr>
              <a:buSzPct val="80000"/>
            </a:pPr>
            <a:r>
              <a:rPr lang="en-US" sz="2000" b="1"/>
              <a:t>CTE</a:t>
            </a:r>
          </a:p>
        </p:txBody>
      </p:sp>
      <p:sp>
        <p:nvSpPr>
          <p:cNvPr id="6" name="Text Placeholder 4">
            <a:extLst>
              <a:ext uri="{FF2B5EF4-FFF2-40B4-BE49-F238E27FC236}">
                <a16:creationId xmlns:a16="http://schemas.microsoft.com/office/drawing/2014/main" id="{6A46818B-6E1B-8DFA-638F-E60E0B211605}"/>
              </a:ext>
            </a:extLst>
          </p:cNvPr>
          <p:cNvSpPr txBox="1">
            <a:spLocks/>
          </p:cNvSpPr>
          <p:nvPr/>
        </p:nvSpPr>
        <p:spPr>
          <a:xfrm>
            <a:off x="3815163" y="3417106"/>
            <a:ext cx="8197508" cy="483469"/>
          </a:xfrm>
          <a:prstGeom prst="rect">
            <a:avLst/>
          </a:prstGeom>
        </p:spPr>
        <p:txBody>
          <a:bodyPr vert="horz" lIns="0" tIns="45720" rIns="91440" bIns="45720" rtlCol="0" anchor="t">
            <a:noAutofit/>
          </a:bodyPr>
          <a:lstStyle>
            <a:defPPr>
              <a:defRPr lang="en-US"/>
            </a:defPPr>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sz="2000">
                <a:cs typeface="Arial"/>
              </a:rPr>
              <a:t>Disordered. Phosphorylation of S11-S14 makes charge negative</a:t>
            </a:r>
            <a:endParaRPr lang="en-US" sz="2000"/>
          </a:p>
        </p:txBody>
      </p:sp>
      <p:sp>
        <p:nvSpPr>
          <p:cNvPr id="20" name="Text Placeholder 4">
            <a:extLst>
              <a:ext uri="{FF2B5EF4-FFF2-40B4-BE49-F238E27FC236}">
                <a16:creationId xmlns:a16="http://schemas.microsoft.com/office/drawing/2014/main" id="{921A3F9E-C101-6A3F-AE85-0D060046312E}"/>
              </a:ext>
            </a:extLst>
          </p:cNvPr>
          <p:cNvSpPr txBox="1">
            <a:spLocks/>
          </p:cNvSpPr>
          <p:nvPr/>
        </p:nvSpPr>
        <p:spPr>
          <a:xfrm>
            <a:off x="3809309" y="3871530"/>
            <a:ext cx="8041295" cy="761607"/>
          </a:xfrm>
          <a:prstGeom prst="rect">
            <a:avLst/>
          </a:prstGeom>
        </p:spPr>
        <p:txBody>
          <a:bodyPr vert="horz" lIns="0" tIns="45720" rIns="91440" bIns="45720" rtlCol="0" anchor="t">
            <a:noAutofit/>
          </a:bodyPr>
          <a:lstStyle>
            <a:defPPr>
              <a:defRPr lang="en-US"/>
            </a:defPPr>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sz="2000">
                <a:cs typeface="Arial"/>
              </a:rPr>
              <a:t>Disordered. K/R rich, positively charged and binds DNA</a:t>
            </a:r>
            <a:endParaRPr lang="en-US" sz="2000"/>
          </a:p>
        </p:txBody>
      </p:sp>
      <p:sp>
        <p:nvSpPr>
          <p:cNvPr id="22" name="Text Placeholder 4">
            <a:extLst>
              <a:ext uri="{FF2B5EF4-FFF2-40B4-BE49-F238E27FC236}">
                <a16:creationId xmlns:a16="http://schemas.microsoft.com/office/drawing/2014/main" id="{6A745B46-111B-FF84-3241-B59B65EF1B5C}"/>
              </a:ext>
            </a:extLst>
          </p:cNvPr>
          <p:cNvSpPr txBox="1">
            <a:spLocks/>
          </p:cNvSpPr>
          <p:nvPr/>
        </p:nvSpPr>
        <p:spPr>
          <a:xfrm>
            <a:off x="3820514" y="4924882"/>
            <a:ext cx="8041295" cy="761607"/>
          </a:xfrm>
          <a:prstGeom prst="rect">
            <a:avLst/>
          </a:prstGeom>
        </p:spPr>
        <p:txBody>
          <a:bodyPr vert="horz" lIns="0" tIns="45720" rIns="91440" bIns="45720" rtlCol="0" anchor="t">
            <a:noAutofit/>
          </a:bodyPr>
          <a:lstStyle>
            <a:defPPr>
              <a:defRPr lang="en-US"/>
            </a:defPPr>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sz="2000">
                <a:cs typeface="Arial"/>
              </a:rPr>
              <a:t>Folded globular domains. CD reads H3K9me; CSD dimerizes. Both contribute valence and neither is an IDR</a:t>
            </a:r>
            <a:endParaRPr lang="en-US" sz="2000"/>
          </a:p>
        </p:txBody>
      </p:sp>
      <p:sp>
        <p:nvSpPr>
          <p:cNvPr id="7" name="Text Placeholder 4">
            <a:extLst>
              <a:ext uri="{FF2B5EF4-FFF2-40B4-BE49-F238E27FC236}">
                <a16:creationId xmlns:a16="http://schemas.microsoft.com/office/drawing/2014/main" id="{31F56F6D-851E-5BA7-158B-D12C9F7E8CFE}"/>
              </a:ext>
            </a:extLst>
          </p:cNvPr>
          <p:cNvSpPr txBox="1">
            <a:spLocks/>
          </p:cNvSpPr>
          <p:nvPr/>
        </p:nvSpPr>
        <p:spPr>
          <a:xfrm>
            <a:off x="3821904" y="4400522"/>
            <a:ext cx="8041295" cy="761607"/>
          </a:xfrm>
          <a:prstGeom prst="rect">
            <a:avLst/>
          </a:prstGeom>
        </p:spPr>
        <p:txBody>
          <a:bodyPr vert="horz" lIns="0" tIns="45720" rIns="91440" bIns="45720" rtlCol="0" anchor="t">
            <a:noAutofit/>
          </a:bodyPr>
          <a:lstStyle>
            <a:defPPr>
              <a:defRPr lang="en-US"/>
            </a:defPPr>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sz="2000">
                <a:cs typeface="Arial"/>
              </a:rPr>
              <a:t>Disordered.</a:t>
            </a:r>
            <a:endParaRPr lang="en-US" sz="2000"/>
          </a:p>
        </p:txBody>
      </p:sp>
    </p:spTree>
    <p:extLst>
      <p:ext uri="{BB962C8B-B14F-4D97-AF65-F5344CB8AC3E}">
        <p14:creationId xmlns:p14="http://schemas.microsoft.com/office/powerpoint/2010/main" val="380728709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D585AF-22C9-F33D-84B4-9C9EFBB49094}"/>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0F5B75B-36F6-6E83-D15A-EF6CE7F226A3}"/>
              </a:ext>
            </a:extLst>
          </p:cNvPr>
          <p:cNvSpPr>
            <a:spLocks noGrp="1"/>
          </p:cNvSpPr>
          <p:nvPr>
            <p:ph type="sldNum" sz="quarter" idx="13"/>
          </p:nvPr>
        </p:nvSpPr>
        <p:spPr/>
        <p:txBody>
          <a:bodyPr/>
          <a:lstStyle/>
          <a:p>
            <a:fld id="{7BCC8D0D-EAEC-449D-9161-023DFF90F2E2}" type="slidenum">
              <a:rPr lang="en-US" smtClean="0"/>
              <a:pPr/>
              <a:t>42</a:t>
            </a:fld>
            <a:endParaRPr lang="en-US">
              <a:latin typeface="+mn-lt"/>
            </a:endParaRPr>
          </a:p>
        </p:txBody>
      </p:sp>
      <p:sp>
        <p:nvSpPr>
          <p:cNvPr id="4" name="Title 3">
            <a:extLst>
              <a:ext uri="{FF2B5EF4-FFF2-40B4-BE49-F238E27FC236}">
                <a16:creationId xmlns:a16="http://schemas.microsoft.com/office/drawing/2014/main" id="{747601FD-7542-0D1C-6A2F-D9258E721D52}"/>
              </a:ext>
            </a:extLst>
          </p:cNvPr>
          <p:cNvSpPr>
            <a:spLocks noGrp="1"/>
          </p:cNvSpPr>
          <p:nvPr>
            <p:ph type="title"/>
          </p:nvPr>
        </p:nvSpPr>
        <p:spPr/>
        <p:txBody>
          <a:bodyPr/>
          <a:lstStyle/>
          <a:p>
            <a:r>
              <a:rPr lang="en-US">
                <a:latin typeface="Garamond"/>
              </a:rPr>
              <a:t>Orthologs</a:t>
            </a:r>
            <a:endParaRPr lang="en-US">
              <a:solidFill>
                <a:srgbClr val="000000"/>
              </a:solidFill>
              <a:latin typeface="Garamond"/>
            </a:endParaRPr>
          </a:p>
        </p:txBody>
      </p:sp>
      <p:sp>
        <p:nvSpPr>
          <p:cNvPr id="5" name="Text Placeholder 4">
            <a:extLst>
              <a:ext uri="{FF2B5EF4-FFF2-40B4-BE49-F238E27FC236}">
                <a16:creationId xmlns:a16="http://schemas.microsoft.com/office/drawing/2014/main" id="{2309EA6C-5E3C-406F-B59B-2AA22A931060}"/>
              </a:ext>
            </a:extLst>
          </p:cNvPr>
          <p:cNvSpPr>
            <a:spLocks noGrp="1"/>
          </p:cNvSpPr>
          <p:nvPr>
            <p:ph type="body" sz="quarter" idx="15"/>
          </p:nvPr>
        </p:nvSpPr>
        <p:spPr/>
        <p:txBody>
          <a:bodyPr vert="horz" lIns="0" tIns="45720" rIns="91440" bIns="45720" rtlCol="0">
            <a:noAutofit/>
          </a:bodyPr>
          <a:lstStyle/>
          <a:p>
            <a:r>
              <a:rPr lang="en-US">
                <a:cs typeface="Arial"/>
              </a:rPr>
              <a:t>Two orthologs. Similar architecture, but different phase behavior</a:t>
            </a:r>
          </a:p>
        </p:txBody>
      </p:sp>
      <p:sp>
        <p:nvSpPr>
          <p:cNvPr id="6" name="Content Placeholder 5">
            <a:extLst>
              <a:ext uri="{FF2B5EF4-FFF2-40B4-BE49-F238E27FC236}">
                <a16:creationId xmlns:a16="http://schemas.microsoft.com/office/drawing/2014/main" id="{C246EA73-CF3B-1135-5906-2FDB1C0C17DC}"/>
              </a:ext>
            </a:extLst>
          </p:cNvPr>
          <p:cNvSpPr>
            <a:spLocks noGrp="1"/>
          </p:cNvSpPr>
          <p:nvPr>
            <p:ph sz="quarter" idx="23"/>
          </p:nvPr>
        </p:nvSpPr>
        <p:spPr>
          <a:xfrm>
            <a:off x="584202" y="1878542"/>
            <a:ext cx="6134100" cy="3899956"/>
          </a:xfrm>
        </p:spPr>
        <p:txBody>
          <a:bodyPr vert="horz" lIns="91440" tIns="45720" rIns="91440" bIns="45720" rtlCol="0" anchor="t">
            <a:normAutofit/>
          </a:bodyPr>
          <a:lstStyle/>
          <a:p>
            <a:pPr marL="311785" indent="-311785"/>
            <a:r>
              <a:rPr lang="en-US" sz="2900">
                <a:cs typeface="Arial"/>
              </a:rPr>
              <a:t>Human HP1a</a:t>
            </a:r>
          </a:p>
          <a:p>
            <a:pPr marL="695960" lvl="1" indent="-302260"/>
            <a:r>
              <a:rPr lang="en-US" sz="2650">
                <a:cs typeface="Arial"/>
              </a:rPr>
              <a:t>Does not phase separate by itself</a:t>
            </a:r>
          </a:p>
          <a:p>
            <a:pPr marL="695960" lvl="1" indent="-302260"/>
            <a:r>
              <a:rPr lang="en-US" sz="2650">
                <a:cs typeface="Arial"/>
              </a:rPr>
              <a:t>When phosphorylated phase separates</a:t>
            </a:r>
          </a:p>
          <a:p>
            <a:pPr marL="695960" lvl="1" indent="-302260"/>
            <a:r>
              <a:rPr lang="en-US" sz="2650">
                <a:cs typeface="Arial"/>
              </a:rPr>
              <a:t>Also phase separates with DNA/chromatin</a:t>
            </a:r>
          </a:p>
        </p:txBody>
      </p:sp>
      <p:pic>
        <p:nvPicPr>
          <p:cNvPr id="8" name="Content Placeholder 7" descr="A close-up of an object&#10;&#10;AI-generated content may be incorrect.">
            <a:extLst>
              <a:ext uri="{FF2B5EF4-FFF2-40B4-BE49-F238E27FC236}">
                <a16:creationId xmlns:a16="http://schemas.microsoft.com/office/drawing/2014/main" id="{31B27B2C-57E1-8FDF-B78D-94C738805071}"/>
              </a:ext>
            </a:extLst>
          </p:cNvPr>
          <p:cNvPicPr>
            <a:picLocks noGrp="1" noChangeAspect="1"/>
          </p:cNvPicPr>
          <p:nvPr>
            <p:ph sz="quarter" idx="24"/>
          </p:nvPr>
        </p:nvPicPr>
        <p:blipFill>
          <a:blip r:embed="rId2"/>
          <a:stretch>
            <a:fillRect/>
          </a:stretch>
        </p:blipFill>
        <p:spPr>
          <a:xfrm>
            <a:off x="6595555" y="3823757"/>
            <a:ext cx="4029075" cy="2095500"/>
          </a:xfrm>
          <a:prstGeom prst="rect">
            <a:avLst/>
          </a:prstGeom>
        </p:spPr>
      </p:pic>
      <p:pic>
        <p:nvPicPr>
          <p:cNvPr id="9" name="Picture 8" descr="A diagram of a structure&#10;&#10;AI-generated content may be incorrect.">
            <a:extLst>
              <a:ext uri="{FF2B5EF4-FFF2-40B4-BE49-F238E27FC236}">
                <a16:creationId xmlns:a16="http://schemas.microsoft.com/office/drawing/2014/main" id="{4D72AE79-3AA2-E5BC-D74B-846A99BC4BB4}"/>
              </a:ext>
            </a:extLst>
          </p:cNvPr>
          <p:cNvPicPr>
            <a:picLocks noChangeAspect="1"/>
          </p:cNvPicPr>
          <p:nvPr/>
        </p:nvPicPr>
        <p:blipFill>
          <a:blip r:embed="rId3"/>
          <a:stretch>
            <a:fillRect/>
          </a:stretch>
        </p:blipFill>
        <p:spPr>
          <a:xfrm>
            <a:off x="7691438" y="1876425"/>
            <a:ext cx="2152650" cy="1952625"/>
          </a:xfrm>
          <a:prstGeom prst="rect">
            <a:avLst/>
          </a:prstGeom>
        </p:spPr>
      </p:pic>
    </p:spTree>
    <p:extLst>
      <p:ext uri="{BB962C8B-B14F-4D97-AF65-F5344CB8AC3E}">
        <p14:creationId xmlns:p14="http://schemas.microsoft.com/office/powerpoint/2010/main" val="98380063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CF534-29A1-1AD3-64F5-F7708A8D8E6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69A48A9-7EC8-BC62-32A3-D1968875391A}"/>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D2409E10-A59D-54D6-B84C-A5F6F6368CF2}"/>
              </a:ext>
            </a:extLst>
          </p:cNvPr>
          <p:cNvSpPr>
            <a:spLocks noGrp="1"/>
          </p:cNvSpPr>
          <p:nvPr>
            <p:ph type="sldNum" sz="quarter" idx="13"/>
          </p:nvPr>
        </p:nvSpPr>
        <p:spPr/>
        <p:txBody>
          <a:bodyPr/>
          <a:lstStyle/>
          <a:p>
            <a:fld id="{7BCC8D0D-EAEC-449D-9161-023DFF90F2E2}" type="slidenum">
              <a:rPr lang="en-US" smtClean="0"/>
              <a:pPr/>
              <a:t>43</a:t>
            </a:fld>
            <a:endParaRPr lang="en-US">
              <a:latin typeface="+mn-lt"/>
            </a:endParaRPr>
          </a:p>
        </p:txBody>
      </p:sp>
      <p:sp>
        <p:nvSpPr>
          <p:cNvPr id="4" name="Title 3">
            <a:extLst>
              <a:ext uri="{FF2B5EF4-FFF2-40B4-BE49-F238E27FC236}">
                <a16:creationId xmlns:a16="http://schemas.microsoft.com/office/drawing/2014/main" id="{55EBE79B-F3DB-D196-31AA-0230F2127547}"/>
              </a:ext>
            </a:extLst>
          </p:cNvPr>
          <p:cNvSpPr>
            <a:spLocks noGrp="1"/>
          </p:cNvSpPr>
          <p:nvPr>
            <p:ph type="title"/>
          </p:nvPr>
        </p:nvSpPr>
        <p:spPr/>
        <p:txBody>
          <a:bodyPr/>
          <a:lstStyle/>
          <a:p>
            <a:r>
              <a:rPr lang="en-US">
                <a:latin typeface="Garamond"/>
                <a:cs typeface="Arial"/>
              </a:rPr>
              <a:t>Orthologs</a:t>
            </a:r>
            <a:endParaRPr lang="en-US"/>
          </a:p>
        </p:txBody>
      </p:sp>
      <p:sp>
        <p:nvSpPr>
          <p:cNvPr id="5" name="Text Placeholder 4">
            <a:extLst>
              <a:ext uri="{FF2B5EF4-FFF2-40B4-BE49-F238E27FC236}">
                <a16:creationId xmlns:a16="http://schemas.microsoft.com/office/drawing/2014/main" id="{9A5834CC-EC53-07E4-3307-CC3DE0942A90}"/>
              </a:ext>
            </a:extLst>
          </p:cNvPr>
          <p:cNvSpPr>
            <a:spLocks noGrp="1"/>
          </p:cNvSpPr>
          <p:nvPr>
            <p:ph type="body" sz="quarter" idx="15"/>
          </p:nvPr>
        </p:nvSpPr>
        <p:spPr/>
        <p:txBody>
          <a:bodyPr vert="horz" lIns="0" tIns="45720" rIns="91440" bIns="45720" rtlCol="0">
            <a:noAutofit/>
          </a:bodyPr>
          <a:lstStyle/>
          <a:p>
            <a:r>
              <a:rPr lang="en-US">
                <a:cs typeface="Arial"/>
              </a:rPr>
              <a:t>Two orthologs. Similar architecture, but different phase behavior</a:t>
            </a:r>
          </a:p>
        </p:txBody>
      </p:sp>
      <p:sp>
        <p:nvSpPr>
          <p:cNvPr id="6" name="Content Placeholder 5">
            <a:extLst>
              <a:ext uri="{FF2B5EF4-FFF2-40B4-BE49-F238E27FC236}">
                <a16:creationId xmlns:a16="http://schemas.microsoft.com/office/drawing/2014/main" id="{CF202548-E79C-3548-C2DA-36B165A5E23E}"/>
              </a:ext>
            </a:extLst>
          </p:cNvPr>
          <p:cNvSpPr>
            <a:spLocks noGrp="1"/>
          </p:cNvSpPr>
          <p:nvPr>
            <p:ph sz="quarter" idx="23"/>
          </p:nvPr>
        </p:nvSpPr>
        <p:spPr>
          <a:xfrm>
            <a:off x="584202" y="1878542"/>
            <a:ext cx="6134100" cy="3899956"/>
          </a:xfrm>
        </p:spPr>
        <p:txBody>
          <a:bodyPr vert="horz" lIns="91440" tIns="45720" rIns="91440" bIns="45720" rtlCol="0" anchor="t">
            <a:normAutofit/>
          </a:bodyPr>
          <a:lstStyle/>
          <a:p>
            <a:pPr marL="311785" indent="-311785"/>
            <a:r>
              <a:rPr lang="en-US" sz="2900">
                <a:cs typeface="Arial"/>
              </a:rPr>
              <a:t>Drosophila HP1a</a:t>
            </a:r>
          </a:p>
          <a:p>
            <a:pPr marL="695960" lvl="1" indent="-302260"/>
            <a:r>
              <a:rPr lang="en-US" sz="2650">
                <a:cs typeface="Arial"/>
              </a:rPr>
              <a:t>Phase separates by itself (unmodified)</a:t>
            </a:r>
          </a:p>
          <a:p>
            <a:pPr marL="695960" lvl="1" indent="-302260"/>
            <a:r>
              <a:rPr lang="en-US" sz="2650">
                <a:cs typeface="Arial"/>
              </a:rPr>
              <a:t>Also phase separates with DNA/chromatin</a:t>
            </a:r>
          </a:p>
          <a:p>
            <a:endParaRPr lang="en-US"/>
          </a:p>
        </p:txBody>
      </p:sp>
      <p:pic>
        <p:nvPicPr>
          <p:cNvPr id="11" name="Content Placeholder 10" descr="A close-up of several images of a cell&#10;&#10;AI-generated content may be incorrect.">
            <a:extLst>
              <a:ext uri="{FF2B5EF4-FFF2-40B4-BE49-F238E27FC236}">
                <a16:creationId xmlns:a16="http://schemas.microsoft.com/office/drawing/2014/main" id="{9AA4B9B2-4CCD-90DB-5396-1FCA04B3531E}"/>
              </a:ext>
            </a:extLst>
          </p:cNvPr>
          <p:cNvPicPr>
            <a:picLocks noGrp="1" noChangeAspect="1"/>
          </p:cNvPicPr>
          <p:nvPr>
            <p:ph sz="quarter" idx="24"/>
          </p:nvPr>
        </p:nvPicPr>
        <p:blipFill>
          <a:blip r:embed="rId2"/>
          <a:stretch>
            <a:fillRect/>
          </a:stretch>
        </p:blipFill>
        <p:spPr>
          <a:xfrm>
            <a:off x="6943217" y="2390244"/>
            <a:ext cx="3924300" cy="2886075"/>
          </a:xfrm>
          <a:prstGeom prst="rect">
            <a:avLst/>
          </a:prstGeom>
        </p:spPr>
      </p:pic>
    </p:spTree>
    <p:extLst>
      <p:ext uri="{BB962C8B-B14F-4D97-AF65-F5344CB8AC3E}">
        <p14:creationId xmlns:p14="http://schemas.microsoft.com/office/powerpoint/2010/main" val="60516390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0880D3-4B23-25A3-BC66-94B0FE936F6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DF3B3A-EC49-2000-C322-36A8136A40D3}"/>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18899FDE-BB8D-7B0A-8561-2054AA97C8D9}"/>
              </a:ext>
            </a:extLst>
          </p:cNvPr>
          <p:cNvSpPr>
            <a:spLocks noGrp="1"/>
          </p:cNvSpPr>
          <p:nvPr>
            <p:ph type="sldNum" sz="quarter" idx="13"/>
          </p:nvPr>
        </p:nvSpPr>
        <p:spPr/>
        <p:txBody>
          <a:bodyPr/>
          <a:lstStyle/>
          <a:p>
            <a:fld id="{7BCC8D0D-EAEC-449D-9161-023DFF90F2E2}" type="slidenum">
              <a:rPr lang="en-US" smtClean="0"/>
              <a:pPr/>
              <a:t>44</a:t>
            </a:fld>
            <a:endParaRPr lang="en-US">
              <a:latin typeface="+mn-lt"/>
            </a:endParaRPr>
          </a:p>
        </p:txBody>
      </p:sp>
      <p:sp>
        <p:nvSpPr>
          <p:cNvPr id="4" name="Title 3">
            <a:extLst>
              <a:ext uri="{FF2B5EF4-FFF2-40B4-BE49-F238E27FC236}">
                <a16:creationId xmlns:a16="http://schemas.microsoft.com/office/drawing/2014/main" id="{59569B0D-7804-1463-B761-B9CF29C53F80}"/>
              </a:ext>
            </a:extLst>
          </p:cNvPr>
          <p:cNvSpPr>
            <a:spLocks noGrp="1"/>
          </p:cNvSpPr>
          <p:nvPr>
            <p:ph type="title"/>
          </p:nvPr>
        </p:nvSpPr>
        <p:spPr/>
        <p:txBody>
          <a:bodyPr/>
          <a:lstStyle/>
          <a:p>
            <a:r>
              <a:rPr lang="en-US">
                <a:latin typeface="Garamond"/>
                <a:cs typeface="Arial"/>
              </a:rPr>
              <a:t>Orthologs</a:t>
            </a:r>
            <a:endParaRPr lang="en-US"/>
          </a:p>
        </p:txBody>
      </p:sp>
      <p:sp>
        <p:nvSpPr>
          <p:cNvPr id="5" name="Text Placeholder 4">
            <a:extLst>
              <a:ext uri="{FF2B5EF4-FFF2-40B4-BE49-F238E27FC236}">
                <a16:creationId xmlns:a16="http://schemas.microsoft.com/office/drawing/2014/main" id="{8A36BD8A-6D5F-8A33-568B-43C457E82BC8}"/>
              </a:ext>
            </a:extLst>
          </p:cNvPr>
          <p:cNvSpPr>
            <a:spLocks noGrp="1"/>
          </p:cNvSpPr>
          <p:nvPr>
            <p:ph type="body" sz="quarter" idx="15"/>
          </p:nvPr>
        </p:nvSpPr>
        <p:spPr/>
        <p:txBody>
          <a:bodyPr vert="horz" lIns="0" tIns="45720" rIns="91440" bIns="45720" rtlCol="0">
            <a:noAutofit/>
          </a:bodyPr>
          <a:lstStyle/>
          <a:p>
            <a:r>
              <a:rPr lang="en-US">
                <a:cs typeface="Arial"/>
              </a:rPr>
              <a:t>Three orthologs. Similar architecture, but different phase behavior</a:t>
            </a:r>
          </a:p>
        </p:txBody>
      </p:sp>
      <p:sp>
        <p:nvSpPr>
          <p:cNvPr id="6" name="Content Placeholder 5">
            <a:extLst>
              <a:ext uri="{FF2B5EF4-FFF2-40B4-BE49-F238E27FC236}">
                <a16:creationId xmlns:a16="http://schemas.microsoft.com/office/drawing/2014/main" id="{2A51C944-08CA-AB35-A4C8-DC4E73D5999C}"/>
              </a:ext>
            </a:extLst>
          </p:cNvPr>
          <p:cNvSpPr>
            <a:spLocks noGrp="1"/>
          </p:cNvSpPr>
          <p:nvPr>
            <p:ph sz="quarter" idx="23"/>
          </p:nvPr>
        </p:nvSpPr>
        <p:spPr>
          <a:xfrm>
            <a:off x="584202" y="1878542"/>
            <a:ext cx="6134100" cy="3899956"/>
          </a:xfrm>
        </p:spPr>
        <p:txBody>
          <a:bodyPr vert="horz" lIns="91440" tIns="45720" rIns="91440" bIns="45720" rtlCol="0" anchor="t">
            <a:normAutofit/>
          </a:bodyPr>
          <a:lstStyle/>
          <a:p>
            <a:pPr marL="311785" indent="-311785"/>
            <a:r>
              <a:rPr lang="en-US" sz="2900">
                <a:cs typeface="Arial"/>
              </a:rPr>
              <a:t>S. pombe Swi6</a:t>
            </a:r>
          </a:p>
          <a:p>
            <a:pPr marL="695960" lvl="1" indent="-302260"/>
            <a:r>
              <a:rPr lang="en-US" sz="2650">
                <a:cs typeface="Arial"/>
              </a:rPr>
              <a:t>Phase separates only with DNA/chromatin</a:t>
            </a:r>
          </a:p>
          <a:p>
            <a:endParaRPr lang="en-US"/>
          </a:p>
        </p:txBody>
      </p:sp>
      <p:pic>
        <p:nvPicPr>
          <p:cNvPr id="9" name="Content Placeholder 8" descr="A close-up of a microscope&#10;&#10;AI-generated content may be incorrect.">
            <a:extLst>
              <a:ext uri="{FF2B5EF4-FFF2-40B4-BE49-F238E27FC236}">
                <a16:creationId xmlns:a16="http://schemas.microsoft.com/office/drawing/2014/main" id="{2EACDD51-8556-453B-5D57-C0D8C573B893}"/>
              </a:ext>
            </a:extLst>
          </p:cNvPr>
          <p:cNvPicPr>
            <a:picLocks noGrp="1" noChangeAspect="1"/>
          </p:cNvPicPr>
          <p:nvPr>
            <p:ph sz="quarter" idx="24"/>
          </p:nvPr>
        </p:nvPicPr>
        <p:blipFill>
          <a:blip r:embed="rId2"/>
          <a:stretch>
            <a:fillRect/>
          </a:stretch>
        </p:blipFill>
        <p:spPr>
          <a:xfrm>
            <a:off x="5576888" y="3562350"/>
            <a:ext cx="6295638" cy="2090427"/>
          </a:xfrm>
          <a:prstGeom prst="rect">
            <a:avLst/>
          </a:prstGeom>
        </p:spPr>
      </p:pic>
      <p:pic>
        <p:nvPicPr>
          <p:cNvPr id="10" name="Picture 9" descr="A diagram of a cell membrane&#10;&#10;AI-generated content may be incorrect.">
            <a:extLst>
              <a:ext uri="{FF2B5EF4-FFF2-40B4-BE49-F238E27FC236}">
                <a16:creationId xmlns:a16="http://schemas.microsoft.com/office/drawing/2014/main" id="{0156865B-94A6-E54B-70BE-F549622AEA9D}"/>
              </a:ext>
            </a:extLst>
          </p:cNvPr>
          <p:cNvPicPr>
            <a:picLocks noChangeAspect="1"/>
          </p:cNvPicPr>
          <p:nvPr/>
        </p:nvPicPr>
        <p:blipFill>
          <a:blip r:embed="rId3"/>
          <a:stretch>
            <a:fillRect/>
          </a:stretch>
        </p:blipFill>
        <p:spPr>
          <a:xfrm>
            <a:off x="8153400" y="1509713"/>
            <a:ext cx="1428750" cy="1914525"/>
          </a:xfrm>
          <a:prstGeom prst="rect">
            <a:avLst/>
          </a:prstGeom>
        </p:spPr>
      </p:pic>
    </p:spTree>
    <p:extLst>
      <p:ext uri="{BB962C8B-B14F-4D97-AF65-F5344CB8AC3E}">
        <p14:creationId xmlns:p14="http://schemas.microsoft.com/office/powerpoint/2010/main" val="265022207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F98D-381C-2F59-A617-16B4F65D68E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22578C-048E-3B2E-9F63-D16BA10A3214}"/>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r>
              <a:rPr lang="en-US" sz="900">
                <a:cs typeface="Arial"/>
              </a:rPr>
              <a:t>Ginell et al. </a:t>
            </a:r>
            <a:r>
              <a:rPr lang="en-US" sz="900" i="1">
                <a:cs typeface="Arial"/>
              </a:rPr>
              <a:t>Science,</a:t>
            </a:r>
            <a:r>
              <a:rPr lang="en-US" sz="900">
                <a:cs typeface="Arial"/>
              </a:rPr>
              <a:t> 2025.</a:t>
            </a:r>
            <a:endParaRPr lang="en-US" sz="900">
              <a:latin typeface="+mn-lt"/>
            </a:endParaRPr>
          </a:p>
        </p:txBody>
      </p:sp>
      <p:sp>
        <p:nvSpPr>
          <p:cNvPr id="3" name="Slide Number Placeholder 2">
            <a:extLst>
              <a:ext uri="{FF2B5EF4-FFF2-40B4-BE49-F238E27FC236}">
                <a16:creationId xmlns:a16="http://schemas.microsoft.com/office/drawing/2014/main" id="{BB082DB7-C672-A9D5-7FB7-9B09A22A3E15}"/>
              </a:ext>
            </a:extLst>
          </p:cNvPr>
          <p:cNvSpPr>
            <a:spLocks noGrp="1"/>
          </p:cNvSpPr>
          <p:nvPr>
            <p:ph type="sldNum" sz="quarter" idx="13"/>
          </p:nvPr>
        </p:nvSpPr>
        <p:spPr/>
        <p:txBody>
          <a:bodyPr/>
          <a:lstStyle/>
          <a:p>
            <a:fld id="{7BCC8D0D-EAEC-449D-9161-023DFF90F2E2}" type="slidenum">
              <a:rPr lang="en-US" smtClean="0"/>
              <a:pPr/>
              <a:t>45</a:t>
            </a:fld>
            <a:endParaRPr lang="en-US">
              <a:latin typeface="+mn-lt"/>
            </a:endParaRPr>
          </a:p>
        </p:txBody>
      </p:sp>
      <p:sp>
        <p:nvSpPr>
          <p:cNvPr id="4" name="Title 3">
            <a:extLst>
              <a:ext uri="{FF2B5EF4-FFF2-40B4-BE49-F238E27FC236}">
                <a16:creationId xmlns:a16="http://schemas.microsoft.com/office/drawing/2014/main" id="{B90A0551-EA21-8866-2039-98FDBF2F1BEA}"/>
              </a:ext>
            </a:extLst>
          </p:cNvPr>
          <p:cNvSpPr>
            <a:spLocks noGrp="1"/>
          </p:cNvSpPr>
          <p:nvPr>
            <p:ph type="title"/>
          </p:nvPr>
        </p:nvSpPr>
        <p:spPr/>
        <p:txBody>
          <a:bodyPr/>
          <a:lstStyle/>
          <a:p>
            <a:r>
              <a:rPr lang="en-US">
                <a:latin typeface="Garamond"/>
                <a:cs typeface="Arial"/>
              </a:rPr>
              <a:t>FINCHES predicts IDR phase diagrams</a:t>
            </a:r>
            <a:endParaRPr lang="en-US"/>
          </a:p>
        </p:txBody>
      </p:sp>
      <p:sp>
        <p:nvSpPr>
          <p:cNvPr id="5" name="Text Placeholder 4">
            <a:extLst>
              <a:ext uri="{FF2B5EF4-FFF2-40B4-BE49-F238E27FC236}">
                <a16:creationId xmlns:a16="http://schemas.microsoft.com/office/drawing/2014/main" id="{6E5B385D-20D0-1645-F2D0-D206A72D718A}"/>
              </a:ext>
            </a:extLst>
          </p:cNvPr>
          <p:cNvSpPr>
            <a:spLocks noGrp="1"/>
          </p:cNvSpPr>
          <p:nvPr>
            <p:ph type="body" sz="quarter" idx="15"/>
          </p:nvPr>
        </p:nvSpPr>
        <p:spPr/>
        <p:txBody>
          <a:bodyPr vert="horz" lIns="0" tIns="45720" rIns="91440" bIns="45720" rtlCol="0" anchor="t">
            <a:noAutofit/>
          </a:bodyPr>
          <a:lstStyle/>
          <a:p>
            <a:r>
              <a:rPr lang="en-US">
                <a:cs typeface="Arial"/>
              </a:rPr>
              <a:t>First-principle Interactions via </a:t>
            </a:r>
            <a:r>
              <a:rPr lang="en-US" err="1">
                <a:cs typeface="Arial"/>
              </a:rPr>
              <a:t>CHEmical</a:t>
            </a:r>
            <a:r>
              <a:rPr lang="en-US">
                <a:cs typeface="Arial"/>
              </a:rPr>
              <a:t> Specificity</a:t>
            </a:r>
            <a:endParaRPr lang="en-US"/>
          </a:p>
        </p:txBody>
      </p:sp>
      <p:sp>
        <p:nvSpPr>
          <p:cNvPr id="6" name="Content Placeholder 5">
            <a:extLst>
              <a:ext uri="{FF2B5EF4-FFF2-40B4-BE49-F238E27FC236}">
                <a16:creationId xmlns:a16="http://schemas.microsoft.com/office/drawing/2014/main" id="{2499FEBC-23C7-9C8D-1186-C9BFFB285DDB}"/>
              </a:ext>
            </a:extLst>
          </p:cNvPr>
          <p:cNvSpPr>
            <a:spLocks noGrp="1"/>
          </p:cNvSpPr>
          <p:nvPr>
            <p:ph sz="quarter" idx="23"/>
          </p:nvPr>
        </p:nvSpPr>
        <p:spPr>
          <a:xfrm>
            <a:off x="565152" y="1383242"/>
            <a:ext cx="5905500" cy="4395256"/>
          </a:xfrm>
        </p:spPr>
        <p:txBody>
          <a:bodyPr vert="horz" lIns="0" tIns="45720" rIns="91440" bIns="45720" rtlCol="0" anchor="t">
            <a:noAutofit/>
          </a:bodyPr>
          <a:lstStyle/>
          <a:p>
            <a:pPr marL="514350" indent="-514350">
              <a:buAutoNum type="arabicPeriod"/>
            </a:pPr>
            <a:r>
              <a:rPr lang="en-US" sz="1600">
                <a:cs typeface="Arial"/>
              </a:rPr>
              <a:t>Sequence -&gt; per-residue interaction values</a:t>
            </a:r>
          </a:p>
          <a:p>
            <a:pPr marL="384175" lvl="1" indent="0">
              <a:buNone/>
            </a:pPr>
            <a:r>
              <a:rPr lang="en-US" sz="1600">
                <a:cs typeface="Arial"/>
              </a:rPr>
              <a:t>For every residue in </a:t>
            </a:r>
            <a:r>
              <a:rPr lang="en-US" sz="1600" err="1">
                <a:cs typeface="Arial"/>
              </a:rPr>
              <a:t>A</a:t>
            </a:r>
            <a:r>
              <a:rPr lang="en-US" sz="1600">
                <a:cs typeface="Arial"/>
              </a:rPr>
              <a:t> against every residue in B, how attractive or repulsive</a:t>
            </a:r>
          </a:p>
          <a:p>
            <a:pPr marL="384175" lvl="1" indent="0">
              <a:buNone/>
            </a:pPr>
            <a:r>
              <a:rPr lang="en-US" sz="1600">
                <a:cs typeface="Arial"/>
              </a:rPr>
              <a:t>Two ways to read values</a:t>
            </a:r>
          </a:p>
          <a:p>
            <a:pPr marL="993140" lvl="2" indent="-220345">
              <a:buAutoNum type="arabicPeriod"/>
            </a:pPr>
            <a:r>
              <a:rPr lang="en-US" sz="1600">
                <a:cs typeface="Arial"/>
              </a:rPr>
              <a:t>Intermaps -&gt; resolved along sequence, showing which regions engage which</a:t>
            </a:r>
            <a:endParaRPr lang="en-US" sz="1600"/>
          </a:p>
          <a:p>
            <a:pPr marL="993140" lvl="2" indent="-220345">
              <a:buAutoNum type="arabicPeriod"/>
            </a:pPr>
            <a:r>
              <a:rPr lang="en-US" sz="1600">
                <a:cs typeface="Arial"/>
              </a:rPr>
              <a:t>Average into one number ε </a:t>
            </a:r>
            <a:endParaRPr lang="en-US" sz="1600"/>
          </a:p>
          <a:p>
            <a:pPr marL="1304925" lvl="3" indent="-229870">
              <a:buClr>
                <a:srgbClr val="052049"/>
              </a:buClr>
              <a:buAutoNum type="arabicPeriod"/>
            </a:pPr>
            <a:r>
              <a:rPr lang="en-US" sz="1600">
                <a:cs typeface="Arial"/>
              </a:rPr>
              <a:t> Attractive = (-)</a:t>
            </a:r>
            <a:endParaRPr lang="en-US" sz="1600"/>
          </a:p>
          <a:p>
            <a:pPr marL="1304925" lvl="3" indent="-229870">
              <a:buClr>
                <a:srgbClr val="052049"/>
              </a:buClr>
              <a:buAutoNum type="arabicPeriod"/>
            </a:pPr>
            <a:r>
              <a:rPr lang="en-US" sz="1600">
                <a:cs typeface="Arial"/>
              </a:rPr>
              <a:t> Repulsive = (+)</a:t>
            </a:r>
            <a:endParaRPr lang="en-US" sz="1600"/>
          </a:p>
        </p:txBody>
      </p:sp>
      <p:pic>
        <p:nvPicPr>
          <p:cNvPr id="7" name="Picture 6">
            <a:extLst>
              <a:ext uri="{FF2B5EF4-FFF2-40B4-BE49-F238E27FC236}">
                <a16:creationId xmlns:a16="http://schemas.microsoft.com/office/drawing/2014/main" id="{250BBAB7-CEFB-0598-093B-89898DACA6A7}"/>
              </a:ext>
            </a:extLst>
          </p:cNvPr>
          <p:cNvPicPr>
            <a:picLocks noChangeAspect="1"/>
          </p:cNvPicPr>
          <p:nvPr/>
        </p:nvPicPr>
        <p:blipFill>
          <a:blip r:embed="rId3"/>
          <a:srcRect l="1576" r="4931" b="-559"/>
          <a:stretch>
            <a:fillRect/>
          </a:stretch>
        </p:blipFill>
        <p:spPr>
          <a:xfrm>
            <a:off x="5917192" y="1714500"/>
            <a:ext cx="6274819" cy="1876425"/>
          </a:xfrm>
          <a:prstGeom prst="rect">
            <a:avLst/>
          </a:prstGeom>
        </p:spPr>
      </p:pic>
    </p:spTree>
    <p:extLst>
      <p:ext uri="{BB962C8B-B14F-4D97-AF65-F5344CB8AC3E}">
        <p14:creationId xmlns:p14="http://schemas.microsoft.com/office/powerpoint/2010/main" val="419252857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DEEBC-3AAC-8866-6032-85A1DEAEAA3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58CF22-3947-01B2-BDFA-12371906762E}"/>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r>
              <a:rPr lang="en-US" sz="900">
                <a:cs typeface="Arial"/>
              </a:rPr>
              <a:t>Ginell et al. </a:t>
            </a:r>
            <a:r>
              <a:rPr lang="en-US" sz="900" i="1">
                <a:cs typeface="Arial"/>
              </a:rPr>
              <a:t>Science,</a:t>
            </a:r>
            <a:r>
              <a:rPr lang="en-US" sz="900">
                <a:cs typeface="Arial"/>
              </a:rPr>
              <a:t> 2025.</a:t>
            </a:r>
            <a:endParaRPr lang="en-US" sz="900">
              <a:latin typeface="+mn-lt"/>
            </a:endParaRPr>
          </a:p>
        </p:txBody>
      </p:sp>
      <p:sp>
        <p:nvSpPr>
          <p:cNvPr id="3" name="Slide Number Placeholder 2">
            <a:extLst>
              <a:ext uri="{FF2B5EF4-FFF2-40B4-BE49-F238E27FC236}">
                <a16:creationId xmlns:a16="http://schemas.microsoft.com/office/drawing/2014/main" id="{B133892F-FBD1-23D4-3618-6CF4DB82D10E}"/>
              </a:ext>
            </a:extLst>
          </p:cNvPr>
          <p:cNvSpPr>
            <a:spLocks noGrp="1"/>
          </p:cNvSpPr>
          <p:nvPr>
            <p:ph type="sldNum" sz="quarter" idx="13"/>
          </p:nvPr>
        </p:nvSpPr>
        <p:spPr/>
        <p:txBody>
          <a:bodyPr/>
          <a:lstStyle/>
          <a:p>
            <a:fld id="{7BCC8D0D-EAEC-449D-9161-023DFF90F2E2}" type="slidenum">
              <a:rPr lang="en-US" smtClean="0"/>
              <a:pPr/>
              <a:t>46</a:t>
            </a:fld>
            <a:endParaRPr lang="en-US">
              <a:latin typeface="+mn-lt"/>
            </a:endParaRPr>
          </a:p>
        </p:txBody>
      </p:sp>
      <p:sp>
        <p:nvSpPr>
          <p:cNvPr id="4" name="Title 3">
            <a:extLst>
              <a:ext uri="{FF2B5EF4-FFF2-40B4-BE49-F238E27FC236}">
                <a16:creationId xmlns:a16="http://schemas.microsoft.com/office/drawing/2014/main" id="{87017973-77E9-A36F-7C74-66F0C88EE040}"/>
              </a:ext>
            </a:extLst>
          </p:cNvPr>
          <p:cNvSpPr>
            <a:spLocks noGrp="1"/>
          </p:cNvSpPr>
          <p:nvPr>
            <p:ph type="title"/>
          </p:nvPr>
        </p:nvSpPr>
        <p:spPr/>
        <p:txBody>
          <a:bodyPr/>
          <a:lstStyle/>
          <a:p>
            <a:r>
              <a:rPr lang="en-US">
                <a:latin typeface="Garamond"/>
                <a:cs typeface="Arial"/>
              </a:rPr>
              <a:t>FINCHES predicts IDR phase diagrams</a:t>
            </a:r>
            <a:endParaRPr lang="en-US"/>
          </a:p>
        </p:txBody>
      </p:sp>
      <p:sp>
        <p:nvSpPr>
          <p:cNvPr id="5" name="Text Placeholder 4">
            <a:extLst>
              <a:ext uri="{FF2B5EF4-FFF2-40B4-BE49-F238E27FC236}">
                <a16:creationId xmlns:a16="http://schemas.microsoft.com/office/drawing/2014/main" id="{A5629DC8-02E9-ADC0-89EA-779D4319A3B2}"/>
              </a:ext>
            </a:extLst>
          </p:cNvPr>
          <p:cNvSpPr>
            <a:spLocks noGrp="1"/>
          </p:cNvSpPr>
          <p:nvPr>
            <p:ph type="body" sz="quarter" idx="15"/>
          </p:nvPr>
        </p:nvSpPr>
        <p:spPr/>
        <p:txBody>
          <a:bodyPr vert="horz" lIns="0" tIns="45720" rIns="91440" bIns="45720" rtlCol="0" anchor="t">
            <a:noAutofit/>
          </a:bodyPr>
          <a:lstStyle/>
          <a:p>
            <a:r>
              <a:rPr lang="en-US">
                <a:cs typeface="Arial"/>
              </a:rPr>
              <a:t>First-principle Interactions via </a:t>
            </a:r>
            <a:r>
              <a:rPr lang="en-US" err="1">
                <a:cs typeface="Arial"/>
              </a:rPr>
              <a:t>CHEmical</a:t>
            </a:r>
            <a:r>
              <a:rPr lang="en-US">
                <a:cs typeface="Arial"/>
              </a:rPr>
              <a:t> Specificity</a:t>
            </a:r>
            <a:endParaRPr lang="en-US"/>
          </a:p>
        </p:txBody>
      </p:sp>
      <p:sp>
        <p:nvSpPr>
          <p:cNvPr id="6" name="Content Placeholder 5">
            <a:extLst>
              <a:ext uri="{FF2B5EF4-FFF2-40B4-BE49-F238E27FC236}">
                <a16:creationId xmlns:a16="http://schemas.microsoft.com/office/drawing/2014/main" id="{A7EDC6C5-9E2C-CFB5-4EC3-E88F7B66E0E5}"/>
              </a:ext>
            </a:extLst>
          </p:cNvPr>
          <p:cNvSpPr>
            <a:spLocks noGrp="1"/>
          </p:cNvSpPr>
          <p:nvPr>
            <p:ph sz="quarter" idx="23"/>
          </p:nvPr>
        </p:nvSpPr>
        <p:spPr>
          <a:xfrm>
            <a:off x="565152" y="1383242"/>
            <a:ext cx="5905500" cy="4395256"/>
          </a:xfrm>
        </p:spPr>
        <p:txBody>
          <a:bodyPr vert="horz" lIns="0" tIns="45720" rIns="91440" bIns="45720" rtlCol="0" anchor="t">
            <a:noAutofit/>
          </a:bodyPr>
          <a:lstStyle/>
          <a:p>
            <a:pPr marL="514350" indent="-514350">
              <a:buAutoNum type="arabicPeriod"/>
            </a:pPr>
            <a:r>
              <a:rPr lang="en-US" sz="1600">
                <a:cs typeface="Arial"/>
              </a:rPr>
              <a:t>Sequence -&gt; per-residue interaction values</a:t>
            </a:r>
          </a:p>
          <a:p>
            <a:pPr marL="384175" lvl="1" indent="0">
              <a:buNone/>
            </a:pPr>
            <a:r>
              <a:rPr lang="en-US" sz="1600">
                <a:cs typeface="Arial"/>
              </a:rPr>
              <a:t>For every residue in </a:t>
            </a:r>
            <a:r>
              <a:rPr lang="en-US" sz="1600" err="1">
                <a:cs typeface="Arial"/>
              </a:rPr>
              <a:t>A</a:t>
            </a:r>
            <a:r>
              <a:rPr lang="en-US" sz="1600">
                <a:cs typeface="Arial"/>
              </a:rPr>
              <a:t> against every residue in B, how attractive or repulsive</a:t>
            </a:r>
          </a:p>
          <a:p>
            <a:pPr marL="384175" lvl="1" indent="0">
              <a:buNone/>
            </a:pPr>
            <a:r>
              <a:rPr lang="en-US" sz="1600">
                <a:cs typeface="Arial"/>
              </a:rPr>
              <a:t>Two ways to read values</a:t>
            </a:r>
          </a:p>
          <a:p>
            <a:pPr marL="993140" lvl="2" indent="-220345">
              <a:buAutoNum type="arabicPeriod"/>
            </a:pPr>
            <a:r>
              <a:rPr lang="en-US" sz="1600" err="1">
                <a:cs typeface="Arial"/>
              </a:rPr>
              <a:t>Intermaps</a:t>
            </a:r>
            <a:r>
              <a:rPr lang="en-US" sz="1600">
                <a:cs typeface="Arial"/>
              </a:rPr>
              <a:t> -&gt; resolved along sequence, showing which regions engage which</a:t>
            </a:r>
            <a:endParaRPr lang="en-US" sz="1600"/>
          </a:p>
          <a:p>
            <a:pPr marL="993140" lvl="2" indent="-220345">
              <a:buAutoNum type="arabicPeriod"/>
            </a:pPr>
            <a:r>
              <a:rPr lang="en-US" sz="1600">
                <a:cs typeface="Arial"/>
              </a:rPr>
              <a:t>Average into one number ε </a:t>
            </a:r>
            <a:endParaRPr lang="en-US" sz="1600"/>
          </a:p>
          <a:p>
            <a:pPr marL="1304925" lvl="3" indent="-229870">
              <a:buClr>
                <a:srgbClr val="052049"/>
              </a:buClr>
              <a:buAutoNum type="arabicPeriod"/>
            </a:pPr>
            <a:r>
              <a:rPr lang="en-US" sz="1600">
                <a:cs typeface="Arial"/>
              </a:rPr>
              <a:t> Attractive = (-)</a:t>
            </a:r>
            <a:endParaRPr lang="en-US" sz="1600"/>
          </a:p>
          <a:p>
            <a:pPr marL="1304925" lvl="3" indent="-229870">
              <a:buClr>
                <a:srgbClr val="052049"/>
              </a:buClr>
              <a:buAutoNum type="arabicPeriod"/>
            </a:pPr>
            <a:r>
              <a:rPr lang="en-US" sz="1600">
                <a:cs typeface="Arial"/>
              </a:rPr>
              <a:t> Repulsive = (+)</a:t>
            </a:r>
            <a:endParaRPr lang="en-US" sz="1600"/>
          </a:p>
          <a:p>
            <a:pPr marL="514350" indent="-514350">
              <a:buAutoNum type="arabicPeriod"/>
            </a:pPr>
            <a:r>
              <a:rPr lang="en-US" sz="1600">
                <a:cs typeface="Arial"/>
              </a:rPr>
              <a:t>ε -&gt; Flory χ</a:t>
            </a:r>
            <a:endParaRPr lang="en-US" sz="1600"/>
          </a:p>
          <a:p>
            <a:pPr marL="393700" lvl="1" indent="0">
              <a:buNone/>
            </a:pPr>
            <a:r>
              <a:rPr lang="en-US" sz="1600">
                <a:cs typeface="Arial"/>
              </a:rPr>
              <a:t>Divide by sequence length, converts whole-molecule value into per-unit one</a:t>
            </a:r>
            <a:endParaRPr lang="en-US" sz="1600"/>
          </a:p>
        </p:txBody>
      </p:sp>
      <p:pic>
        <p:nvPicPr>
          <p:cNvPr id="7" name="Picture 6">
            <a:extLst>
              <a:ext uri="{FF2B5EF4-FFF2-40B4-BE49-F238E27FC236}">
                <a16:creationId xmlns:a16="http://schemas.microsoft.com/office/drawing/2014/main" id="{30D22E9E-F476-8B58-45CC-1C3A62864F7E}"/>
              </a:ext>
            </a:extLst>
          </p:cNvPr>
          <p:cNvPicPr>
            <a:picLocks noChangeAspect="1"/>
          </p:cNvPicPr>
          <p:nvPr/>
        </p:nvPicPr>
        <p:blipFill>
          <a:blip r:embed="rId3"/>
          <a:srcRect l="1576" r="4931" b="-559"/>
          <a:stretch>
            <a:fillRect/>
          </a:stretch>
        </p:blipFill>
        <p:spPr>
          <a:xfrm>
            <a:off x="5917192" y="1714500"/>
            <a:ext cx="6274819" cy="1876425"/>
          </a:xfrm>
          <a:prstGeom prst="rect">
            <a:avLst/>
          </a:prstGeom>
        </p:spPr>
      </p:pic>
    </p:spTree>
    <p:extLst>
      <p:ext uri="{BB962C8B-B14F-4D97-AF65-F5344CB8AC3E}">
        <p14:creationId xmlns:p14="http://schemas.microsoft.com/office/powerpoint/2010/main" val="47794453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804C-E559-482A-30DB-CE28633F1AA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EB0F13-252B-FB8D-DDD9-40362C123D46}"/>
              </a:ext>
            </a:extLst>
          </p:cNvPr>
          <p:cNvSpPr>
            <a:spLocks noGrp="1"/>
          </p:cNvSpPr>
          <p:nvPr>
            <p:ph type="ftr" sz="quarter" idx="12"/>
          </p:nvPr>
        </p:nvSpPr>
        <p:spPr/>
        <p:txBody>
          <a:bodyPr/>
          <a:lstStyle/>
          <a:p>
            <a:r>
              <a:rPr lang="en-US" sz="900">
                <a:cs typeface="Arial"/>
              </a:rPr>
              <a:t>Molecular Grammar of IDRs</a:t>
            </a:r>
            <a:endParaRPr lang="en-US" sz="900">
              <a:solidFill>
                <a:srgbClr val="000000"/>
              </a:solidFill>
              <a:cs typeface="Arial"/>
            </a:endParaRPr>
          </a:p>
          <a:p>
            <a:r>
              <a:rPr lang="en-US" sz="900">
                <a:cs typeface="Arial"/>
              </a:rPr>
              <a:t>Ginell et al. </a:t>
            </a:r>
            <a:r>
              <a:rPr lang="en-US" sz="900" i="1">
                <a:cs typeface="Arial"/>
              </a:rPr>
              <a:t>Science,</a:t>
            </a:r>
            <a:r>
              <a:rPr lang="en-US" sz="900">
                <a:cs typeface="Arial"/>
              </a:rPr>
              <a:t> 2025.</a:t>
            </a:r>
            <a:endParaRPr lang="en-US" sz="900">
              <a:latin typeface="+mn-lt"/>
            </a:endParaRPr>
          </a:p>
        </p:txBody>
      </p:sp>
      <p:sp>
        <p:nvSpPr>
          <p:cNvPr id="3" name="Slide Number Placeholder 2">
            <a:extLst>
              <a:ext uri="{FF2B5EF4-FFF2-40B4-BE49-F238E27FC236}">
                <a16:creationId xmlns:a16="http://schemas.microsoft.com/office/drawing/2014/main" id="{07D5CD85-0739-80C6-0FF6-CBC4279F73CF}"/>
              </a:ext>
            </a:extLst>
          </p:cNvPr>
          <p:cNvSpPr>
            <a:spLocks noGrp="1"/>
          </p:cNvSpPr>
          <p:nvPr>
            <p:ph type="sldNum" sz="quarter" idx="13"/>
          </p:nvPr>
        </p:nvSpPr>
        <p:spPr/>
        <p:txBody>
          <a:bodyPr/>
          <a:lstStyle/>
          <a:p>
            <a:fld id="{7BCC8D0D-EAEC-449D-9161-023DFF90F2E2}" type="slidenum">
              <a:rPr lang="en-US" smtClean="0"/>
              <a:pPr/>
              <a:t>47</a:t>
            </a:fld>
            <a:endParaRPr lang="en-US">
              <a:latin typeface="+mn-lt"/>
            </a:endParaRPr>
          </a:p>
        </p:txBody>
      </p:sp>
      <p:sp>
        <p:nvSpPr>
          <p:cNvPr id="4" name="Title 3">
            <a:extLst>
              <a:ext uri="{FF2B5EF4-FFF2-40B4-BE49-F238E27FC236}">
                <a16:creationId xmlns:a16="http://schemas.microsoft.com/office/drawing/2014/main" id="{C761474E-2106-EE58-DD6E-2C8592DCA64E}"/>
              </a:ext>
            </a:extLst>
          </p:cNvPr>
          <p:cNvSpPr>
            <a:spLocks noGrp="1"/>
          </p:cNvSpPr>
          <p:nvPr>
            <p:ph type="title"/>
          </p:nvPr>
        </p:nvSpPr>
        <p:spPr/>
        <p:txBody>
          <a:bodyPr/>
          <a:lstStyle/>
          <a:p>
            <a:r>
              <a:rPr lang="en-US">
                <a:latin typeface="Garamond"/>
                <a:cs typeface="Arial"/>
              </a:rPr>
              <a:t>FINCHES predicts IDR phase diagrams</a:t>
            </a:r>
            <a:endParaRPr lang="en-US"/>
          </a:p>
        </p:txBody>
      </p:sp>
      <p:sp>
        <p:nvSpPr>
          <p:cNvPr id="5" name="Text Placeholder 4">
            <a:extLst>
              <a:ext uri="{FF2B5EF4-FFF2-40B4-BE49-F238E27FC236}">
                <a16:creationId xmlns:a16="http://schemas.microsoft.com/office/drawing/2014/main" id="{9D60E36E-6635-1A44-399C-A66B635A8002}"/>
              </a:ext>
            </a:extLst>
          </p:cNvPr>
          <p:cNvSpPr>
            <a:spLocks noGrp="1"/>
          </p:cNvSpPr>
          <p:nvPr>
            <p:ph type="body" sz="quarter" idx="15"/>
          </p:nvPr>
        </p:nvSpPr>
        <p:spPr/>
        <p:txBody>
          <a:bodyPr vert="horz" lIns="0" tIns="45720" rIns="91440" bIns="45720" rtlCol="0" anchor="t">
            <a:noAutofit/>
          </a:bodyPr>
          <a:lstStyle/>
          <a:p>
            <a:r>
              <a:rPr lang="en-US">
                <a:cs typeface="Arial"/>
              </a:rPr>
              <a:t>First-principle Interactions via </a:t>
            </a:r>
            <a:r>
              <a:rPr lang="en-US" err="1">
                <a:cs typeface="Arial"/>
              </a:rPr>
              <a:t>CHEmical</a:t>
            </a:r>
            <a:r>
              <a:rPr lang="en-US">
                <a:cs typeface="Arial"/>
              </a:rPr>
              <a:t> Specificity</a:t>
            </a:r>
            <a:endParaRPr lang="en-US"/>
          </a:p>
        </p:txBody>
      </p:sp>
      <p:sp>
        <p:nvSpPr>
          <p:cNvPr id="6" name="Content Placeholder 5">
            <a:extLst>
              <a:ext uri="{FF2B5EF4-FFF2-40B4-BE49-F238E27FC236}">
                <a16:creationId xmlns:a16="http://schemas.microsoft.com/office/drawing/2014/main" id="{48C6D979-58A1-0DE3-8739-9EA847D3D671}"/>
              </a:ext>
            </a:extLst>
          </p:cNvPr>
          <p:cNvSpPr>
            <a:spLocks noGrp="1"/>
          </p:cNvSpPr>
          <p:nvPr>
            <p:ph sz="quarter" idx="23"/>
          </p:nvPr>
        </p:nvSpPr>
        <p:spPr>
          <a:xfrm>
            <a:off x="565152" y="1383242"/>
            <a:ext cx="5905500" cy="4395256"/>
          </a:xfrm>
        </p:spPr>
        <p:txBody>
          <a:bodyPr vert="horz" lIns="0" tIns="45720" rIns="91440" bIns="45720" rtlCol="0" anchor="t">
            <a:noAutofit/>
          </a:bodyPr>
          <a:lstStyle/>
          <a:p>
            <a:pPr marL="514350" indent="-514350">
              <a:buAutoNum type="arabicPeriod"/>
            </a:pPr>
            <a:r>
              <a:rPr lang="en-US" sz="1600">
                <a:cs typeface="Arial"/>
              </a:rPr>
              <a:t>Sequence -&gt; per-residue interaction values</a:t>
            </a:r>
          </a:p>
          <a:p>
            <a:pPr marL="384175" lvl="1" indent="0">
              <a:buNone/>
            </a:pPr>
            <a:r>
              <a:rPr lang="en-US" sz="1600">
                <a:cs typeface="Arial"/>
              </a:rPr>
              <a:t>For every residue in </a:t>
            </a:r>
            <a:r>
              <a:rPr lang="en-US" sz="1600" err="1">
                <a:cs typeface="Arial"/>
              </a:rPr>
              <a:t>A</a:t>
            </a:r>
            <a:r>
              <a:rPr lang="en-US" sz="1600">
                <a:cs typeface="Arial"/>
              </a:rPr>
              <a:t> against every residue in B, how attractive or repulsive</a:t>
            </a:r>
          </a:p>
          <a:p>
            <a:pPr marL="384175" lvl="1" indent="0">
              <a:buNone/>
            </a:pPr>
            <a:r>
              <a:rPr lang="en-US" sz="1600">
                <a:cs typeface="Arial"/>
              </a:rPr>
              <a:t>Two ways to read values</a:t>
            </a:r>
          </a:p>
          <a:p>
            <a:pPr marL="993140" lvl="2" indent="-220345">
              <a:buAutoNum type="arabicPeriod"/>
            </a:pPr>
            <a:r>
              <a:rPr lang="en-US" sz="1600">
                <a:cs typeface="Arial"/>
              </a:rPr>
              <a:t>Intermaps -&gt; resolved along sequence, showing which regions engage which</a:t>
            </a:r>
            <a:endParaRPr lang="en-US" sz="1600"/>
          </a:p>
          <a:p>
            <a:pPr marL="993140" lvl="2" indent="-220345">
              <a:buAutoNum type="arabicPeriod"/>
            </a:pPr>
            <a:r>
              <a:rPr lang="en-US" sz="1600">
                <a:cs typeface="Arial"/>
              </a:rPr>
              <a:t>Average into one number ε </a:t>
            </a:r>
            <a:endParaRPr lang="en-US" sz="1600"/>
          </a:p>
          <a:p>
            <a:pPr marL="1304925" lvl="3" indent="-229870">
              <a:buClr>
                <a:srgbClr val="052049"/>
              </a:buClr>
              <a:buAutoNum type="arabicPeriod"/>
            </a:pPr>
            <a:r>
              <a:rPr lang="en-US" sz="1600">
                <a:cs typeface="Arial"/>
              </a:rPr>
              <a:t> Attractive = (-)</a:t>
            </a:r>
            <a:endParaRPr lang="en-US" sz="1600"/>
          </a:p>
          <a:p>
            <a:pPr marL="1304925" lvl="3" indent="-229870">
              <a:buClr>
                <a:srgbClr val="052049"/>
              </a:buClr>
              <a:buAutoNum type="arabicPeriod"/>
            </a:pPr>
            <a:r>
              <a:rPr lang="en-US" sz="1600">
                <a:cs typeface="Arial"/>
              </a:rPr>
              <a:t> Repulsive = (+)</a:t>
            </a:r>
            <a:endParaRPr lang="en-US" sz="1600"/>
          </a:p>
          <a:p>
            <a:pPr marL="514350" indent="-514350">
              <a:buAutoNum type="arabicPeriod"/>
            </a:pPr>
            <a:r>
              <a:rPr lang="en-US" sz="1600">
                <a:cs typeface="Arial"/>
              </a:rPr>
              <a:t>ε -&gt; Flory χ</a:t>
            </a:r>
            <a:endParaRPr lang="en-US" sz="1600"/>
          </a:p>
          <a:p>
            <a:pPr marL="393700" lvl="1" indent="0">
              <a:buNone/>
            </a:pPr>
            <a:r>
              <a:rPr lang="en-US" sz="1600">
                <a:cs typeface="Arial"/>
              </a:rPr>
              <a:t>Divide by sequence length, converts whole-molecule value into per-unit one</a:t>
            </a:r>
            <a:endParaRPr lang="en-US" sz="1600"/>
          </a:p>
          <a:p>
            <a:pPr marL="514350" indent="-514350">
              <a:buAutoNum type="arabicPeriod"/>
            </a:pPr>
            <a:r>
              <a:rPr lang="en-US" sz="1600">
                <a:cs typeface="Arial"/>
              </a:rPr>
              <a:t>Flory χ -&gt; full phase diagrams</a:t>
            </a:r>
            <a:endParaRPr lang="en-US" sz="1600"/>
          </a:p>
          <a:p>
            <a:pPr marL="384175" lvl="1" indent="0">
              <a:buNone/>
            </a:pPr>
            <a:r>
              <a:rPr lang="en-US" sz="1600">
                <a:cs typeface="Arial"/>
              </a:rPr>
              <a:t>Solved analytically. </a:t>
            </a:r>
            <a:endParaRPr lang="en-US" sz="1600"/>
          </a:p>
        </p:txBody>
      </p:sp>
      <p:pic>
        <p:nvPicPr>
          <p:cNvPr id="7" name="Picture 6">
            <a:extLst>
              <a:ext uri="{FF2B5EF4-FFF2-40B4-BE49-F238E27FC236}">
                <a16:creationId xmlns:a16="http://schemas.microsoft.com/office/drawing/2014/main" id="{0F387537-ED0C-C643-633C-2CB4C7D95033}"/>
              </a:ext>
            </a:extLst>
          </p:cNvPr>
          <p:cNvPicPr>
            <a:picLocks noChangeAspect="1"/>
          </p:cNvPicPr>
          <p:nvPr/>
        </p:nvPicPr>
        <p:blipFill>
          <a:blip r:embed="rId3"/>
          <a:srcRect l="1576" r="4931" b="-559"/>
          <a:stretch>
            <a:fillRect/>
          </a:stretch>
        </p:blipFill>
        <p:spPr>
          <a:xfrm>
            <a:off x="5917192" y="1714500"/>
            <a:ext cx="6274819" cy="1876425"/>
          </a:xfrm>
          <a:prstGeom prst="rect">
            <a:avLst/>
          </a:prstGeom>
        </p:spPr>
      </p:pic>
      <p:pic>
        <p:nvPicPr>
          <p:cNvPr id="8" name="Picture 7">
            <a:extLst>
              <a:ext uri="{FF2B5EF4-FFF2-40B4-BE49-F238E27FC236}">
                <a16:creationId xmlns:a16="http://schemas.microsoft.com/office/drawing/2014/main" id="{48793808-9F28-FBDC-3516-399193F5E730}"/>
              </a:ext>
            </a:extLst>
          </p:cNvPr>
          <p:cNvPicPr>
            <a:picLocks noChangeAspect="1"/>
          </p:cNvPicPr>
          <p:nvPr/>
        </p:nvPicPr>
        <p:blipFill>
          <a:blip r:embed="rId4"/>
          <a:stretch>
            <a:fillRect/>
          </a:stretch>
        </p:blipFill>
        <p:spPr>
          <a:xfrm>
            <a:off x="6257925" y="3586279"/>
            <a:ext cx="5600700" cy="2076217"/>
          </a:xfrm>
          <a:prstGeom prst="rect">
            <a:avLst/>
          </a:prstGeom>
        </p:spPr>
      </p:pic>
      <p:sp>
        <p:nvSpPr>
          <p:cNvPr id="10" name="TextBox 9">
            <a:extLst>
              <a:ext uri="{FF2B5EF4-FFF2-40B4-BE49-F238E27FC236}">
                <a16:creationId xmlns:a16="http://schemas.microsoft.com/office/drawing/2014/main" id="{73B8AEEF-09C6-900E-8A09-C85A9189CF69}"/>
              </a:ext>
            </a:extLst>
          </p:cNvPr>
          <p:cNvSpPr txBox="1"/>
          <p:nvPr/>
        </p:nvSpPr>
        <p:spPr bwMode="auto">
          <a:xfrm>
            <a:off x="956187" y="5937147"/>
            <a:ext cx="10606241" cy="584775"/>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b="1">
                <a:ea typeface="+mn-lt"/>
                <a:cs typeface="+mn-lt"/>
              </a:rPr>
              <a:t>The goal is to predict which direction a phase diagram moves when you change the sequence </a:t>
            </a:r>
            <a:endParaRPr lang="en-US">
              <a:cs typeface="Arial"/>
            </a:endParaRPr>
          </a:p>
          <a:p>
            <a:pPr marL="342900" indent="-342900" algn="l">
              <a:buClr>
                <a:schemeClr val="accent1"/>
              </a:buClr>
              <a:buSzPct val="80000"/>
              <a:buFont typeface="Wingdings" charset="2"/>
              <a:buChar char="§"/>
            </a:pPr>
            <a:endParaRPr lang="en-US" sz="2000">
              <a:cs typeface="Arial"/>
            </a:endParaRPr>
          </a:p>
        </p:txBody>
      </p:sp>
      <p:sp>
        <p:nvSpPr>
          <p:cNvPr id="9" name="Rectangle: Rounded Corners 8">
            <a:extLst>
              <a:ext uri="{FF2B5EF4-FFF2-40B4-BE49-F238E27FC236}">
                <a16:creationId xmlns:a16="http://schemas.microsoft.com/office/drawing/2014/main" id="{18A9D6DD-A56D-E04E-51A5-6C4FF15F7D7D}"/>
              </a:ext>
            </a:extLst>
          </p:cNvPr>
          <p:cNvSpPr/>
          <p:nvPr/>
        </p:nvSpPr>
        <p:spPr bwMode="auto">
          <a:xfrm>
            <a:off x="790575" y="5924550"/>
            <a:ext cx="10610850" cy="304800"/>
          </a:xfrm>
          <a:prstGeom prst="roundRect">
            <a:avLst/>
          </a:prstGeom>
          <a:noFill/>
          <a:ln w="19050" algn="ctr">
            <a:solidFill>
              <a:schemeClr val="accent3">
                <a:lumMod val="75000"/>
              </a:schemeClr>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111541464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0C6A-539D-1EC7-D249-9DFB2233D5A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2374D0-A245-D519-6D8A-7CD4F890F967}"/>
              </a:ext>
            </a:extLst>
          </p:cNvPr>
          <p:cNvSpPr>
            <a:spLocks noGrp="1"/>
          </p:cNvSpPr>
          <p:nvPr>
            <p:ph type="ftr" sz="quarter" idx="12"/>
          </p:nvPr>
        </p:nvSpPr>
        <p:spPr>
          <a:xfrm>
            <a:off x="717112" y="6613008"/>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2580A635-462F-9E44-34F8-6877A6151169}"/>
              </a:ext>
            </a:extLst>
          </p:cNvPr>
          <p:cNvSpPr>
            <a:spLocks noGrp="1"/>
          </p:cNvSpPr>
          <p:nvPr>
            <p:ph type="sldNum" sz="quarter" idx="13"/>
          </p:nvPr>
        </p:nvSpPr>
        <p:spPr/>
        <p:txBody>
          <a:bodyPr/>
          <a:lstStyle/>
          <a:p>
            <a:fld id="{7BCC8D0D-EAEC-449D-9161-023DFF90F2E2}" type="slidenum">
              <a:rPr lang="en-US" smtClean="0"/>
              <a:pPr/>
              <a:t>48</a:t>
            </a:fld>
            <a:endParaRPr lang="en-US">
              <a:latin typeface="+mn-lt"/>
            </a:endParaRPr>
          </a:p>
        </p:txBody>
      </p:sp>
      <p:sp>
        <p:nvSpPr>
          <p:cNvPr id="4" name="Title 3">
            <a:extLst>
              <a:ext uri="{FF2B5EF4-FFF2-40B4-BE49-F238E27FC236}">
                <a16:creationId xmlns:a16="http://schemas.microsoft.com/office/drawing/2014/main" id="{F8747431-7E58-24CF-947E-72D6775AD177}"/>
              </a:ext>
            </a:extLst>
          </p:cNvPr>
          <p:cNvSpPr>
            <a:spLocks noGrp="1"/>
          </p:cNvSpPr>
          <p:nvPr>
            <p:ph type="title"/>
          </p:nvPr>
        </p:nvSpPr>
        <p:spPr/>
        <p:txBody>
          <a:bodyPr/>
          <a:lstStyle/>
          <a:p>
            <a:r>
              <a:rPr lang="en-US">
                <a:latin typeface="Garamond"/>
                <a:cs typeface="Arial"/>
              </a:rPr>
              <a:t>FINCHES Assumptions</a:t>
            </a:r>
            <a:endParaRPr lang="en-US"/>
          </a:p>
        </p:txBody>
      </p:sp>
      <p:sp>
        <p:nvSpPr>
          <p:cNvPr id="5" name="Text Placeholder 4">
            <a:extLst>
              <a:ext uri="{FF2B5EF4-FFF2-40B4-BE49-F238E27FC236}">
                <a16:creationId xmlns:a16="http://schemas.microsoft.com/office/drawing/2014/main" id="{79451E43-2678-7D6A-64F8-7F9F40002302}"/>
              </a:ext>
            </a:extLst>
          </p:cNvPr>
          <p:cNvSpPr>
            <a:spLocks noGrp="1"/>
          </p:cNvSpPr>
          <p:nvPr>
            <p:ph type="body" sz="quarter" idx="15"/>
          </p:nvPr>
        </p:nvSpPr>
        <p:spPr/>
        <p:txBody>
          <a:bodyPr vert="horz" lIns="0" tIns="45720" rIns="91440" bIns="45720" rtlCol="0" anchor="t">
            <a:noAutofit/>
          </a:bodyPr>
          <a:lstStyle/>
          <a:p>
            <a:r>
              <a:rPr lang="en-US" b="1">
                <a:cs typeface="Arial"/>
              </a:rPr>
              <a:t>Central Assumption</a:t>
            </a:r>
            <a:r>
              <a:rPr lang="en-US">
                <a:cs typeface="Arial"/>
              </a:rPr>
              <a:t>: attraction between two IDRs is mediated solely by complementary chemistry, not through any precise structured interaction between subregions</a:t>
            </a:r>
            <a:endParaRPr lang="en-US"/>
          </a:p>
        </p:txBody>
      </p:sp>
      <p:sp>
        <p:nvSpPr>
          <p:cNvPr id="6" name="Content Placeholder 5">
            <a:extLst>
              <a:ext uri="{FF2B5EF4-FFF2-40B4-BE49-F238E27FC236}">
                <a16:creationId xmlns:a16="http://schemas.microsoft.com/office/drawing/2014/main" id="{3B048D00-D67F-C3D9-2AB7-B6DF91A2AE90}"/>
              </a:ext>
            </a:extLst>
          </p:cNvPr>
          <p:cNvSpPr>
            <a:spLocks noGrp="1"/>
          </p:cNvSpPr>
          <p:nvPr>
            <p:ph sz="quarter" idx="23"/>
          </p:nvPr>
        </p:nvSpPr>
        <p:spPr>
          <a:xfrm>
            <a:off x="398747" y="2372486"/>
            <a:ext cx="5493038" cy="642406"/>
          </a:xfrm>
        </p:spPr>
        <p:txBody>
          <a:bodyPr vert="horz" lIns="0" tIns="45720" rIns="91440" bIns="45720" rtlCol="0" anchor="t">
            <a:noAutofit/>
          </a:bodyPr>
          <a:lstStyle/>
          <a:p>
            <a:pPr marL="0" indent="0">
              <a:buNone/>
            </a:pPr>
            <a:r>
              <a:rPr lang="en-US" sz="2200" b="1">
                <a:cs typeface="Arial"/>
              </a:rPr>
              <a:t>Every contact is possible</a:t>
            </a:r>
            <a:endParaRPr lang="en-US"/>
          </a:p>
        </p:txBody>
      </p:sp>
      <p:sp>
        <p:nvSpPr>
          <p:cNvPr id="9" name="Content Placeholder 5">
            <a:extLst>
              <a:ext uri="{FF2B5EF4-FFF2-40B4-BE49-F238E27FC236}">
                <a16:creationId xmlns:a16="http://schemas.microsoft.com/office/drawing/2014/main" id="{2AD222F3-80B7-772C-6A12-F417A91D1862}"/>
              </a:ext>
            </a:extLst>
          </p:cNvPr>
          <p:cNvSpPr txBox="1">
            <a:spLocks/>
          </p:cNvSpPr>
          <p:nvPr/>
        </p:nvSpPr>
        <p:spPr>
          <a:xfrm>
            <a:off x="398747" y="3428607"/>
            <a:ext cx="5210175" cy="642406"/>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r>
              <a:rPr lang="en-US" sz="2200" b="1">
                <a:cs typeface="Arial"/>
              </a:rPr>
              <a:t>Matrix collapses to one number</a:t>
            </a:r>
            <a:endParaRPr lang="en-US"/>
          </a:p>
        </p:txBody>
      </p:sp>
      <p:sp>
        <p:nvSpPr>
          <p:cNvPr id="10" name="Content Placeholder 5">
            <a:extLst>
              <a:ext uri="{FF2B5EF4-FFF2-40B4-BE49-F238E27FC236}">
                <a16:creationId xmlns:a16="http://schemas.microsoft.com/office/drawing/2014/main" id="{BC67A7BD-9A63-DC46-0721-CF3DA705C99B}"/>
              </a:ext>
            </a:extLst>
          </p:cNvPr>
          <p:cNvSpPr txBox="1">
            <a:spLocks/>
          </p:cNvSpPr>
          <p:nvPr/>
        </p:nvSpPr>
        <p:spPr>
          <a:xfrm>
            <a:off x="397922" y="5007158"/>
            <a:ext cx="5734050" cy="632881"/>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buNone/>
            </a:pPr>
            <a:r>
              <a:rPr lang="en-US" sz="2200" b="1">
                <a:cs typeface="Arial"/>
              </a:rPr>
              <a:t>Flory-Huggins for phase diagrams</a:t>
            </a:r>
            <a:endParaRPr lang="en-US" sz="2200" b="1"/>
          </a:p>
        </p:txBody>
      </p:sp>
      <p:sp>
        <p:nvSpPr>
          <p:cNvPr id="11" name="Content Placeholder 5">
            <a:extLst>
              <a:ext uri="{FF2B5EF4-FFF2-40B4-BE49-F238E27FC236}">
                <a16:creationId xmlns:a16="http://schemas.microsoft.com/office/drawing/2014/main" id="{4C56B990-E750-609E-5F8E-FA3A01C9A881}"/>
              </a:ext>
            </a:extLst>
          </p:cNvPr>
          <p:cNvSpPr txBox="1">
            <a:spLocks/>
          </p:cNvSpPr>
          <p:nvPr/>
        </p:nvSpPr>
        <p:spPr>
          <a:xfrm>
            <a:off x="6017370" y="2078146"/>
            <a:ext cx="5458403" cy="642406"/>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lgn="just">
              <a:buNone/>
            </a:pPr>
            <a:r>
              <a:rPr lang="en-US" sz="2200">
                <a:cs typeface="Arial"/>
              </a:rPr>
              <a:t>Every residue in A is allowed to see every residue in B. Model does not know residues tethered in a chain</a:t>
            </a:r>
            <a:endParaRPr lang="en-US" sz="2200"/>
          </a:p>
        </p:txBody>
      </p:sp>
      <p:sp>
        <p:nvSpPr>
          <p:cNvPr id="12" name="Content Placeholder 5">
            <a:extLst>
              <a:ext uri="{FF2B5EF4-FFF2-40B4-BE49-F238E27FC236}">
                <a16:creationId xmlns:a16="http://schemas.microsoft.com/office/drawing/2014/main" id="{41B7FA21-35EE-DB0D-DC9A-083DF80ABB66}"/>
              </a:ext>
            </a:extLst>
          </p:cNvPr>
          <p:cNvSpPr txBox="1">
            <a:spLocks/>
          </p:cNvSpPr>
          <p:nvPr/>
        </p:nvSpPr>
        <p:spPr>
          <a:xfrm>
            <a:off x="6086065" y="3425706"/>
            <a:ext cx="5452629" cy="642406"/>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lgn="just">
              <a:buNone/>
            </a:pPr>
            <a:r>
              <a:rPr lang="en-US" sz="2200">
                <a:cs typeface="Arial"/>
              </a:rPr>
              <a:t>Pairwise values average into a single value</a:t>
            </a:r>
            <a:endParaRPr lang="en-US"/>
          </a:p>
        </p:txBody>
      </p:sp>
      <p:sp>
        <p:nvSpPr>
          <p:cNvPr id="13" name="Content Placeholder 5">
            <a:extLst>
              <a:ext uri="{FF2B5EF4-FFF2-40B4-BE49-F238E27FC236}">
                <a16:creationId xmlns:a16="http://schemas.microsoft.com/office/drawing/2014/main" id="{AB461C1B-6AC5-4AA0-0BFC-126F90C65E82}"/>
              </a:ext>
            </a:extLst>
          </p:cNvPr>
          <p:cNvSpPr txBox="1">
            <a:spLocks/>
          </p:cNvSpPr>
          <p:nvPr/>
        </p:nvSpPr>
        <p:spPr>
          <a:xfrm>
            <a:off x="6017368" y="4473758"/>
            <a:ext cx="5464175" cy="619316"/>
          </a:xfrm>
          <a:prstGeom prst="rect">
            <a:avLst/>
          </a:prstGeom>
        </p:spPr>
        <p:txBody>
          <a:bodyPr vert="horz" lIns="0" tIns="45720" rIns="91440" bIns="45720" rtlCol="0" anchor="t">
            <a:noAutofit/>
          </a:bodyPr>
          <a:lstStyle>
            <a:lvl1pPr marL="311984" indent="-311984" algn="l" defTabSz="853376" rtl="0" eaLnBrk="1" latinLnBrk="0" hangingPunct="1">
              <a:lnSpc>
                <a:spcPct val="100000"/>
              </a:lnSpc>
              <a:spcBef>
                <a:spcPts val="0"/>
              </a:spcBef>
              <a:spcAft>
                <a:spcPts val="800"/>
              </a:spcAft>
              <a:buClr>
                <a:schemeClr val="accent1"/>
              </a:buClr>
              <a:buSzPct val="80000"/>
              <a:buFont typeface="Wingdings" pitchFamily="2" charset="2"/>
              <a:buChar char="§"/>
              <a:tabLst/>
              <a:defRPr lang="en-US" sz="2933" b="0" i="0" kern="1200" dirty="0" smtClean="0">
                <a:solidFill>
                  <a:schemeClr val="tx1"/>
                </a:solidFill>
                <a:latin typeface="+mn-lt"/>
                <a:ea typeface="Helvetica Neue" panose="02000503000000020004" pitchFamily="2" charset="0"/>
                <a:cs typeface="Arial" panose="020B0604020202020204" pitchFamily="34" charset="0"/>
              </a:defRPr>
            </a:lvl1pPr>
            <a:lvl2pPr marL="695965" indent="-302660" algn="l" defTabSz="853376" rtl="0" eaLnBrk="1" latinLnBrk="0" hangingPunct="1">
              <a:lnSpc>
                <a:spcPct val="100000"/>
              </a:lnSpc>
              <a:spcBef>
                <a:spcPts val="0"/>
              </a:spcBef>
              <a:spcAft>
                <a:spcPts val="800"/>
              </a:spcAft>
              <a:buClr>
                <a:schemeClr val="tx2"/>
              </a:buClr>
              <a:buSzPct val="100000"/>
              <a:buFont typeface="System Font Regular"/>
              <a:buChar char="-"/>
              <a:tabLst/>
              <a:defRPr lang="en-US" sz="2667" b="0" i="0" kern="1200" dirty="0" smtClean="0">
                <a:solidFill>
                  <a:schemeClr val="tx1"/>
                </a:solidFill>
                <a:latin typeface="+mn-lt"/>
                <a:ea typeface="Helvetica Neue" panose="02000503000000020004" pitchFamily="2" charset="0"/>
                <a:cs typeface="Arial" panose="020B0604020202020204" pitchFamily="34" charset="0"/>
              </a:defRPr>
            </a:lvl2pPr>
            <a:lvl3pPr marL="993550" indent="-220789" algn="l" defTabSz="853376" rtl="0" eaLnBrk="1" latinLnBrk="0" hangingPunct="1">
              <a:lnSpc>
                <a:spcPct val="100000"/>
              </a:lnSpc>
              <a:spcBef>
                <a:spcPts val="0"/>
              </a:spcBef>
              <a:spcAft>
                <a:spcPts val="800"/>
              </a:spcAft>
              <a:buClr>
                <a:schemeClr val="accent1"/>
              </a:buClr>
              <a:buSzPct val="70000"/>
              <a:buFont typeface="Wingdings" pitchFamily="2" charset="2"/>
              <a:buChar char="§"/>
              <a:tabLst/>
              <a:defRPr lang="en-US" sz="2400" b="0" i="0" kern="1200" dirty="0" smtClean="0">
                <a:solidFill>
                  <a:schemeClr val="tx1"/>
                </a:solidFill>
                <a:latin typeface="+mn-lt"/>
                <a:ea typeface="Helvetica Neue" panose="02000503000000020004" pitchFamily="2" charset="0"/>
                <a:cs typeface="Arial" panose="020B0604020202020204" pitchFamily="34" charset="0"/>
              </a:defRPr>
            </a:lvl3pPr>
            <a:lvl4pPr marL="1305535" indent="-230389" algn="l" defTabSz="853376" rtl="0" eaLnBrk="1" latinLnBrk="0" hangingPunct="1">
              <a:lnSpc>
                <a:spcPct val="100000"/>
              </a:lnSpc>
              <a:spcBef>
                <a:spcPts val="0"/>
              </a:spcBef>
              <a:spcAft>
                <a:spcPts val="800"/>
              </a:spcAft>
              <a:buClr>
                <a:schemeClr val="tx1"/>
              </a:buClr>
              <a:buSzPct val="100000"/>
              <a:buFont typeface="System Font Regular"/>
              <a:buChar char="-"/>
              <a:tabLst/>
              <a:defRPr lang="en-US" sz="2133" b="0" i="0" kern="1200" dirty="0" smtClean="0">
                <a:solidFill>
                  <a:schemeClr val="tx1"/>
                </a:solidFill>
                <a:latin typeface="+mn-lt"/>
                <a:ea typeface="Helvetica Neue" panose="02000503000000020004" pitchFamily="2" charset="0"/>
                <a:cs typeface="Arial" panose="020B0604020202020204" pitchFamily="34" charset="0"/>
              </a:defRPr>
            </a:lvl4pPr>
            <a:lvl5pPr marL="0"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0" kern="1200" dirty="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pPr marL="0" indent="0" algn="just">
              <a:buNone/>
            </a:pPr>
            <a:r>
              <a:rPr lang="en-US" sz="2200">
                <a:cs typeface="Arial"/>
              </a:rPr>
              <a:t>Simplest theory of whether a polymer solution stays mixed: One parameter balancing mixing entropy against contact energy. </a:t>
            </a:r>
            <a:endParaRPr lang="en-US" sz="2200"/>
          </a:p>
        </p:txBody>
      </p:sp>
      <p:sp>
        <p:nvSpPr>
          <p:cNvPr id="14" name="Rectangle: Rounded Corners 13">
            <a:extLst>
              <a:ext uri="{FF2B5EF4-FFF2-40B4-BE49-F238E27FC236}">
                <a16:creationId xmlns:a16="http://schemas.microsoft.com/office/drawing/2014/main" id="{AE0CF58B-1BDC-80BE-58F6-2EAE0707FEB1}"/>
              </a:ext>
            </a:extLst>
          </p:cNvPr>
          <p:cNvSpPr/>
          <p:nvPr/>
        </p:nvSpPr>
        <p:spPr bwMode="auto">
          <a:xfrm>
            <a:off x="276225" y="2076450"/>
            <a:ext cx="11620500" cy="1047750"/>
          </a:xfrm>
          <a:prstGeom prst="roundRect">
            <a:avLst/>
          </a:prstGeom>
          <a:noFill/>
          <a:ln w="28575" algn="ctr">
            <a:solidFill>
              <a:srgbClr val="7030A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6" name="Rectangle: Rounded Corners 15">
            <a:extLst>
              <a:ext uri="{FF2B5EF4-FFF2-40B4-BE49-F238E27FC236}">
                <a16:creationId xmlns:a16="http://schemas.microsoft.com/office/drawing/2014/main" id="{CF6D6739-725F-6CAA-2C36-04771BDF640B}"/>
              </a:ext>
            </a:extLst>
          </p:cNvPr>
          <p:cNvSpPr/>
          <p:nvPr/>
        </p:nvSpPr>
        <p:spPr bwMode="auto">
          <a:xfrm>
            <a:off x="276225" y="3219450"/>
            <a:ext cx="11620500" cy="990600"/>
          </a:xfrm>
          <a:prstGeom prst="roundRect">
            <a:avLst/>
          </a:prstGeom>
          <a:noFill/>
          <a:ln w="28575" algn="ctr">
            <a:solidFill>
              <a:srgbClr val="7030A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
        <p:nvSpPr>
          <p:cNvPr id="17" name="Rectangle: Rounded Corners 16">
            <a:extLst>
              <a:ext uri="{FF2B5EF4-FFF2-40B4-BE49-F238E27FC236}">
                <a16:creationId xmlns:a16="http://schemas.microsoft.com/office/drawing/2014/main" id="{E5EFE220-8036-DD88-9111-F00E1537D835}"/>
              </a:ext>
            </a:extLst>
          </p:cNvPr>
          <p:cNvSpPr/>
          <p:nvPr/>
        </p:nvSpPr>
        <p:spPr bwMode="auto">
          <a:xfrm>
            <a:off x="276224" y="4371975"/>
            <a:ext cx="11620500" cy="1666875"/>
          </a:xfrm>
          <a:prstGeom prst="roundRect">
            <a:avLst/>
          </a:prstGeom>
          <a:noFill/>
          <a:ln w="28575" algn="ctr">
            <a:solidFill>
              <a:srgbClr val="7030A0"/>
            </a:solidFill>
            <a:miter lim="800000"/>
            <a:headEnd/>
            <a:tailEnd/>
          </a:ln>
        </p:spPr>
        <p:txBody>
          <a:bodyPr wrap="none" rtlCol="0" anchor="ctr"/>
          <a:lstStyle/>
          <a:p>
            <a:pPr algn="ctr">
              <a:lnSpc>
                <a:spcPct val="90000"/>
              </a:lnSpc>
            </a:pPr>
            <a:endParaRPr lang="en-US" sz="1600" b="1" err="1">
              <a:solidFill>
                <a:schemeClr val="bg1"/>
              </a:solidFill>
              <a:latin typeface="+mj-lt"/>
            </a:endParaRPr>
          </a:p>
        </p:txBody>
      </p:sp>
    </p:spTree>
    <p:extLst>
      <p:ext uri="{BB962C8B-B14F-4D97-AF65-F5344CB8AC3E}">
        <p14:creationId xmlns:p14="http://schemas.microsoft.com/office/powerpoint/2010/main" val="316260507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07494-B0C0-0616-2AC1-58B6AFA23C0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E5C386C-1873-FE96-1A60-A191D4662D62}"/>
              </a:ext>
            </a:extLst>
          </p:cNvPr>
          <p:cNvSpPr>
            <a:spLocks noGrp="1"/>
          </p:cNvSpPr>
          <p:nvPr>
            <p:ph type="ftr" sz="quarter" idx="12"/>
          </p:nvPr>
        </p:nvSpPr>
        <p:spPr>
          <a:xfrm>
            <a:off x="717112" y="6613008"/>
            <a:ext cx="5747876" cy="137980"/>
          </a:xfrm>
        </p:spPr>
        <p:txBody>
          <a:bodyPr/>
          <a:lstStyle/>
          <a:p>
            <a:r>
              <a:rPr lang="en-US" sz="900">
                <a:cs typeface="Arial"/>
              </a:rPr>
              <a:t>Molecular Grammar of IDRs</a:t>
            </a:r>
            <a:endParaRPr lang="en-US" sz="900">
              <a:solidFill>
                <a:srgbClr val="000000"/>
              </a:solidFill>
              <a:cs typeface="Arial"/>
            </a:endParaRPr>
          </a:p>
          <a:p>
            <a:r>
              <a:rPr lang="en-US" sz="900">
                <a:cs typeface="Arial"/>
              </a:rPr>
              <a:t>Ginell et al. </a:t>
            </a:r>
            <a:r>
              <a:rPr lang="en-US" sz="900" i="1">
                <a:cs typeface="Arial"/>
              </a:rPr>
              <a:t>Science,</a:t>
            </a:r>
            <a:r>
              <a:rPr lang="en-US" sz="900">
                <a:cs typeface="Arial"/>
              </a:rPr>
              <a:t> 2025.</a:t>
            </a:r>
            <a:endParaRPr lang="en-US" sz="900">
              <a:solidFill>
                <a:srgbClr val="000000"/>
              </a:solidFill>
              <a:cs typeface="Arial"/>
            </a:endParaRPr>
          </a:p>
          <a:p>
            <a:endParaRPr lang="en-US" sz="900">
              <a:latin typeface="+mn-lt"/>
            </a:endParaRPr>
          </a:p>
        </p:txBody>
      </p:sp>
      <p:sp>
        <p:nvSpPr>
          <p:cNvPr id="3" name="Slide Number Placeholder 2">
            <a:extLst>
              <a:ext uri="{FF2B5EF4-FFF2-40B4-BE49-F238E27FC236}">
                <a16:creationId xmlns:a16="http://schemas.microsoft.com/office/drawing/2014/main" id="{040ECC31-2136-5DAF-925E-B3657C9518A1}"/>
              </a:ext>
            </a:extLst>
          </p:cNvPr>
          <p:cNvSpPr>
            <a:spLocks noGrp="1"/>
          </p:cNvSpPr>
          <p:nvPr>
            <p:ph type="sldNum" sz="quarter" idx="13"/>
          </p:nvPr>
        </p:nvSpPr>
        <p:spPr/>
        <p:txBody>
          <a:bodyPr/>
          <a:lstStyle/>
          <a:p>
            <a:fld id="{7BCC8D0D-EAEC-449D-9161-023DFF90F2E2}" type="slidenum">
              <a:rPr lang="en-US" smtClean="0"/>
              <a:pPr/>
              <a:t>49</a:t>
            </a:fld>
            <a:endParaRPr lang="en-US">
              <a:latin typeface="+mn-lt"/>
            </a:endParaRPr>
          </a:p>
        </p:txBody>
      </p:sp>
      <p:sp>
        <p:nvSpPr>
          <p:cNvPr id="4" name="Title 3">
            <a:extLst>
              <a:ext uri="{FF2B5EF4-FFF2-40B4-BE49-F238E27FC236}">
                <a16:creationId xmlns:a16="http://schemas.microsoft.com/office/drawing/2014/main" id="{9E67738A-98D3-17AB-315D-7E2EDC99954E}"/>
              </a:ext>
            </a:extLst>
          </p:cNvPr>
          <p:cNvSpPr>
            <a:spLocks noGrp="1"/>
          </p:cNvSpPr>
          <p:nvPr>
            <p:ph type="title"/>
          </p:nvPr>
        </p:nvSpPr>
        <p:spPr/>
        <p:txBody>
          <a:bodyPr/>
          <a:lstStyle/>
          <a:p>
            <a:r>
              <a:rPr lang="en-US">
                <a:latin typeface="Garamond"/>
                <a:cs typeface="Arial"/>
              </a:rPr>
              <a:t>FINCHES Limitations</a:t>
            </a:r>
            <a:endParaRPr lang="en-US"/>
          </a:p>
        </p:txBody>
      </p:sp>
      <p:sp>
        <p:nvSpPr>
          <p:cNvPr id="6" name="Content Placeholder 5">
            <a:extLst>
              <a:ext uri="{FF2B5EF4-FFF2-40B4-BE49-F238E27FC236}">
                <a16:creationId xmlns:a16="http://schemas.microsoft.com/office/drawing/2014/main" id="{80B03FD9-4460-7CCF-7147-217963BC9903}"/>
              </a:ext>
            </a:extLst>
          </p:cNvPr>
          <p:cNvSpPr>
            <a:spLocks noGrp="1"/>
          </p:cNvSpPr>
          <p:nvPr>
            <p:ph sz="quarter" idx="23"/>
          </p:nvPr>
        </p:nvSpPr>
        <p:spPr>
          <a:xfrm>
            <a:off x="555627" y="1468967"/>
            <a:ext cx="11153775" cy="3909481"/>
          </a:xfrm>
        </p:spPr>
        <p:txBody>
          <a:bodyPr vert="horz" lIns="0" tIns="45720" rIns="91440" bIns="45720" rtlCol="0" anchor="t">
            <a:noAutofit/>
          </a:bodyPr>
          <a:lstStyle/>
          <a:p>
            <a:pPr marL="514350" indent="-514350">
              <a:buAutoNum type="arabicPeriod"/>
            </a:pPr>
            <a:r>
              <a:rPr lang="en-US" sz="2900">
                <a:cs typeface="Arial"/>
              </a:rPr>
              <a:t>No structured interfaces</a:t>
            </a:r>
            <a:endParaRPr lang="en-US" sz="2900"/>
          </a:p>
          <a:p>
            <a:pPr marL="695960" lvl="1" indent="-302260">
              <a:buClr>
                <a:srgbClr val="052049"/>
              </a:buClr>
              <a:buFont typeface="System Font Regular" pitchFamily="2" charset="2"/>
              <a:buChar char="-"/>
            </a:pPr>
            <a:r>
              <a:rPr lang="en-US" sz="2700">
                <a:cs typeface="Arial"/>
              </a:rPr>
              <a:t>Folded domains are invisible</a:t>
            </a:r>
          </a:p>
          <a:p>
            <a:pPr marL="695960" lvl="1" indent="-302260">
              <a:buClr>
                <a:srgbClr val="052049"/>
              </a:buClr>
              <a:buFont typeface="System Font Regular" pitchFamily="2" charset="2"/>
              <a:buChar char="-"/>
            </a:pPr>
            <a:r>
              <a:rPr lang="en-US" sz="2700">
                <a:cs typeface="Arial"/>
              </a:rPr>
              <a:t>Chemical specificity only</a:t>
            </a:r>
          </a:p>
          <a:p>
            <a:pPr marL="514350" indent="-514350">
              <a:buClr>
                <a:srgbClr val="178CCB"/>
              </a:buClr>
              <a:buAutoNum type="arabicPeriod"/>
            </a:pPr>
            <a:r>
              <a:rPr lang="en-US" sz="2900">
                <a:cs typeface="Arial"/>
              </a:rPr>
              <a:t>No mutually exclusive binding modes</a:t>
            </a:r>
          </a:p>
          <a:p>
            <a:pPr marL="695960" lvl="1" indent="-302260"/>
            <a:r>
              <a:rPr lang="en-US" sz="2650">
                <a:cs typeface="Arial"/>
              </a:rPr>
              <a:t>Can't know that engaging one region rules out the other</a:t>
            </a:r>
          </a:p>
          <a:p>
            <a:pPr marL="514350" indent="-514350">
              <a:buClr>
                <a:srgbClr val="178CCB"/>
              </a:buClr>
              <a:buAutoNum type="arabicPeriod"/>
            </a:pPr>
            <a:r>
              <a:rPr lang="en-US" sz="2900">
                <a:cs typeface="Arial"/>
              </a:rPr>
              <a:t>No competition with itself</a:t>
            </a:r>
          </a:p>
          <a:p>
            <a:pPr marL="695960" lvl="1" indent="-302260"/>
            <a:r>
              <a:rPr lang="en-US" sz="2650">
                <a:cs typeface="Arial"/>
              </a:rPr>
              <a:t>Model does not weigh that a chain can satisfy contacts through intramolecular interactions</a:t>
            </a:r>
            <a:endParaRPr lang="en-US" sz="2650"/>
          </a:p>
          <a:p>
            <a:pPr marL="695960" lvl="1" indent="-302260">
              <a:buClr>
                <a:srgbClr val="052049"/>
              </a:buClr>
            </a:pPr>
            <a:endParaRPr lang="en-US" sz="2650"/>
          </a:p>
          <a:p>
            <a:pPr marL="0" indent="0">
              <a:buClr>
                <a:srgbClr val="178CCB"/>
              </a:buClr>
              <a:buNone/>
            </a:pPr>
            <a:endParaRPr lang="en-US" sz="2900"/>
          </a:p>
        </p:txBody>
      </p:sp>
    </p:spTree>
    <p:extLst>
      <p:ext uri="{BB962C8B-B14F-4D97-AF65-F5344CB8AC3E}">
        <p14:creationId xmlns:p14="http://schemas.microsoft.com/office/powerpoint/2010/main" val="4261426660"/>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2A6E6-8E92-F316-EDAC-1B710A82A25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1504BE4-C0AF-3DB9-9E16-2D903B88047F}"/>
              </a:ext>
            </a:extLst>
          </p:cNvPr>
          <p:cNvSpPr>
            <a:spLocks noGrp="1"/>
          </p:cNvSpPr>
          <p:nvPr>
            <p:ph type="ftr" sz="quarter" idx="12"/>
          </p:nvPr>
        </p:nvSpPr>
        <p:spPr/>
        <p:txBody>
          <a:bodyPr/>
          <a:lstStyle/>
          <a:p>
            <a:r>
              <a:rPr lang="en-US"/>
              <a:t>Presentation Title</a:t>
            </a:r>
            <a:endParaRPr lang="en-US">
              <a:latin typeface="+mn-lt"/>
            </a:endParaRPr>
          </a:p>
        </p:txBody>
      </p:sp>
      <p:sp>
        <p:nvSpPr>
          <p:cNvPr id="3" name="Slide Number Placeholder 2">
            <a:extLst>
              <a:ext uri="{FF2B5EF4-FFF2-40B4-BE49-F238E27FC236}">
                <a16:creationId xmlns:a16="http://schemas.microsoft.com/office/drawing/2014/main" id="{2E57419C-0CA6-5C31-0F68-D14E5A67B300}"/>
              </a:ext>
            </a:extLst>
          </p:cNvPr>
          <p:cNvSpPr>
            <a:spLocks noGrp="1"/>
          </p:cNvSpPr>
          <p:nvPr>
            <p:ph type="sldNum" sz="quarter" idx="13"/>
          </p:nvPr>
        </p:nvSpPr>
        <p:spPr/>
        <p:txBody>
          <a:bodyPr/>
          <a:lstStyle/>
          <a:p>
            <a:fld id="{7BCC8D0D-EAEC-449D-9161-023DFF90F2E2}" type="slidenum">
              <a:rPr lang="en-US" smtClean="0"/>
              <a:pPr/>
              <a:t>50</a:t>
            </a:fld>
            <a:endParaRPr lang="en-US">
              <a:latin typeface="+mn-lt"/>
            </a:endParaRPr>
          </a:p>
        </p:txBody>
      </p:sp>
      <p:sp>
        <p:nvSpPr>
          <p:cNvPr id="4" name="Title 3">
            <a:extLst>
              <a:ext uri="{FF2B5EF4-FFF2-40B4-BE49-F238E27FC236}">
                <a16:creationId xmlns:a16="http://schemas.microsoft.com/office/drawing/2014/main" id="{F30F42FA-0482-5440-573B-67EAACD9CF05}"/>
              </a:ext>
            </a:extLst>
          </p:cNvPr>
          <p:cNvSpPr>
            <a:spLocks noGrp="1"/>
          </p:cNvSpPr>
          <p:nvPr>
            <p:ph type="title"/>
          </p:nvPr>
        </p:nvSpPr>
        <p:spPr>
          <a:xfrm>
            <a:off x="583636" y="3282505"/>
            <a:ext cx="10898107" cy="611449"/>
          </a:xfrm>
        </p:spPr>
        <p:txBody>
          <a:bodyPr/>
          <a:lstStyle/>
          <a:p>
            <a:r>
              <a:rPr lang="en-US">
                <a:latin typeface="Garamond"/>
                <a:cs typeface="Arial"/>
              </a:rPr>
              <a:t>Predicting contact map of HP1s using FINCHES</a:t>
            </a:r>
            <a:br>
              <a:rPr lang="en-US">
                <a:latin typeface="Garamond"/>
                <a:cs typeface="Arial"/>
              </a:rPr>
            </a:br>
            <a:r>
              <a:rPr lang="en-US" sz="2400" u="sng">
                <a:latin typeface="Garamond"/>
                <a:cs typeface="Arial"/>
              </a:rPr>
              <a:t>https://www.finches-online.com/intermaps</a:t>
            </a:r>
          </a:p>
        </p:txBody>
      </p:sp>
      <p:sp>
        <p:nvSpPr>
          <p:cNvPr id="9" name="Text Placeholder 8">
            <a:extLst>
              <a:ext uri="{FF2B5EF4-FFF2-40B4-BE49-F238E27FC236}">
                <a16:creationId xmlns:a16="http://schemas.microsoft.com/office/drawing/2014/main" id="{D1A55D88-257D-7E3F-03D2-2443AE480257}"/>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41849991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37393-C992-C327-47F4-BCCF07F433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00B9E-C77E-2E45-3FCC-9294C384BAB5}"/>
              </a:ext>
            </a:extLst>
          </p:cNvPr>
          <p:cNvSpPr>
            <a:spLocks noGrp="1"/>
          </p:cNvSpPr>
          <p:nvPr>
            <p:ph type="title"/>
          </p:nvPr>
        </p:nvSpPr>
        <p:spPr/>
        <p:txBody>
          <a:bodyPr/>
          <a:lstStyle/>
          <a:p>
            <a:r>
              <a:rPr lang="en-US">
                <a:latin typeface="Garamond"/>
                <a:cs typeface="Arial"/>
              </a:rPr>
              <a:t>Charge parameters for HP1 IDRs</a:t>
            </a:r>
            <a:endParaRPr lang="en-US"/>
          </a:p>
        </p:txBody>
      </p:sp>
      <p:sp>
        <p:nvSpPr>
          <p:cNvPr id="3" name="Text Placeholder 2">
            <a:extLst>
              <a:ext uri="{FF2B5EF4-FFF2-40B4-BE49-F238E27FC236}">
                <a16:creationId xmlns:a16="http://schemas.microsoft.com/office/drawing/2014/main" id="{3AF38072-91E6-6822-A8F0-C34E1B2F7B96}"/>
              </a:ext>
            </a:extLst>
          </p:cNvPr>
          <p:cNvSpPr>
            <a:spLocks noGrp="1"/>
          </p:cNvSpPr>
          <p:nvPr>
            <p:ph type="body" sz="quarter" idx="15"/>
          </p:nvPr>
        </p:nvSpPr>
        <p:spPr>
          <a:xfrm>
            <a:off x="569782" y="3653540"/>
            <a:ext cx="10893285" cy="446529"/>
          </a:xfrm>
        </p:spPr>
        <p:txBody>
          <a:bodyPr vert="horz" lIns="91440" tIns="45720" rIns="91440" bIns="45720" rtlCol="0" anchor="t">
            <a:noAutofit/>
          </a:bodyPr>
          <a:lstStyle/>
          <a:p>
            <a:r>
              <a:rPr lang="en-US">
                <a:ea typeface="+mn-lt"/>
                <a:cs typeface="+mn-lt"/>
              </a:rPr>
              <a:t>Hinge</a:t>
            </a:r>
            <a:endParaRPr lang="en-US"/>
          </a:p>
        </p:txBody>
      </p:sp>
      <p:pic>
        <p:nvPicPr>
          <p:cNvPr id="4" name="Content Placeholder 3" descr="A screenshot of a computer&#10;&#10;AI-generated content may be incorrect.">
            <a:extLst>
              <a:ext uri="{FF2B5EF4-FFF2-40B4-BE49-F238E27FC236}">
                <a16:creationId xmlns:a16="http://schemas.microsoft.com/office/drawing/2014/main" id="{A4351CAE-DC31-97D0-D009-C4D9CBFDEAAE}"/>
              </a:ext>
            </a:extLst>
          </p:cNvPr>
          <p:cNvPicPr>
            <a:picLocks noGrp="1" noChangeAspect="1"/>
          </p:cNvPicPr>
          <p:nvPr>
            <p:ph sz="quarter" idx="24"/>
          </p:nvPr>
        </p:nvPicPr>
        <p:blipFill>
          <a:blip r:embed="rId2"/>
          <a:srcRect t="5989" r="18800" b="20265"/>
          <a:stretch>
            <a:fillRect/>
          </a:stretch>
        </p:blipFill>
        <p:spPr>
          <a:xfrm>
            <a:off x="570320" y="4101058"/>
            <a:ext cx="7319629" cy="1831938"/>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6B76C0F9-6415-3EA1-E5B5-CAC8CFF74E25}"/>
              </a:ext>
            </a:extLst>
          </p:cNvPr>
          <p:cNvPicPr>
            <a:picLocks noChangeAspect="1"/>
          </p:cNvPicPr>
          <p:nvPr/>
        </p:nvPicPr>
        <p:blipFill>
          <a:blip r:embed="rId3"/>
          <a:srcRect t="11236" r="18406" b="16854"/>
          <a:stretch>
            <a:fillRect/>
          </a:stretch>
        </p:blipFill>
        <p:spPr>
          <a:xfrm>
            <a:off x="561109" y="1795806"/>
            <a:ext cx="7329060" cy="1630529"/>
          </a:xfrm>
          <a:prstGeom prst="rect">
            <a:avLst/>
          </a:prstGeom>
        </p:spPr>
      </p:pic>
      <p:sp>
        <p:nvSpPr>
          <p:cNvPr id="8" name="Text Placeholder 2">
            <a:extLst>
              <a:ext uri="{FF2B5EF4-FFF2-40B4-BE49-F238E27FC236}">
                <a16:creationId xmlns:a16="http://schemas.microsoft.com/office/drawing/2014/main" id="{D7FA4BD6-4F45-1399-480B-FA66C25CE953}"/>
              </a:ext>
            </a:extLst>
          </p:cNvPr>
          <p:cNvSpPr txBox="1">
            <a:spLocks/>
          </p:cNvSpPr>
          <p:nvPr/>
        </p:nvSpPr>
        <p:spPr>
          <a:xfrm>
            <a:off x="562855" y="1263631"/>
            <a:ext cx="10893285" cy="446529"/>
          </a:xfrm>
          <a:prstGeom prst="rect">
            <a:avLst/>
          </a:prstGeom>
        </p:spPr>
        <p:txBody>
          <a:bodyPr vert="horz" lIns="91440" tIns="45720" rIns="91440" bIns="45720" rtlCol="0" anchor="t">
            <a:noAutofit/>
          </a:bodyPr>
          <a:lstStyle>
            <a:lvl1pPr marL="0" indent="0" algn="l" defTabSz="853376" rtl="0" eaLnBrk="1" latinLnBrk="0" hangingPunct="1">
              <a:lnSpc>
                <a:spcPct val="100000"/>
              </a:lnSpc>
              <a:spcBef>
                <a:spcPts val="0"/>
              </a:spcBef>
              <a:spcAft>
                <a:spcPts val="800"/>
              </a:spcAft>
              <a:buClr>
                <a:schemeClr val="accent1"/>
              </a:buClr>
              <a:buSzPct val="80000"/>
              <a:buFont typeface="Wingdings" pitchFamily="2" charset="2"/>
              <a:buNone/>
              <a:tabLst/>
              <a:defRPr lang="en-US" sz="2400" b="0" i="0" kern="1200">
                <a:solidFill>
                  <a:schemeClr val="tx1"/>
                </a:solidFill>
                <a:latin typeface="+mn-lt"/>
                <a:ea typeface="Helvetica Neue" panose="02000503000000020004" pitchFamily="2" charset="0"/>
                <a:cs typeface="Arial" panose="020B0604020202020204" pitchFamily="34" charset="0"/>
              </a:defRPr>
            </a:lvl1pPr>
            <a:lvl2pPr marL="306894" indent="0" algn="l" defTabSz="853376" rtl="0" eaLnBrk="1" latinLnBrk="0" hangingPunct="1">
              <a:lnSpc>
                <a:spcPct val="100000"/>
              </a:lnSpc>
              <a:spcBef>
                <a:spcPts val="0"/>
              </a:spcBef>
              <a:spcAft>
                <a:spcPts val="800"/>
              </a:spcAft>
              <a:buClr>
                <a:schemeClr val="tx2"/>
              </a:buClr>
              <a:buSzPct val="100000"/>
              <a:buFont typeface="System Font Regular"/>
              <a:buNone/>
              <a:tabLst/>
              <a:defRPr lang="en-US" sz="2667" b="0" i="1" kern="1200">
                <a:solidFill>
                  <a:schemeClr val="tx1"/>
                </a:solidFill>
                <a:latin typeface="+mn-lt"/>
                <a:ea typeface="Helvetica Neue" panose="02000503000000020004" pitchFamily="2" charset="0"/>
                <a:cs typeface="Arial" panose="020B0604020202020204" pitchFamily="34" charset="0"/>
              </a:defRPr>
            </a:lvl2pPr>
            <a:lvl3pPr marL="687864" indent="0" algn="l" defTabSz="853376" rtl="0" eaLnBrk="1" latinLnBrk="0" hangingPunct="1">
              <a:lnSpc>
                <a:spcPct val="100000"/>
              </a:lnSpc>
              <a:spcBef>
                <a:spcPts val="0"/>
              </a:spcBef>
              <a:spcAft>
                <a:spcPts val="800"/>
              </a:spcAft>
              <a:buClr>
                <a:schemeClr val="accent1"/>
              </a:buClr>
              <a:buSzPct val="70000"/>
              <a:buFont typeface="Wingdings" pitchFamily="2" charset="2"/>
              <a:buNone/>
              <a:tabLst/>
              <a:defRPr lang="en-US" sz="2400" b="0" i="1" kern="1200">
                <a:solidFill>
                  <a:schemeClr val="tx1"/>
                </a:solidFill>
                <a:latin typeface="+mn-lt"/>
                <a:ea typeface="Helvetica Neue" panose="02000503000000020004" pitchFamily="2" charset="0"/>
                <a:cs typeface="Arial" panose="020B0604020202020204" pitchFamily="34" charset="0"/>
              </a:defRPr>
            </a:lvl3pPr>
            <a:lvl4pPr marL="1066720" indent="0" algn="l" defTabSz="853376" rtl="0" eaLnBrk="1" latinLnBrk="0" hangingPunct="1">
              <a:lnSpc>
                <a:spcPct val="100000"/>
              </a:lnSpc>
              <a:spcBef>
                <a:spcPts val="0"/>
              </a:spcBef>
              <a:spcAft>
                <a:spcPts val="800"/>
              </a:spcAft>
              <a:buClr>
                <a:schemeClr val="tx1"/>
              </a:buClr>
              <a:buSzPct val="100000"/>
              <a:buFont typeface="System Font Regular"/>
              <a:buNone/>
              <a:tabLst/>
              <a:defRPr lang="en-US" sz="2133" b="0" i="1" kern="1200">
                <a:solidFill>
                  <a:schemeClr val="tx1"/>
                </a:solidFill>
                <a:latin typeface="+mn-lt"/>
                <a:ea typeface="Helvetica Neue" panose="02000503000000020004" pitchFamily="2" charset="0"/>
                <a:cs typeface="Arial" panose="020B0604020202020204" pitchFamily="34" charset="0"/>
              </a:defRPr>
            </a:lvl4pPr>
            <a:lvl5pPr marL="1447692" indent="0" algn="l" defTabSz="853376" rtl="0" eaLnBrk="1" latinLnBrk="0" hangingPunct="1">
              <a:lnSpc>
                <a:spcPct val="100000"/>
              </a:lnSpc>
              <a:spcBef>
                <a:spcPts val="0"/>
              </a:spcBef>
              <a:spcAft>
                <a:spcPts val="800"/>
              </a:spcAft>
              <a:buClr>
                <a:schemeClr val="tx1"/>
              </a:buClr>
              <a:buSzPct val="100000"/>
              <a:buFont typeface="System Font Regular"/>
              <a:buNone/>
              <a:defRPr lang="en-US" sz="2133" b="0" i="1" kern="1200">
                <a:solidFill>
                  <a:schemeClr val="tx1"/>
                </a:solidFill>
                <a:latin typeface="+mn-lt"/>
                <a:ea typeface="+mn-ea"/>
                <a:cs typeface="Arial" panose="020B0604020202020204" pitchFamily="34" charset="0"/>
              </a:defRPr>
            </a:lvl5pPr>
            <a:lvl6pPr marL="0" indent="0" algn="l" defTabSz="1219111" rtl="0" eaLnBrk="1" latinLnBrk="0" hangingPunct="1">
              <a:spcBef>
                <a:spcPct val="20000"/>
              </a:spcBef>
              <a:buFont typeface="Arial" pitchFamily="34" charset="0"/>
              <a:buNone/>
              <a:defRPr sz="2933" b="0" i="0" kern="1200">
                <a:solidFill>
                  <a:schemeClr val="tx1"/>
                </a:solidFill>
                <a:latin typeface="Arial" panose="020B0604020202020204" pitchFamily="34" charset="0"/>
                <a:ea typeface="+mn-ea"/>
                <a:cs typeface="Arial" panose="020B0604020202020204" pitchFamily="34" charset="0"/>
              </a:defRPr>
            </a:lvl6pPr>
            <a:lvl7pPr marL="0" indent="0" algn="l" defTabSz="1219111" rtl="0" eaLnBrk="1" latinLnBrk="0" hangingPunct="1">
              <a:spcBef>
                <a:spcPts val="267"/>
              </a:spcBef>
              <a:buFont typeface="Arial" pitchFamily="34" charset="0"/>
              <a:buNone/>
              <a:defRPr sz="2667" b="0" i="0" kern="1200">
                <a:solidFill>
                  <a:schemeClr val="tx1"/>
                </a:solidFill>
                <a:latin typeface="+mn-lt"/>
                <a:ea typeface="+mn-ea"/>
                <a:cs typeface="Arial" panose="020B0604020202020204" pitchFamily="34" charset="0"/>
              </a:defRPr>
            </a:lvl7pPr>
            <a:lvl8pPr marL="0" indent="0" algn="l" defTabSz="1219111" rtl="0" eaLnBrk="1" latinLnBrk="0" hangingPunct="1">
              <a:spcBef>
                <a:spcPts val="533"/>
              </a:spcBef>
              <a:buFont typeface="Arial" pitchFamily="34" charset="0"/>
              <a:buNone/>
              <a:defRPr sz="3200" b="0" i="0" kern="1200">
                <a:solidFill>
                  <a:schemeClr val="tx1"/>
                </a:solidFill>
                <a:latin typeface="+mn-lt"/>
                <a:ea typeface="+mn-ea"/>
                <a:cs typeface="Arial" panose="020B0604020202020204" pitchFamily="34" charset="0"/>
              </a:defRPr>
            </a:lvl8pPr>
            <a:lvl9pPr marL="0" indent="0" algn="l" defTabSz="1219111" rtl="0" eaLnBrk="1" latinLnBrk="0" hangingPunct="1">
              <a:spcBef>
                <a:spcPts val="533"/>
              </a:spcBef>
              <a:buFont typeface="Arial" pitchFamily="34" charset="0"/>
              <a:buNone/>
              <a:defRPr sz="3733" b="0" i="0" kern="1200">
                <a:solidFill>
                  <a:schemeClr val="tx1"/>
                </a:solidFill>
                <a:latin typeface="+mn-lt"/>
                <a:ea typeface="+mn-ea"/>
                <a:cs typeface="Arial" panose="020B0604020202020204" pitchFamily="34" charset="0"/>
              </a:defRPr>
            </a:lvl9pPr>
          </a:lstStyle>
          <a:p>
            <a:r>
              <a:rPr lang="en-US">
                <a:ea typeface="+mn-lt"/>
                <a:cs typeface="+mn-lt"/>
              </a:rPr>
              <a:t>NTE</a:t>
            </a:r>
            <a:endParaRPr lang="en-US"/>
          </a:p>
        </p:txBody>
      </p:sp>
    </p:spTree>
    <p:extLst>
      <p:ext uri="{BB962C8B-B14F-4D97-AF65-F5344CB8AC3E}">
        <p14:creationId xmlns:p14="http://schemas.microsoft.com/office/powerpoint/2010/main" val="1444286930"/>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2E96E-F1F6-B2F1-8933-2DA24A960157}"/>
            </a:ext>
          </a:extLst>
        </p:cNvPr>
        <p:cNvGrpSpPr/>
        <p:nvPr/>
      </p:nvGrpSpPr>
      <p:grpSpPr>
        <a:xfrm>
          <a:off x="0" y="0"/>
          <a:ext cx="0" cy="0"/>
          <a:chOff x="0" y="0"/>
          <a:chExt cx="0" cy="0"/>
        </a:xfrm>
      </p:grpSpPr>
      <p:pic>
        <p:nvPicPr>
          <p:cNvPr id="8" name="Content Placeholder 7" descr="A green and purple squares&#10;&#10;AI-generated content may be incorrect.">
            <a:extLst>
              <a:ext uri="{FF2B5EF4-FFF2-40B4-BE49-F238E27FC236}">
                <a16:creationId xmlns:a16="http://schemas.microsoft.com/office/drawing/2014/main" id="{A7857B12-4EAA-E85F-DEB4-7B7C5DFA0578}"/>
              </a:ext>
            </a:extLst>
          </p:cNvPr>
          <p:cNvPicPr>
            <a:picLocks noGrp="1" noChangeAspect="1"/>
          </p:cNvPicPr>
          <p:nvPr>
            <p:ph sz="quarter" idx="24"/>
          </p:nvPr>
        </p:nvPicPr>
        <p:blipFill>
          <a:blip r:embed="rId3"/>
          <a:stretch>
            <a:fillRect/>
          </a:stretch>
        </p:blipFill>
        <p:spPr>
          <a:xfrm>
            <a:off x="6745641" y="1096626"/>
            <a:ext cx="4176577" cy="5090580"/>
          </a:xfrm>
          <a:prstGeom prst="rect">
            <a:avLst/>
          </a:prstGeom>
        </p:spPr>
      </p:pic>
      <p:pic>
        <p:nvPicPr>
          <p:cNvPr id="9" name="Content Placeholder 8" descr="A green and purple grid&#10;&#10;AI-generated content may be incorrect.">
            <a:extLst>
              <a:ext uri="{FF2B5EF4-FFF2-40B4-BE49-F238E27FC236}">
                <a16:creationId xmlns:a16="http://schemas.microsoft.com/office/drawing/2014/main" id="{39D5AFC7-E184-DCA0-E4FD-C06768D7254D}"/>
              </a:ext>
            </a:extLst>
          </p:cNvPr>
          <p:cNvPicPr>
            <a:picLocks noGrp="1" noChangeAspect="1"/>
          </p:cNvPicPr>
          <p:nvPr>
            <p:ph sz="quarter" idx="23"/>
          </p:nvPr>
        </p:nvPicPr>
        <p:blipFill>
          <a:blip r:embed="rId4"/>
          <a:stretch>
            <a:fillRect/>
          </a:stretch>
        </p:blipFill>
        <p:spPr>
          <a:xfrm>
            <a:off x="705911" y="1096626"/>
            <a:ext cx="5090581" cy="5090581"/>
          </a:xfrm>
          <a:prstGeom prst="rect">
            <a:avLst/>
          </a:prstGeom>
        </p:spPr>
      </p:pic>
      <p:sp>
        <p:nvSpPr>
          <p:cNvPr id="4" name="TextBox 3">
            <a:extLst>
              <a:ext uri="{FF2B5EF4-FFF2-40B4-BE49-F238E27FC236}">
                <a16:creationId xmlns:a16="http://schemas.microsoft.com/office/drawing/2014/main" id="{3A50BBC0-ECB5-744D-587F-9B7654B5C3E3}"/>
              </a:ext>
            </a:extLst>
          </p:cNvPr>
          <p:cNvSpPr txBox="1"/>
          <p:nvPr/>
        </p:nvSpPr>
        <p:spPr bwMode="auto">
          <a:xfrm>
            <a:off x="2127538" y="5727122"/>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#1</a:t>
            </a:r>
            <a:endParaRPr lang="en-US"/>
          </a:p>
        </p:txBody>
      </p:sp>
      <p:sp>
        <p:nvSpPr>
          <p:cNvPr id="5" name="TextBox 4">
            <a:extLst>
              <a:ext uri="{FF2B5EF4-FFF2-40B4-BE49-F238E27FC236}">
                <a16:creationId xmlns:a16="http://schemas.microsoft.com/office/drawing/2014/main" id="{8BEC2509-196C-C290-DE82-790270C7ED6A}"/>
              </a:ext>
            </a:extLst>
          </p:cNvPr>
          <p:cNvSpPr txBox="1"/>
          <p:nvPr/>
        </p:nvSpPr>
        <p:spPr bwMode="auto">
          <a:xfrm rot="16200000">
            <a:off x="-206087" y="3250622"/>
            <a:ext cx="21387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#2</a:t>
            </a:r>
            <a:endParaRPr lang="en-US"/>
          </a:p>
        </p:txBody>
      </p:sp>
      <p:sp>
        <p:nvSpPr>
          <p:cNvPr id="6" name="TextBox 5">
            <a:extLst>
              <a:ext uri="{FF2B5EF4-FFF2-40B4-BE49-F238E27FC236}">
                <a16:creationId xmlns:a16="http://schemas.microsoft.com/office/drawing/2014/main" id="{313D6207-6AC1-98C7-C164-447AB0302180}"/>
              </a:ext>
            </a:extLst>
          </p:cNvPr>
          <p:cNvSpPr txBox="1"/>
          <p:nvPr/>
        </p:nvSpPr>
        <p:spPr bwMode="auto">
          <a:xfrm>
            <a:off x="7985413" y="5879522"/>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7" name="TextBox 6">
            <a:extLst>
              <a:ext uri="{FF2B5EF4-FFF2-40B4-BE49-F238E27FC236}">
                <a16:creationId xmlns:a16="http://schemas.microsoft.com/office/drawing/2014/main" id="{4B1910A3-0358-BF6A-5AE6-58A56EEAC624}"/>
              </a:ext>
            </a:extLst>
          </p:cNvPr>
          <p:cNvSpPr txBox="1"/>
          <p:nvPr/>
        </p:nvSpPr>
        <p:spPr bwMode="auto">
          <a:xfrm rot="16200000">
            <a:off x="5775613" y="3488747"/>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2" name="Title 1">
            <a:extLst>
              <a:ext uri="{FF2B5EF4-FFF2-40B4-BE49-F238E27FC236}">
                <a16:creationId xmlns:a16="http://schemas.microsoft.com/office/drawing/2014/main" id="{E5958FF5-FF31-72E3-2F11-275FF96B69F8}"/>
              </a:ext>
            </a:extLst>
          </p:cNvPr>
          <p:cNvSpPr>
            <a:spLocks noGrp="1"/>
          </p:cNvSpPr>
          <p:nvPr>
            <p:ph type="title"/>
          </p:nvPr>
        </p:nvSpPr>
        <p:spPr/>
        <p:txBody>
          <a:bodyPr/>
          <a:lstStyle/>
          <a:p>
            <a:r>
              <a:rPr lang="en-US">
                <a:latin typeface="Garamond"/>
                <a:cs typeface="Arial"/>
              </a:rPr>
              <a:t>Human HP1a (CBX5)</a:t>
            </a:r>
            <a:endParaRPr lang="en-US"/>
          </a:p>
        </p:txBody>
      </p:sp>
      <p:sp>
        <p:nvSpPr>
          <p:cNvPr id="3" name="Text Placeholder 2">
            <a:extLst>
              <a:ext uri="{FF2B5EF4-FFF2-40B4-BE49-F238E27FC236}">
                <a16:creationId xmlns:a16="http://schemas.microsoft.com/office/drawing/2014/main" id="{6AA303C5-40D4-F5DF-7249-220F022F2178}"/>
              </a:ext>
            </a:extLst>
          </p:cNvPr>
          <p:cNvSpPr>
            <a:spLocks noGrp="1"/>
          </p:cNvSpPr>
          <p:nvPr>
            <p:ph type="body" sz="quarter" idx="15"/>
          </p:nvPr>
        </p:nvSpPr>
        <p:spPr/>
        <p:txBody>
          <a:bodyPr vert="horz" lIns="91440" tIns="45720" rIns="91440" bIns="45720" rtlCol="0" anchor="t">
            <a:noAutofit/>
          </a:bodyPr>
          <a:lstStyle/>
          <a:p>
            <a:r>
              <a:rPr lang="en-US">
                <a:ea typeface="+mn-lt"/>
                <a:cs typeface="+mn-lt"/>
              </a:rPr>
              <a:t>NTE + hinge contact map</a:t>
            </a:r>
            <a:endParaRPr lang="en-US"/>
          </a:p>
        </p:txBody>
      </p:sp>
    </p:spTree>
    <p:extLst>
      <p:ext uri="{BB962C8B-B14F-4D97-AF65-F5344CB8AC3E}">
        <p14:creationId xmlns:p14="http://schemas.microsoft.com/office/powerpoint/2010/main" val="208547996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C4D89-8EC5-7208-C26A-AF71C01167FF}"/>
            </a:ext>
          </a:extLst>
        </p:cNvPr>
        <p:cNvGrpSpPr/>
        <p:nvPr/>
      </p:nvGrpSpPr>
      <p:grpSpPr>
        <a:xfrm>
          <a:off x="0" y="0"/>
          <a:ext cx="0" cy="0"/>
          <a:chOff x="0" y="0"/>
          <a:chExt cx="0" cy="0"/>
        </a:xfrm>
      </p:grpSpPr>
      <p:pic>
        <p:nvPicPr>
          <p:cNvPr id="10" name="Content Placeholder 9" descr="A green and white grid&#10;&#10;AI-generated content may be incorrect.">
            <a:extLst>
              <a:ext uri="{FF2B5EF4-FFF2-40B4-BE49-F238E27FC236}">
                <a16:creationId xmlns:a16="http://schemas.microsoft.com/office/drawing/2014/main" id="{FD12EABD-D797-63D5-EF74-315A8DE33498}"/>
              </a:ext>
            </a:extLst>
          </p:cNvPr>
          <p:cNvPicPr>
            <a:picLocks noGrp="1" noChangeAspect="1"/>
          </p:cNvPicPr>
          <p:nvPr>
            <p:ph sz="quarter" idx="23"/>
          </p:nvPr>
        </p:nvPicPr>
        <p:blipFill>
          <a:blip r:embed="rId2"/>
          <a:srcRect t="12744" r="-516" b="190"/>
          <a:stretch>
            <a:fillRect/>
          </a:stretch>
        </p:blipFill>
        <p:spPr>
          <a:xfrm>
            <a:off x="705911" y="1528715"/>
            <a:ext cx="5298741" cy="4639476"/>
          </a:xfrm>
          <a:prstGeom prst="rect">
            <a:avLst/>
          </a:prstGeom>
        </p:spPr>
      </p:pic>
      <p:pic>
        <p:nvPicPr>
          <p:cNvPr id="11" name="Content Placeholder 10" descr="A green and purple bars&#10;&#10;AI-generated content may be incorrect.">
            <a:extLst>
              <a:ext uri="{FF2B5EF4-FFF2-40B4-BE49-F238E27FC236}">
                <a16:creationId xmlns:a16="http://schemas.microsoft.com/office/drawing/2014/main" id="{C27624B0-250F-3BCA-90BA-A8054C6789A9}"/>
              </a:ext>
            </a:extLst>
          </p:cNvPr>
          <p:cNvPicPr>
            <a:picLocks noGrp="1" noChangeAspect="1"/>
          </p:cNvPicPr>
          <p:nvPr>
            <p:ph sz="quarter" idx="24"/>
          </p:nvPr>
        </p:nvPicPr>
        <p:blipFill>
          <a:blip r:embed="rId3"/>
          <a:srcRect t="7774" b="597"/>
          <a:stretch>
            <a:fillRect/>
          </a:stretch>
        </p:blipFill>
        <p:spPr>
          <a:xfrm>
            <a:off x="6745641" y="1408295"/>
            <a:ext cx="4205152" cy="4786646"/>
          </a:xfrm>
          <a:prstGeom prst="rect">
            <a:avLst/>
          </a:prstGeom>
        </p:spPr>
      </p:pic>
      <p:sp>
        <p:nvSpPr>
          <p:cNvPr id="5" name="TextBox 4">
            <a:extLst>
              <a:ext uri="{FF2B5EF4-FFF2-40B4-BE49-F238E27FC236}">
                <a16:creationId xmlns:a16="http://schemas.microsoft.com/office/drawing/2014/main" id="{F72DEEB1-5DFA-5FD8-D63D-8558A9650ECF}"/>
              </a:ext>
            </a:extLst>
          </p:cNvPr>
          <p:cNvSpPr txBox="1"/>
          <p:nvPr/>
        </p:nvSpPr>
        <p:spPr bwMode="auto">
          <a:xfrm>
            <a:off x="2127538" y="5699413"/>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#1</a:t>
            </a:r>
            <a:endParaRPr lang="en-US"/>
          </a:p>
        </p:txBody>
      </p:sp>
      <p:sp>
        <p:nvSpPr>
          <p:cNvPr id="7" name="TextBox 6">
            <a:extLst>
              <a:ext uri="{FF2B5EF4-FFF2-40B4-BE49-F238E27FC236}">
                <a16:creationId xmlns:a16="http://schemas.microsoft.com/office/drawing/2014/main" id="{27BC96B1-BFBA-A7F3-0CB2-E5374BC1B886}"/>
              </a:ext>
            </a:extLst>
          </p:cNvPr>
          <p:cNvSpPr txBox="1"/>
          <p:nvPr/>
        </p:nvSpPr>
        <p:spPr bwMode="auto">
          <a:xfrm rot="16200000">
            <a:off x="-206087" y="3222913"/>
            <a:ext cx="21387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#2</a:t>
            </a:r>
            <a:endParaRPr lang="en-US"/>
          </a:p>
        </p:txBody>
      </p:sp>
      <p:sp>
        <p:nvSpPr>
          <p:cNvPr id="9" name="TextBox 8">
            <a:extLst>
              <a:ext uri="{FF2B5EF4-FFF2-40B4-BE49-F238E27FC236}">
                <a16:creationId xmlns:a16="http://schemas.microsoft.com/office/drawing/2014/main" id="{E6DF1117-2010-F03C-2A67-94E314215654}"/>
              </a:ext>
            </a:extLst>
          </p:cNvPr>
          <p:cNvSpPr txBox="1"/>
          <p:nvPr/>
        </p:nvSpPr>
        <p:spPr bwMode="auto">
          <a:xfrm>
            <a:off x="7985413" y="5851813"/>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3" name="TextBox 12">
            <a:extLst>
              <a:ext uri="{FF2B5EF4-FFF2-40B4-BE49-F238E27FC236}">
                <a16:creationId xmlns:a16="http://schemas.microsoft.com/office/drawing/2014/main" id="{C4E5B54E-AAD0-A576-9C55-0CFD3D3202FC}"/>
              </a:ext>
            </a:extLst>
          </p:cNvPr>
          <p:cNvSpPr txBox="1"/>
          <p:nvPr/>
        </p:nvSpPr>
        <p:spPr bwMode="auto">
          <a:xfrm rot="16200000">
            <a:off x="5775613" y="3461038"/>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2" name="Title 1">
            <a:extLst>
              <a:ext uri="{FF2B5EF4-FFF2-40B4-BE49-F238E27FC236}">
                <a16:creationId xmlns:a16="http://schemas.microsoft.com/office/drawing/2014/main" id="{D0CDD876-B72B-9F1F-455B-2413CF6DDF24}"/>
              </a:ext>
            </a:extLst>
          </p:cNvPr>
          <p:cNvSpPr>
            <a:spLocks noGrp="1"/>
          </p:cNvSpPr>
          <p:nvPr>
            <p:ph type="title"/>
          </p:nvPr>
        </p:nvSpPr>
        <p:spPr/>
        <p:txBody>
          <a:bodyPr/>
          <a:lstStyle/>
          <a:p>
            <a:r>
              <a:rPr lang="en-US">
                <a:latin typeface="Garamond"/>
                <a:cs typeface="Arial"/>
              </a:rPr>
              <a:t>Drosophila HP1a</a:t>
            </a:r>
            <a:endParaRPr lang="en-US"/>
          </a:p>
        </p:txBody>
      </p:sp>
      <p:sp>
        <p:nvSpPr>
          <p:cNvPr id="3" name="Text Placeholder 2">
            <a:extLst>
              <a:ext uri="{FF2B5EF4-FFF2-40B4-BE49-F238E27FC236}">
                <a16:creationId xmlns:a16="http://schemas.microsoft.com/office/drawing/2014/main" id="{4C8D3FCE-F0A5-67A1-92A6-F80FD1A0A28A}"/>
              </a:ext>
            </a:extLst>
          </p:cNvPr>
          <p:cNvSpPr>
            <a:spLocks noGrp="1"/>
          </p:cNvSpPr>
          <p:nvPr>
            <p:ph type="body" sz="quarter" idx="15"/>
          </p:nvPr>
        </p:nvSpPr>
        <p:spPr/>
        <p:txBody>
          <a:bodyPr vert="horz" lIns="91440" tIns="45720" rIns="91440" bIns="45720" rtlCol="0" anchor="t">
            <a:noAutofit/>
          </a:bodyPr>
          <a:lstStyle/>
          <a:p>
            <a:r>
              <a:rPr lang="en-US">
                <a:ea typeface="+mn-lt"/>
                <a:cs typeface="+mn-lt"/>
              </a:rPr>
              <a:t>NTE + hinge contact map</a:t>
            </a:r>
            <a:endParaRPr lang="en-US"/>
          </a:p>
        </p:txBody>
      </p:sp>
    </p:spTree>
    <p:extLst>
      <p:ext uri="{BB962C8B-B14F-4D97-AF65-F5344CB8AC3E}">
        <p14:creationId xmlns:p14="http://schemas.microsoft.com/office/powerpoint/2010/main" val="161556077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FCFD14-6811-7705-B1AE-5B392B6B8067}"/>
              </a:ext>
            </a:extLst>
          </p:cNvPr>
          <p:cNvSpPr>
            <a:spLocks noGrp="1"/>
          </p:cNvSpPr>
          <p:nvPr>
            <p:ph type="ftr" sz="quarter" idx="12"/>
          </p:nvPr>
        </p:nvSpPr>
        <p:spPr/>
        <p:txBody>
          <a:bodyPr/>
          <a:lstStyle/>
          <a:p>
            <a:r>
              <a:rPr lang="en-US"/>
              <a:t>Presentation Title</a:t>
            </a:r>
            <a:endParaRPr lang="en-US">
              <a:latin typeface="+mn-lt"/>
            </a:endParaRPr>
          </a:p>
        </p:txBody>
      </p:sp>
      <p:sp>
        <p:nvSpPr>
          <p:cNvPr id="3" name="Slide Number Placeholder 2">
            <a:extLst>
              <a:ext uri="{FF2B5EF4-FFF2-40B4-BE49-F238E27FC236}">
                <a16:creationId xmlns:a16="http://schemas.microsoft.com/office/drawing/2014/main" id="{D39126A2-0C56-0F8C-702C-7FF7384511D6}"/>
              </a:ext>
            </a:extLst>
          </p:cNvPr>
          <p:cNvSpPr>
            <a:spLocks noGrp="1"/>
          </p:cNvSpPr>
          <p:nvPr>
            <p:ph type="sldNum" sz="quarter" idx="13"/>
          </p:nvPr>
        </p:nvSpPr>
        <p:spPr/>
        <p:txBody>
          <a:bodyPr/>
          <a:lstStyle/>
          <a:p>
            <a:fld id="{7BCC8D0D-EAEC-449D-9161-023DFF90F2E2}" type="slidenum">
              <a:rPr lang="en-US" smtClean="0"/>
              <a:pPr/>
              <a:t>54</a:t>
            </a:fld>
            <a:endParaRPr lang="en-US">
              <a:latin typeface="+mn-lt"/>
            </a:endParaRPr>
          </a:p>
        </p:txBody>
      </p:sp>
      <p:sp>
        <p:nvSpPr>
          <p:cNvPr id="4" name="Title 3">
            <a:extLst>
              <a:ext uri="{FF2B5EF4-FFF2-40B4-BE49-F238E27FC236}">
                <a16:creationId xmlns:a16="http://schemas.microsoft.com/office/drawing/2014/main" id="{68212292-5177-0653-73BC-66ECDE9A8F00}"/>
              </a:ext>
            </a:extLst>
          </p:cNvPr>
          <p:cNvSpPr>
            <a:spLocks noGrp="1"/>
          </p:cNvSpPr>
          <p:nvPr>
            <p:ph type="title"/>
          </p:nvPr>
        </p:nvSpPr>
        <p:spPr>
          <a:xfrm>
            <a:off x="559914" y="2617372"/>
            <a:ext cx="10869352" cy="2351109"/>
          </a:xfrm>
        </p:spPr>
        <p:txBody>
          <a:bodyPr/>
          <a:lstStyle/>
          <a:p>
            <a:r>
              <a:rPr lang="en-US">
                <a:latin typeface="Garamond"/>
                <a:cs typeface="Arial"/>
              </a:rPr>
              <a:t>Try introducing phosphorylation to see how it changes IDR properties</a:t>
            </a:r>
            <a:br>
              <a:rPr lang="en-US">
                <a:latin typeface="Garamond"/>
                <a:cs typeface="Arial"/>
              </a:rPr>
            </a:br>
            <a:br>
              <a:rPr lang="en-US"/>
            </a:br>
            <a:endParaRPr lang="en-US"/>
          </a:p>
        </p:txBody>
      </p:sp>
    </p:spTree>
    <p:extLst>
      <p:ext uri="{BB962C8B-B14F-4D97-AF65-F5344CB8AC3E}">
        <p14:creationId xmlns:p14="http://schemas.microsoft.com/office/powerpoint/2010/main" val="390361153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aph with a red line and black line&#10;&#10;AI-generated content may be incorrect.">
            <a:extLst>
              <a:ext uri="{FF2B5EF4-FFF2-40B4-BE49-F238E27FC236}">
                <a16:creationId xmlns:a16="http://schemas.microsoft.com/office/drawing/2014/main" id="{8C9AEF4F-385F-B44F-3DF5-FA47F1C38869}"/>
              </a:ext>
            </a:extLst>
          </p:cNvPr>
          <p:cNvPicPr>
            <a:picLocks noGrp="1" noChangeAspect="1"/>
          </p:cNvPicPr>
          <p:nvPr>
            <p:ph sz="quarter" idx="23"/>
          </p:nvPr>
        </p:nvPicPr>
        <p:blipFill>
          <a:blip r:embed="rId3"/>
          <a:stretch>
            <a:fillRect/>
          </a:stretch>
        </p:blipFill>
        <p:spPr>
          <a:xfrm>
            <a:off x="598057" y="1230937"/>
            <a:ext cx="7446818" cy="4961370"/>
          </a:xfrm>
          <a:prstGeom prst="rect">
            <a:avLst/>
          </a:prstGeom>
        </p:spPr>
      </p:pic>
      <p:sp>
        <p:nvSpPr>
          <p:cNvPr id="10" name="Content Placeholder 4">
            <a:extLst>
              <a:ext uri="{FF2B5EF4-FFF2-40B4-BE49-F238E27FC236}">
                <a16:creationId xmlns:a16="http://schemas.microsoft.com/office/drawing/2014/main" id="{E88FCE4C-4E0A-CEA3-E778-770D37DB071B}"/>
              </a:ext>
            </a:extLst>
          </p:cNvPr>
          <p:cNvSpPr>
            <a:spLocks noGrp="1"/>
          </p:cNvSpPr>
          <p:nvPr>
            <p:ph sz="quarter" idx="24"/>
          </p:nvPr>
        </p:nvSpPr>
        <p:spPr>
          <a:xfrm>
            <a:off x="6640344" y="2117533"/>
            <a:ext cx="2134078" cy="550618"/>
          </a:xfrm>
          <a:solidFill>
            <a:schemeClr val="bg1"/>
          </a:solidFill>
        </p:spPr>
        <p:txBody>
          <a:bodyPr vert="horz" lIns="91440" tIns="45720" rIns="91440" bIns="45720" rtlCol="0" anchor="t">
            <a:normAutofit/>
          </a:bodyPr>
          <a:lstStyle/>
          <a:p>
            <a:pPr marL="0" indent="0">
              <a:buNone/>
            </a:pPr>
            <a:r>
              <a:rPr lang="en-US" sz="1600"/>
              <a:t>Human HP1a</a:t>
            </a:r>
          </a:p>
        </p:txBody>
      </p:sp>
      <p:sp>
        <p:nvSpPr>
          <p:cNvPr id="12" name="Content Placeholder 4">
            <a:extLst>
              <a:ext uri="{FF2B5EF4-FFF2-40B4-BE49-F238E27FC236}">
                <a16:creationId xmlns:a16="http://schemas.microsoft.com/office/drawing/2014/main" id="{F5FB7400-C24C-8BBB-CFB9-82AEFF24F872}"/>
              </a:ext>
            </a:extLst>
          </p:cNvPr>
          <p:cNvSpPr txBox="1">
            <a:spLocks/>
          </p:cNvSpPr>
          <p:nvPr/>
        </p:nvSpPr>
        <p:spPr>
          <a:xfrm>
            <a:off x="6640344" y="2393758"/>
            <a:ext cx="3338558" cy="498664"/>
          </a:xfrm>
          <a:prstGeom prst="rect">
            <a:avLst/>
          </a:prstGeom>
          <a:solidFill>
            <a:schemeClr val="bg1"/>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a:solidFill>
                  <a:srgbClr val="FF0000"/>
                </a:solidFill>
              </a:rPr>
              <a:t>Human HP1a (4x S→D)</a:t>
            </a:r>
          </a:p>
        </p:txBody>
      </p:sp>
      <p:sp>
        <p:nvSpPr>
          <p:cNvPr id="2" name="Title 1">
            <a:extLst>
              <a:ext uri="{FF2B5EF4-FFF2-40B4-BE49-F238E27FC236}">
                <a16:creationId xmlns:a16="http://schemas.microsoft.com/office/drawing/2014/main" id="{93387AC7-FCF2-6A9A-6F20-D74908B465F6}"/>
              </a:ext>
            </a:extLst>
          </p:cNvPr>
          <p:cNvSpPr>
            <a:spLocks noGrp="1"/>
          </p:cNvSpPr>
          <p:nvPr>
            <p:ph type="title"/>
          </p:nvPr>
        </p:nvSpPr>
        <p:spPr>
          <a:xfrm>
            <a:off x="583636" y="840641"/>
            <a:ext cx="10898107" cy="611449"/>
          </a:xfrm>
        </p:spPr>
        <p:txBody>
          <a:bodyPr/>
          <a:lstStyle/>
          <a:p>
            <a:r>
              <a:rPr lang="en-US" sz="3600">
                <a:latin typeface="Garamond"/>
                <a:cs typeface="Arial"/>
              </a:rPr>
              <a:t>FINCHES Phase diagrams can't predict phosphorylation mediated phase separation</a:t>
            </a:r>
            <a:endParaRPr lang="en-US" sz="3600"/>
          </a:p>
        </p:txBody>
      </p:sp>
    </p:spTree>
    <p:extLst>
      <p:ext uri="{BB962C8B-B14F-4D97-AF65-F5344CB8AC3E}">
        <p14:creationId xmlns:p14="http://schemas.microsoft.com/office/powerpoint/2010/main" val="420910276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18026-F036-DAB1-1BFA-3E4D69286715}"/>
            </a:ext>
          </a:extLst>
        </p:cNvPr>
        <p:cNvGrpSpPr/>
        <p:nvPr/>
      </p:nvGrpSpPr>
      <p:grpSpPr>
        <a:xfrm>
          <a:off x="0" y="0"/>
          <a:ext cx="0" cy="0"/>
          <a:chOff x="0" y="0"/>
          <a:chExt cx="0" cy="0"/>
        </a:xfrm>
      </p:grpSpPr>
      <p:pic>
        <p:nvPicPr>
          <p:cNvPr id="10" name="Content Placeholder 9" descr="A green and purple grid&#10;&#10;AI-generated content may be incorrect.">
            <a:extLst>
              <a:ext uri="{FF2B5EF4-FFF2-40B4-BE49-F238E27FC236}">
                <a16:creationId xmlns:a16="http://schemas.microsoft.com/office/drawing/2014/main" id="{B5EEA2A6-557F-A3EB-C0BE-1A88E8B22B07}"/>
              </a:ext>
            </a:extLst>
          </p:cNvPr>
          <p:cNvPicPr>
            <a:picLocks noGrp="1" noChangeAspect="1"/>
          </p:cNvPicPr>
          <p:nvPr>
            <p:ph sz="quarter" idx="23"/>
          </p:nvPr>
        </p:nvPicPr>
        <p:blipFill>
          <a:blip r:embed="rId3"/>
          <a:srcRect t="8521" r="-183" b="922"/>
          <a:stretch>
            <a:fillRect/>
          </a:stretch>
        </p:blipFill>
        <p:spPr>
          <a:xfrm>
            <a:off x="705911" y="1393098"/>
            <a:ext cx="5223943" cy="4765148"/>
          </a:xfrm>
          <a:prstGeom prst="rect">
            <a:avLst/>
          </a:prstGeom>
        </p:spPr>
      </p:pic>
      <p:pic>
        <p:nvPicPr>
          <p:cNvPr id="4" name="Content Placeholder 3">
            <a:extLst>
              <a:ext uri="{FF2B5EF4-FFF2-40B4-BE49-F238E27FC236}">
                <a16:creationId xmlns:a16="http://schemas.microsoft.com/office/drawing/2014/main" id="{778CA9DF-89FE-1CFE-206E-7EEE48D3F08E}"/>
              </a:ext>
            </a:extLst>
          </p:cNvPr>
          <p:cNvPicPr>
            <a:picLocks noGrp="1" noChangeAspect="1"/>
          </p:cNvPicPr>
          <p:nvPr>
            <p:ph sz="quarter" idx="24"/>
          </p:nvPr>
        </p:nvPicPr>
        <p:blipFill>
          <a:blip r:embed="rId4"/>
          <a:srcRect l="-452" t="9210" r="-232" b="454"/>
          <a:stretch>
            <a:fillRect/>
          </a:stretch>
        </p:blipFill>
        <p:spPr>
          <a:xfrm>
            <a:off x="6755617" y="1602317"/>
            <a:ext cx="4147587" cy="4581413"/>
          </a:xfrm>
          <a:prstGeom prst="rect">
            <a:avLst/>
          </a:prstGeom>
        </p:spPr>
      </p:pic>
      <p:sp>
        <p:nvSpPr>
          <p:cNvPr id="6" name="TextBox 5">
            <a:extLst>
              <a:ext uri="{FF2B5EF4-FFF2-40B4-BE49-F238E27FC236}">
                <a16:creationId xmlns:a16="http://schemas.microsoft.com/office/drawing/2014/main" id="{DE5242F7-44B6-571D-E33D-9A734D34EAAE}"/>
              </a:ext>
            </a:extLst>
          </p:cNvPr>
          <p:cNvSpPr txBox="1"/>
          <p:nvPr/>
        </p:nvSpPr>
        <p:spPr bwMode="auto">
          <a:xfrm>
            <a:off x="2127538" y="5661313"/>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#1</a:t>
            </a:r>
            <a:endParaRPr lang="en-US"/>
          </a:p>
        </p:txBody>
      </p:sp>
      <p:sp>
        <p:nvSpPr>
          <p:cNvPr id="9" name="TextBox 8">
            <a:extLst>
              <a:ext uri="{FF2B5EF4-FFF2-40B4-BE49-F238E27FC236}">
                <a16:creationId xmlns:a16="http://schemas.microsoft.com/office/drawing/2014/main" id="{50EE9BB7-A5C4-C872-8552-4AA2C3297DC2}"/>
              </a:ext>
            </a:extLst>
          </p:cNvPr>
          <p:cNvSpPr txBox="1"/>
          <p:nvPr/>
        </p:nvSpPr>
        <p:spPr bwMode="auto">
          <a:xfrm rot="16200000">
            <a:off x="-206087" y="3184813"/>
            <a:ext cx="21387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HP1 sequence #2</a:t>
            </a:r>
            <a:endParaRPr lang="en-US"/>
          </a:p>
        </p:txBody>
      </p:sp>
      <p:sp>
        <p:nvSpPr>
          <p:cNvPr id="12" name="TextBox 11">
            <a:extLst>
              <a:ext uri="{FF2B5EF4-FFF2-40B4-BE49-F238E27FC236}">
                <a16:creationId xmlns:a16="http://schemas.microsoft.com/office/drawing/2014/main" id="{9C2D60EA-E9F9-269B-5928-B35E991F6D96}"/>
              </a:ext>
            </a:extLst>
          </p:cNvPr>
          <p:cNvSpPr txBox="1"/>
          <p:nvPr/>
        </p:nvSpPr>
        <p:spPr bwMode="auto">
          <a:xfrm>
            <a:off x="7985413" y="5813713"/>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4" name="TextBox 13">
            <a:extLst>
              <a:ext uri="{FF2B5EF4-FFF2-40B4-BE49-F238E27FC236}">
                <a16:creationId xmlns:a16="http://schemas.microsoft.com/office/drawing/2014/main" id="{1EDCC3E6-0570-DBE4-88E9-373FA3B64DCD}"/>
              </a:ext>
            </a:extLst>
          </p:cNvPr>
          <p:cNvSpPr txBox="1"/>
          <p:nvPr/>
        </p:nvSpPr>
        <p:spPr bwMode="auto">
          <a:xfrm rot="16200000">
            <a:off x="5775613" y="3422938"/>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2" name="Title 1">
            <a:extLst>
              <a:ext uri="{FF2B5EF4-FFF2-40B4-BE49-F238E27FC236}">
                <a16:creationId xmlns:a16="http://schemas.microsoft.com/office/drawing/2014/main" id="{505DF5DE-12AA-A41F-9949-8B9D6C0F367B}"/>
              </a:ext>
            </a:extLst>
          </p:cNvPr>
          <p:cNvSpPr>
            <a:spLocks noGrp="1"/>
          </p:cNvSpPr>
          <p:nvPr>
            <p:ph type="title"/>
          </p:nvPr>
        </p:nvSpPr>
        <p:spPr/>
        <p:txBody>
          <a:bodyPr/>
          <a:lstStyle/>
          <a:p>
            <a:r>
              <a:rPr lang="en-US" sz="4000">
                <a:latin typeface="Garamond"/>
                <a:cs typeface="Arial"/>
              </a:rPr>
              <a:t>Contact maps display changes with phosphorylation</a:t>
            </a:r>
            <a:endParaRPr lang="en-US" sz="4000"/>
          </a:p>
        </p:txBody>
      </p:sp>
      <p:sp>
        <p:nvSpPr>
          <p:cNvPr id="3" name="Text Placeholder 2">
            <a:extLst>
              <a:ext uri="{FF2B5EF4-FFF2-40B4-BE49-F238E27FC236}">
                <a16:creationId xmlns:a16="http://schemas.microsoft.com/office/drawing/2014/main" id="{02F29D29-910F-61DF-6E44-041C731A53FF}"/>
              </a:ext>
            </a:extLst>
          </p:cNvPr>
          <p:cNvSpPr>
            <a:spLocks noGrp="1"/>
          </p:cNvSpPr>
          <p:nvPr>
            <p:ph type="body" sz="quarter" idx="15"/>
          </p:nvPr>
        </p:nvSpPr>
        <p:spPr>
          <a:xfrm>
            <a:off x="583636" y="870508"/>
            <a:ext cx="10893285" cy="427479"/>
          </a:xfrm>
        </p:spPr>
        <p:txBody>
          <a:bodyPr vert="horz" lIns="91440" tIns="45720" rIns="91440" bIns="45720" rtlCol="0" anchor="t">
            <a:noAutofit/>
          </a:bodyPr>
          <a:lstStyle/>
          <a:p>
            <a:r>
              <a:rPr lang="en-US">
                <a:ea typeface="+mn-lt"/>
                <a:cs typeface="+mn-lt"/>
              </a:rPr>
              <a:t>Human HP1a - 4x </a:t>
            </a:r>
            <a:r>
              <a:rPr lang="en-US">
                <a:solidFill>
                  <a:srgbClr val="052049"/>
                </a:solidFill>
                <a:ea typeface="+mn-lt"/>
                <a:cs typeface="+mn-lt"/>
              </a:rPr>
              <a:t>phosphorylated (4x S→D) NTE + hinge contact map</a:t>
            </a:r>
          </a:p>
        </p:txBody>
      </p:sp>
    </p:spTree>
    <p:extLst>
      <p:ext uri="{BB962C8B-B14F-4D97-AF65-F5344CB8AC3E}">
        <p14:creationId xmlns:p14="http://schemas.microsoft.com/office/powerpoint/2010/main" val="284260901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48EF-5A28-3E3D-D51E-4692B788AF30}"/>
            </a:ext>
          </a:extLst>
        </p:cNvPr>
        <p:cNvGrpSpPr/>
        <p:nvPr/>
      </p:nvGrpSpPr>
      <p:grpSpPr>
        <a:xfrm>
          <a:off x="0" y="0"/>
          <a:ext cx="0" cy="0"/>
          <a:chOff x="0" y="0"/>
          <a:chExt cx="0" cy="0"/>
        </a:xfrm>
      </p:grpSpPr>
      <p:pic>
        <p:nvPicPr>
          <p:cNvPr id="11" name="Content Placeholder 7" descr="A green and purple squares&#10;&#10;AI-generated content may be incorrect.">
            <a:extLst>
              <a:ext uri="{FF2B5EF4-FFF2-40B4-BE49-F238E27FC236}">
                <a16:creationId xmlns:a16="http://schemas.microsoft.com/office/drawing/2014/main" id="{02BFED9F-D4C9-AFCB-F2A1-757989B48E9A}"/>
              </a:ext>
            </a:extLst>
          </p:cNvPr>
          <p:cNvPicPr>
            <a:picLocks noChangeAspect="1"/>
          </p:cNvPicPr>
          <p:nvPr/>
        </p:nvPicPr>
        <p:blipFill>
          <a:blip r:embed="rId3"/>
          <a:srcRect l="-749" t="8980" b="-30"/>
          <a:stretch>
            <a:fillRect/>
          </a:stretch>
        </p:blipFill>
        <p:spPr>
          <a:xfrm>
            <a:off x="930091" y="1616172"/>
            <a:ext cx="4207851" cy="4635014"/>
          </a:xfrm>
          <a:prstGeom prst="rect">
            <a:avLst/>
          </a:prstGeom>
        </p:spPr>
      </p:pic>
      <p:pic>
        <p:nvPicPr>
          <p:cNvPr id="4" name="Content Placeholder 3">
            <a:extLst>
              <a:ext uri="{FF2B5EF4-FFF2-40B4-BE49-F238E27FC236}">
                <a16:creationId xmlns:a16="http://schemas.microsoft.com/office/drawing/2014/main" id="{B05DCEBE-1B9C-1923-F0EC-40851946AF75}"/>
              </a:ext>
            </a:extLst>
          </p:cNvPr>
          <p:cNvPicPr>
            <a:picLocks noGrp="1" noChangeAspect="1"/>
          </p:cNvPicPr>
          <p:nvPr>
            <p:ph sz="quarter" idx="24"/>
          </p:nvPr>
        </p:nvPicPr>
        <p:blipFill>
          <a:blip r:embed="rId4"/>
          <a:srcRect l="-349" t="9016" b="-137"/>
          <a:stretch>
            <a:fillRect/>
          </a:stretch>
        </p:blipFill>
        <p:spPr>
          <a:xfrm>
            <a:off x="6676697" y="1561620"/>
            <a:ext cx="4133812" cy="4621199"/>
          </a:xfrm>
          <a:prstGeom prst="rect">
            <a:avLst/>
          </a:prstGeom>
        </p:spPr>
      </p:pic>
      <p:sp>
        <p:nvSpPr>
          <p:cNvPr id="12" name="TextBox 11">
            <a:extLst>
              <a:ext uri="{FF2B5EF4-FFF2-40B4-BE49-F238E27FC236}">
                <a16:creationId xmlns:a16="http://schemas.microsoft.com/office/drawing/2014/main" id="{EC000A3B-44F5-A8B4-3CDE-D194321F3A71}"/>
              </a:ext>
            </a:extLst>
          </p:cNvPr>
          <p:cNvSpPr txBox="1"/>
          <p:nvPr/>
        </p:nvSpPr>
        <p:spPr bwMode="auto">
          <a:xfrm>
            <a:off x="7902286" y="5782541"/>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4" name="TextBox 13">
            <a:extLst>
              <a:ext uri="{FF2B5EF4-FFF2-40B4-BE49-F238E27FC236}">
                <a16:creationId xmlns:a16="http://schemas.microsoft.com/office/drawing/2014/main" id="{0212FF1C-C7FF-D562-90D4-D5DEBA984613}"/>
              </a:ext>
            </a:extLst>
          </p:cNvPr>
          <p:cNvSpPr txBox="1"/>
          <p:nvPr/>
        </p:nvSpPr>
        <p:spPr bwMode="auto">
          <a:xfrm rot="16200000">
            <a:off x="5692486" y="3391766"/>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16" name="TextBox 15">
            <a:extLst>
              <a:ext uri="{FF2B5EF4-FFF2-40B4-BE49-F238E27FC236}">
                <a16:creationId xmlns:a16="http://schemas.microsoft.com/office/drawing/2014/main" id="{C647182D-5C4E-C460-4659-E5D9F06E6AF6}"/>
              </a:ext>
            </a:extLst>
          </p:cNvPr>
          <p:cNvSpPr txBox="1"/>
          <p:nvPr/>
        </p:nvSpPr>
        <p:spPr bwMode="auto">
          <a:xfrm>
            <a:off x="2138795" y="5879522"/>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7" name="TextBox 16">
            <a:extLst>
              <a:ext uri="{FF2B5EF4-FFF2-40B4-BE49-F238E27FC236}">
                <a16:creationId xmlns:a16="http://schemas.microsoft.com/office/drawing/2014/main" id="{81CE38E3-0FA9-AE11-5135-9D192DF2EE79}"/>
              </a:ext>
            </a:extLst>
          </p:cNvPr>
          <p:cNvSpPr txBox="1"/>
          <p:nvPr/>
        </p:nvSpPr>
        <p:spPr bwMode="auto">
          <a:xfrm rot="16200000">
            <a:off x="-71005" y="3488747"/>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2" name="Title 1">
            <a:extLst>
              <a:ext uri="{FF2B5EF4-FFF2-40B4-BE49-F238E27FC236}">
                <a16:creationId xmlns:a16="http://schemas.microsoft.com/office/drawing/2014/main" id="{2212C2C3-C46C-61A7-D0E1-7683FBD9F93A}"/>
              </a:ext>
            </a:extLst>
          </p:cNvPr>
          <p:cNvSpPr>
            <a:spLocks noGrp="1"/>
          </p:cNvSpPr>
          <p:nvPr>
            <p:ph type="title"/>
          </p:nvPr>
        </p:nvSpPr>
        <p:spPr>
          <a:xfrm>
            <a:off x="583636" y="258750"/>
            <a:ext cx="10898107" cy="611449"/>
          </a:xfrm>
        </p:spPr>
        <p:txBody>
          <a:bodyPr/>
          <a:lstStyle/>
          <a:p>
            <a:r>
              <a:rPr lang="en-US" sz="4000">
                <a:latin typeface="Garamond"/>
                <a:cs typeface="Arial"/>
              </a:rPr>
              <a:t>Contact maps display changes with phosphorylation</a:t>
            </a:r>
            <a:endParaRPr lang="en-US" sz="4000"/>
          </a:p>
        </p:txBody>
      </p:sp>
      <p:sp>
        <p:nvSpPr>
          <p:cNvPr id="22" name="TextBox 21">
            <a:extLst>
              <a:ext uri="{FF2B5EF4-FFF2-40B4-BE49-F238E27FC236}">
                <a16:creationId xmlns:a16="http://schemas.microsoft.com/office/drawing/2014/main" id="{4FDEE6A2-9AFB-2C99-4A0D-1ACD97C8B442}"/>
              </a:ext>
            </a:extLst>
          </p:cNvPr>
          <p:cNvSpPr txBox="1"/>
          <p:nvPr/>
        </p:nvSpPr>
        <p:spPr bwMode="auto">
          <a:xfrm>
            <a:off x="2201140" y="1314449"/>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2000">
              <a:cs typeface="Arial"/>
            </a:endParaRPr>
          </a:p>
        </p:txBody>
      </p:sp>
      <p:sp>
        <p:nvSpPr>
          <p:cNvPr id="3" name="Text Placeholder 2">
            <a:extLst>
              <a:ext uri="{FF2B5EF4-FFF2-40B4-BE49-F238E27FC236}">
                <a16:creationId xmlns:a16="http://schemas.microsoft.com/office/drawing/2014/main" id="{208118C6-712D-A132-F82E-BEB4D4822AB4}"/>
              </a:ext>
            </a:extLst>
          </p:cNvPr>
          <p:cNvSpPr>
            <a:spLocks noGrp="1"/>
          </p:cNvSpPr>
          <p:nvPr>
            <p:ph type="body" sz="quarter" idx="15"/>
          </p:nvPr>
        </p:nvSpPr>
        <p:spPr>
          <a:xfrm>
            <a:off x="1103182" y="1126818"/>
            <a:ext cx="3869031" cy="593733"/>
          </a:xfrm>
        </p:spPr>
        <p:txBody>
          <a:bodyPr vert="horz" lIns="91440" tIns="45720" rIns="91440" bIns="45720" rtlCol="0" anchor="t">
            <a:noAutofit/>
          </a:bodyPr>
          <a:lstStyle/>
          <a:p>
            <a:r>
              <a:rPr lang="en-US">
                <a:solidFill>
                  <a:schemeClr val="tx1">
                    <a:lumMod val="76000"/>
                    <a:lumOff val="24000"/>
                  </a:schemeClr>
                </a:solidFill>
                <a:ea typeface="+mn-lt"/>
                <a:cs typeface="+mn-lt"/>
              </a:rPr>
              <a:t>Human HP1a NTE + hinge </a:t>
            </a:r>
          </a:p>
        </p:txBody>
      </p:sp>
      <p:sp>
        <p:nvSpPr>
          <p:cNvPr id="24" name="TextBox 23">
            <a:extLst>
              <a:ext uri="{FF2B5EF4-FFF2-40B4-BE49-F238E27FC236}">
                <a16:creationId xmlns:a16="http://schemas.microsoft.com/office/drawing/2014/main" id="{2AB16293-C508-94DB-5BD5-3404790D9AD2}"/>
              </a:ext>
            </a:extLst>
          </p:cNvPr>
          <p:cNvSpPr txBox="1"/>
          <p:nvPr/>
        </p:nvSpPr>
        <p:spPr bwMode="auto">
          <a:xfrm>
            <a:off x="6449291" y="1253835"/>
            <a:ext cx="4364182" cy="615553"/>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solidFill>
                  <a:srgbClr val="C00000"/>
                </a:solidFill>
                <a:latin typeface="Arial"/>
              </a:rPr>
              <a:t>Human HP1a NTE </a:t>
            </a:r>
            <a:r>
              <a:rPr lang="en-US" sz="2000" baseline="0">
                <a:solidFill>
                  <a:srgbClr val="C00000"/>
                </a:solidFill>
                <a:latin typeface="Arial"/>
              </a:rPr>
              <a:t>(4x S→D) </a:t>
            </a:r>
            <a:r>
              <a:rPr lang="en-US" sz="2000">
                <a:solidFill>
                  <a:srgbClr val="C00000"/>
                </a:solidFill>
                <a:latin typeface="Arial"/>
              </a:rPr>
              <a:t>+ hinge</a:t>
            </a:r>
            <a:endParaRPr lang="en-US" sz="2000">
              <a:solidFill>
                <a:srgbClr val="C00000"/>
              </a:solidFill>
              <a:cs typeface="Arial"/>
            </a:endParaRPr>
          </a:p>
          <a:p>
            <a:pPr marL="342900" indent="-342900" algn="ctr">
              <a:buClr>
                <a:schemeClr val="accent1"/>
              </a:buClr>
              <a:buSzPct val="80000"/>
              <a:buFont typeface="Wingdings" charset="2"/>
              <a:buChar char="§"/>
            </a:pPr>
            <a:endParaRPr lang="en-US" sz="2000">
              <a:solidFill>
                <a:schemeClr val="tx1"/>
              </a:solidFill>
            </a:endParaRPr>
          </a:p>
        </p:txBody>
      </p:sp>
    </p:spTree>
    <p:extLst>
      <p:ext uri="{BB962C8B-B14F-4D97-AF65-F5344CB8AC3E}">
        <p14:creationId xmlns:p14="http://schemas.microsoft.com/office/powerpoint/2010/main" val="33077009"/>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AE4A0F-507F-EC49-B692-357E80B3944F}"/>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41BCC07C-108F-0A31-A480-D558AD60DFB3}"/>
              </a:ext>
            </a:extLst>
          </p:cNvPr>
          <p:cNvSpPr txBox="1"/>
          <p:nvPr/>
        </p:nvSpPr>
        <p:spPr bwMode="auto">
          <a:xfrm>
            <a:off x="7902286" y="5782541"/>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4" name="TextBox 13">
            <a:extLst>
              <a:ext uri="{FF2B5EF4-FFF2-40B4-BE49-F238E27FC236}">
                <a16:creationId xmlns:a16="http://schemas.microsoft.com/office/drawing/2014/main" id="{B87CBD27-A2FA-40BB-F9FA-8528EE636129}"/>
              </a:ext>
            </a:extLst>
          </p:cNvPr>
          <p:cNvSpPr txBox="1"/>
          <p:nvPr/>
        </p:nvSpPr>
        <p:spPr bwMode="auto">
          <a:xfrm rot="16200000">
            <a:off x="5692486" y="3391766"/>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16" name="TextBox 15">
            <a:extLst>
              <a:ext uri="{FF2B5EF4-FFF2-40B4-BE49-F238E27FC236}">
                <a16:creationId xmlns:a16="http://schemas.microsoft.com/office/drawing/2014/main" id="{1DB1562F-6793-261C-CE7D-9ED239BB27E7}"/>
              </a:ext>
            </a:extLst>
          </p:cNvPr>
          <p:cNvSpPr txBox="1"/>
          <p:nvPr/>
        </p:nvSpPr>
        <p:spPr bwMode="auto">
          <a:xfrm>
            <a:off x="2138795" y="5879522"/>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cs typeface="Arial"/>
              </a:rPr>
              <a:t>NTE sequence</a:t>
            </a:r>
            <a:endParaRPr lang="en-US"/>
          </a:p>
        </p:txBody>
      </p:sp>
      <p:sp>
        <p:nvSpPr>
          <p:cNvPr id="17" name="TextBox 16">
            <a:extLst>
              <a:ext uri="{FF2B5EF4-FFF2-40B4-BE49-F238E27FC236}">
                <a16:creationId xmlns:a16="http://schemas.microsoft.com/office/drawing/2014/main" id="{F086E185-8889-37C6-166F-C267C693783A}"/>
              </a:ext>
            </a:extLst>
          </p:cNvPr>
          <p:cNvSpPr txBox="1"/>
          <p:nvPr/>
        </p:nvSpPr>
        <p:spPr bwMode="auto">
          <a:xfrm rot="16200000">
            <a:off x="-71005" y="3488747"/>
            <a:ext cx="225309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chemeClr val="accent1"/>
              </a:buClr>
              <a:buSzPct val="80000"/>
            </a:pPr>
            <a:r>
              <a:rPr lang="en-US" sz="2000">
                <a:cs typeface="Arial"/>
              </a:rPr>
              <a:t>Hinge sequence</a:t>
            </a:r>
            <a:endParaRPr lang="en-US"/>
          </a:p>
        </p:txBody>
      </p:sp>
      <p:sp>
        <p:nvSpPr>
          <p:cNvPr id="2" name="Title 1">
            <a:extLst>
              <a:ext uri="{FF2B5EF4-FFF2-40B4-BE49-F238E27FC236}">
                <a16:creationId xmlns:a16="http://schemas.microsoft.com/office/drawing/2014/main" id="{4F11E966-4300-C360-E1C5-4D0E19B783A0}"/>
              </a:ext>
            </a:extLst>
          </p:cNvPr>
          <p:cNvSpPr>
            <a:spLocks noGrp="1"/>
          </p:cNvSpPr>
          <p:nvPr>
            <p:ph type="title"/>
          </p:nvPr>
        </p:nvSpPr>
        <p:spPr>
          <a:xfrm>
            <a:off x="583636" y="258750"/>
            <a:ext cx="10898107" cy="611449"/>
          </a:xfrm>
        </p:spPr>
        <p:txBody>
          <a:bodyPr/>
          <a:lstStyle/>
          <a:p>
            <a:r>
              <a:rPr lang="en-US" sz="4000">
                <a:latin typeface="Garamond"/>
                <a:cs typeface="Arial"/>
              </a:rPr>
              <a:t>Contact maps display changes with phosphorylation</a:t>
            </a:r>
            <a:endParaRPr lang="en-US" sz="4000"/>
          </a:p>
        </p:txBody>
      </p:sp>
      <p:sp>
        <p:nvSpPr>
          <p:cNvPr id="22" name="TextBox 21">
            <a:extLst>
              <a:ext uri="{FF2B5EF4-FFF2-40B4-BE49-F238E27FC236}">
                <a16:creationId xmlns:a16="http://schemas.microsoft.com/office/drawing/2014/main" id="{C4941D21-4D83-7099-F609-B4CC7831F814}"/>
              </a:ext>
            </a:extLst>
          </p:cNvPr>
          <p:cNvSpPr txBox="1"/>
          <p:nvPr/>
        </p:nvSpPr>
        <p:spPr bwMode="auto">
          <a:xfrm>
            <a:off x="2201140" y="1314449"/>
            <a:ext cx="1700645" cy="307777"/>
          </a:xfrm>
          <a:prstGeom prst="rect">
            <a:avLst/>
          </a:prstGeom>
          <a:solidFill>
            <a:schemeClr val="bg1"/>
          </a:solid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2000">
              <a:cs typeface="Arial"/>
            </a:endParaRPr>
          </a:p>
        </p:txBody>
      </p:sp>
      <p:sp>
        <p:nvSpPr>
          <p:cNvPr id="3" name="Text Placeholder 2">
            <a:extLst>
              <a:ext uri="{FF2B5EF4-FFF2-40B4-BE49-F238E27FC236}">
                <a16:creationId xmlns:a16="http://schemas.microsoft.com/office/drawing/2014/main" id="{6EDDAF63-CA03-EC0F-5598-B92A87962344}"/>
              </a:ext>
            </a:extLst>
          </p:cNvPr>
          <p:cNvSpPr>
            <a:spLocks noGrp="1"/>
          </p:cNvSpPr>
          <p:nvPr>
            <p:ph type="body" sz="quarter" idx="15"/>
          </p:nvPr>
        </p:nvSpPr>
        <p:spPr>
          <a:xfrm>
            <a:off x="1074607" y="1126818"/>
            <a:ext cx="4345281" cy="584208"/>
          </a:xfrm>
        </p:spPr>
        <p:txBody>
          <a:bodyPr vert="horz" lIns="91440" tIns="45720" rIns="91440" bIns="45720" rtlCol="0" anchor="t">
            <a:noAutofit/>
          </a:bodyPr>
          <a:lstStyle/>
          <a:p>
            <a:r>
              <a:rPr lang="en-US">
                <a:solidFill>
                  <a:schemeClr val="tx1">
                    <a:lumMod val="76000"/>
                    <a:lumOff val="24000"/>
                  </a:schemeClr>
                </a:solidFill>
                <a:ea typeface="+mn-lt"/>
                <a:cs typeface="+mn-lt"/>
              </a:rPr>
              <a:t>Drosophila HP1a NTE + hinge </a:t>
            </a:r>
          </a:p>
        </p:txBody>
      </p:sp>
      <p:sp>
        <p:nvSpPr>
          <p:cNvPr id="24" name="TextBox 23">
            <a:extLst>
              <a:ext uri="{FF2B5EF4-FFF2-40B4-BE49-F238E27FC236}">
                <a16:creationId xmlns:a16="http://schemas.microsoft.com/office/drawing/2014/main" id="{C152D503-688A-90C7-1FE0-71F45B205ABE}"/>
              </a:ext>
            </a:extLst>
          </p:cNvPr>
          <p:cNvSpPr txBox="1"/>
          <p:nvPr/>
        </p:nvSpPr>
        <p:spPr bwMode="auto">
          <a:xfrm>
            <a:off x="6449291" y="1291935"/>
            <a:ext cx="4792807" cy="615553"/>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solidFill>
                  <a:srgbClr val="C00000"/>
                </a:solidFill>
                <a:latin typeface="Arial"/>
              </a:rPr>
              <a:t>Drosophila HP1a NTE </a:t>
            </a:r>
            <a:r>
              <a:rPr lang="en-US" sz="2000" baseline="0">
                <a:solidFill>
                  <a:srgbClr val="C00000"/>
                </a:solidFill>
                <a:latin typeface="Arial"/>
              </a:rPr>
              <a:t>(</a:t>
            </a:r>
            <a:r>
              <a:rPr lang="en-US" sz="2000">
                <a:solidFill>
                  <a:srgbClr val="C00000"/>
                </a:solidFill>
                <a:latin typeface="Arial"/>
              </a:rPr>
              <a:t>3x</a:t>
            </a:r>
            <a:r>
              <a:rPr lang="en-US" sz="2000" baseline="0">
                <a:solidFill>
                  <a:srgbClr val="C00000"/>
                </a:solidFill>
                <a:latin typeface="Arial"/>
              </a:rPr>
              <a:t> S→D) </a:t>
            </a:r>
            <a:r>
              <a:rPr lang="en-US" sz="2000">
                <a:solidFill>
                  <a:srgbClr val="C00000"/>
                </a:solidFill>
                <a:latin typeface="Arial"/>
              </a:rPr>
              <a:t>+ hinge</a:t>
            </a:r>
            <a:endParaRPr lang="en-US" sz="2000">
              <a:solidFill>
                <a:srgbClr val="C00000"/>
              </a:solidFill>
              <a:cs typeface="Arial"/>
            </a:endParaRPr>
          </a:p>
          <a:p>
            <a:pPr marL="342900" indent="-342900" algn="ctr">
              <a:buClr>
                <a:schemeClr val="accent1"/>
              </a:buClr>
              <a:buSzPct val="80000"/>
              <a:buFont typeface="Wingdings" charset="2"/>
              <a:buChar char="§"/>
            </a:pPr>
            <a:endParaRPr lang="en-US" sz="2000">
              <a:solidFill>
                <a:schemeClr val="tx1"/>
              </a:solidFill>
            </a:endParaRPr>
          </a:p>
        </p:txBody>
      </p:sp>
      <p:pic>
        <p:nvPicPr>
          <p:cNvPr id="7" name="Content Placeholder 6">
            <a:extLst>
              <a:ext uri="{FF2B5EF4-FFF2-40B4-BE49-F238E27FC236}">
                <a16:creationId xmlns:a16="http://schemas.microsoft.com/office/drawing/2014/main" id="{12A0C9CB-91F5-7067-6E7C-471A8BECC6E8}"/>
              </a:ext>
            </a:extLst>
          </p:cNvPr>
          <p:cNvPicPr>
            <a:picLocks noGrp="1" noChangeAspect="1"/>
          </p:cNvPicPr>
          <p:nvPr>
            <p:ph sz="quarter" idx="24"/>
          </p:nvPr>
        </p:nvPicPr>
        <p:blipFill>
          <a:blip r:embed="rId3"/>
          <a:srcRect t="9756" r="-300" b="-814"/>
          <a:stretch>
            <a:fillRect/>
          </a:stretch>
        </p:blipFill>
        <p:spPr>
          <a:xfrm>
            <a:off x="7288566" y="1888067"/>
            <a:ext cx="3595569" cy="3921841"/>
          </a:xfrm>
          <a:prstGeom prst="rect">
            <a:avLst/>
          </a:prstGeom>
        </p:spPr>
      </p:pic>
      <p:pic>
        <p:nvPicPr>
          <p:cNvPr id="9" name="Content Placeholder 10" descr="A green and purple bars&#10;&#10;AI-generated content may be incorrect.">
            <a:extLst>
              <a:ext uri="{FF2B5EF4-FFF2-40B4-BE49-F238E27FC236}">
                <a16:creationId xmlns:a16="http://schemas.microsoft.com/office/drawing/2014/main" id="{BB19B62F-5D76-8206-8173-4D43EEC8B647}"/>
              </a:ext>
            </a:extLst>
          </p:cNvPr>
          <p:cNvPicPr>
            <a:picLocks noChangeAspect="1"/>
          </p:cNvPicPr>
          <p:nvPr/>
        </p:nvPicPr>
        <p:blipFill>
          <a:blip r:embed="rId4"/>
          <a:srcRect t="7774" b="597"/>
          <a:stretch>
            <a:fillRect/>
          </a:stretch>
        </p:blipFill>
        <p:spPr>
          <a:xfrm>
            <a:off x="1278291" y="1903595"/>
            <a:ext cx="3414577" cy="3919871"/>
          </a:xfrm>
          <a:prstGeom prst="rect">
            <a:avLst/>
          </a:prstGeom>
        </p:spPr>
      </p:pic>
    </p:spTree>
    <p:extLst>
      <p:ext uri="{BB962C8B-B14F-4D97-AF65-F5344CB8AC3E}">
        <p14:creationId xmlns:p14="http://schemas.microsoft.com/office/powerpoint/2010/main" val="3665629623"/>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A31EAC7-DA16-FF6C-624A-927B5DCCF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F2D08-A7C9-D5BA-617C-54F0F64B953C}"/>
              </a:ext>
            </a:extLst>
          </p:cNvPr>
          <p:cNvSpPr>
            <a:spLocks noGrp="1"/>
          </p:cNvSpPr>
          <p:nvPr>
            <p:ph type="title"/>
          </p:nvPr>
        </p:nvSpPr>
        <p:spPr/>
        <p:txBody>
          <a:bodyPr/>
          <a:lstStyle/>
          <a:p>
            <a:r>
              <a:rPr lang="en-US">
                <a:latin typeface="Garamond"/>
                <a:cs typeface="Arial"/>
              </a:rPr>
              <a:t>Pombe Swi6</a:t>
            </a:r>
            <a:endParaRPr lang="en-US"/>
          </a:p>
        </p:txBody>
      </p:sp>
      <p:sp>
        <p:nvSpPr>
          <p:cNvPr id="3" name="Text Placeholder 2">
            <a:extLst>
              <a:ext uri="{FF2B5EF4-FFF2-40B4-BE49-F238E27FC236}">
                <a16:creationId xmlns:a16="http://schemas.microsoft.com/office/drawing/2014/main" id="{9AB65AB9-526C-05BD-A47A-08BF6396427F}"/>
              </a:ext>
            </a:extLst>
          </p:cNvPr>
          <p:cNvSpPr>
            <a:spLocks noGrp="1"/>
          </p:cNvSpPr>
          <p:nvPr>
            <p:ph type="body" sz="quarter" idx="15"/>
          </p:nvPr>
        </p:nvSpPr>
        <p:spPr/>
        <p:txBody>
          <a:bodyPr vert="horz" lIns="91440" tIns="45720" rIns="91440" bIns="45720" rtlCol="0" anchor="t">
            <a:noAutofit/>
          </a:bodyPr>
          <a:lstStyle/>
          <a:p>
            <a:r>
              <a:rPr lang="en-US">
                <a:ea typeface="+mn-lt"/>
                <a:cs typeface="+mn-lt"/>
              </a:rPr>
              <a:t>NTE + hinge contact map</a:t>
            </a:r>
            <a:endParaRPr lang="en-US"/>
          </a:p>
        </p:txBody>
      </p:sp>
      <p:pic>
        <p:nvPicPr>
          <p:cNvPr id="8" name="Content Placeholder 7">
            <a:extLst>
              <a:ext uri="{FF2B5EF4-FFF2-40B4-BE49-F238E27FC236}">
                <a16:creationId xmlns:a16="http://schemas.microsoft.com/office/drawing/2014/main" id="{71F8B365-FB51-1ECE-CBDB-9C3F06C77C7E}"/>
              </a:ext>
            </a:extLst>
          </p:cNvPr>
          <p:cNvPicPr>
            <a:picLocks noGrp="1" noChangeAspect="1"/>
          </p:cNvPicPr>
          <p:nvPr>
            <p:ph sz="quarter" idx="23"/>
          </p:nvPr>
        </p:nvPicPr>
        <p:blipFill>
          <a:blip r:embed="rId2"/>
          <a:stretch>
            <a:fillRect/>
          </a:stretch>
        </p:blipFill>
        <p:spPr>
          <a:xfrm>
            <a:off x="7454175" y="1869017"/>
            <a:ext cx="3176453" cy="3909481"/>
          </a:xfrm>
          <a:prstGeom prst="rect">
            <a:avLst/>
          </a:prstGeom>
        </p:spPr>
      </p:pic>
      <p:pic>
        <p:nvPicPr>
          <p:cNvPr id="9" name="Content Placeholder 8">
            <a:extLst>
              <a:ext uri="{FF2B5EF4-FFF2-40B4-BE49-F238E27FC236}">
                <a16:creationId xmlns:a16="http://schemas.microsoft.com/office/drawing/2014/main" id="{61D6DE87-DC03-B5B6-5AD4-48ED1B930612}"/>
              </a:ext>
            </a:extLst>
          </p:cNvPr>
          <p:cNvPicPr>
            <a:picLocks noGrp="1" noChangeAspect="1"/>
          </p:cNvPicPr>
          <p:nvPr>
            <p:ph sz="quarter" idx="24"/>
          </p:nvPr>
        </p:nvPicPr>
        <p:blipFill>
          <a:blip r:embed="rId3"/>
          <a:stretch>
            <a:fillRect/>
          </a:stretch>
        </p:blipFill>
        <p:spPr>
          <a:xfrm>
            <a:off x="1730927" y="1869017"/>
            <a:ext cx="3909480" cy="3909480"/>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6FEC89C3-D7FE-C316-46AA-406ED636880F}"/>
              </a:ext>
            </a:extLst>
          </p:cNvPr>
          <p:cNvPicPr>
            <a:picLocks noChangeAspect="1"/>
          </p:cNvPicPr>
          <p:nvPr/>
        </p:nvPicPr>
        <p:blipFill>
          <a:blip r:embed="rId4"/>
          <a:stretch>
            <a:fillRect/>
          </a:stretch>
        </p:blipFill>
        <p:spPr>
          <a:xfrm>
            <a:off x="771525" y="4674607"/>
            <a:ext cx="5829300" cy="1585486"/>
          </a:xfrm>
          <a:prstGeom prst="rect">
            <a:avLst/>
          </a:prstGeom>
        </p:spPr>
      </p:pic>
    </p:spTree>
    <p:extLst>
      <p:ext uri="{BB962C8B-B14F-4D97-AF65-F5344CB8AC3E}">
        <p14:creationId xmlns:p14="http://schemas.microsoft.com/office/powerpoint/2010/main" val="11542137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D343DB-FB0E-DA04-25A9-4B86ACDC6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FD50AC-658C-FB2A-BCA6-1EB154DC25DB}"/>
              </a:ext>
            </a:extLst>
          </p:cNvPr>
          <p:cNvSpPr>
            <a:spLocks noGrp="1"/>
          </p:cNvSpPr>
          <p:nvPr>
            <p:ph type="title"/>
          </p:nvPr>
        </p:nvSpPr>
        <p:spPr/>
        <p:txBody>
          <a:bodyPr/>
          <a:lstStyle/>
          <a:p>
            <a:r>
              <a:rPr lang="en-US">
                <a:latin typeface="Garamond"/>
                <a:cs typeface="Arial"/>
              </a:rPr>
              <a:t>Pombe Swi6</a:t>
            </a:r>
            <a:endParaRPr lang="en-US"/>
          </a:p>
        </p:txBody>
      </p:sp>
      <p:sp>
        <p:nvSpPr>
          <p:cNvPr id="3" name="Text Placeholder 2">
            <a:extLst>
              <a:ext uri="{FF2B5EF4-FFF2-40B4-BE49-F238E27FC236}">
                <a16:creationId xmlns:a16="http://schemas.microsoft.com/office/drawing/2014/main" id="{EB8C1EE5-6202-D7BE-8304-A859E2ADD85F}"/>
              </a:ext>
            </a:extLst>
          </p:cNvPr>
          <p:cNvSpPr>
            <a:spLocks noGrp="1"/>
          </p:cNvSpPr>
          <p:nvPr>
            <p:ph type="body" sz="quarter" idx="15"/>
          </p:nvPr>
        </p:nvSpPr>
        <p:spPr/>
        <p:txBody>
          <a:bodyPr vert="horz" lIns="91440" tIns="45720" rIns="91440" bIns="45720" rtlCol="0" anchor="t">
            <a:noAutofit/>
          </a:bodyPr>
          <a:lstStyle/>
          <a:p>
            <a:r>
              <a:rPr lang="en-US">
                <a:ea typeface="+mn-lt"/>
                <a:cs typeface="+mn-lt"/>
              </a:rPr>
              <a:t>NTE + hinge contact map</a:t>
            </a:r>
            <a:endParaRPr lang="en-US"/>
          </a:p>
        </p:txBody>
      </p:sp>
      <p:pic>
        <p:nvPicPr>
          <p:cNvPr id="4" name="Picture 3" descr="A screenshot of a computer&#10;&#10;AI-generated content may be incorrect.">
            <a:extLst>
              <a:ext uri="{FF2B5EF4-FFF2-40B4-BE49-F238E27FC236}">
                <a16:creationId xmlns:a16="http://schemas.microsoft.com/office/drawing/2014/main" id="{B394F94E-BFD9-E15D-9104-82881B534905}"/>
              </a:ext>
            </a:extLst>
          </p:cNvPr>
          <p:cNvPicPr>
            <a:picLocks noChangeAspect="1"/>
          </p:cNvPicPr>
          <p:nvPr/>
        </p:nvPicPr>
        <p:blipFill>
          <a:blip r:embed="rId2"/>
          <a:stretch>
            <a:fillRect/>
          </a:stretch>
        </p:blipFill>
        <p:spPr>
          <a:xfrm>
            <a:off x="771525" y="2455282"/>
            <a:ext cx="5829300" cy="1585486"/>
          </a:xfrm>
          <a:prstGeom prst="rect">
            <a:avLst/>
          </a:prstGeom>
        </p:spPr>
      </p:pic>
      <p:sp>
        <p:nvSpPr>
          <p:cNvPr id="10" name="Content Placeholder 9">
            <a:extLst>
              <a:ext uri="{FF2B5EF4-FFF2-40B4-BE49-F238E27FC236}">
                <a16:creationId xmlns:a16="http://schemas.microsoft.com/office/drawing/2014/main" id="{B0B4E342-EE24-3037-665A-F1AA3CBD881B}"/>
              </a:ext>
            </a:extLst>
          </p:cNvPr>
          <p:cNvSpPr>
            <a:spLocks noGrp="1"/>
          </p:cNvSpPr>
          <p:nvPr>
            <p:ph sz="quarter" idx="23"/>
          </p:nvPr>
        </p:nvSpPr>
        <p:spPr/>
        <p:txBody>
          <a:bodyPr vert="horz" lIns="0" tIns="45720" rIns="91440" bIns="45720" rtlCol="0" anchor="t">
            <a:noAutofit/>
          </a:bodyPr>
          <a:lstStyle/>
          <a:p>
            <a:pPr marL="311785" indent="-311785"/>
            <a:r>
              <a:rPr lang="en-US" sz="2900">
                <a:cs typeface="Arial"/>
              </a:rPr>
              <a:t>Hinge</a:t>
            </a:r>
            <a:endParaRPr lang="en-US"/>
          </a:p>
          <a:p>
            <a:pPr marL="311785" indent="-311785"/>
            <a:endParaRPr lang="en-US" sz="2900"/>
          </a:p>
          <a:p>
            <a:pPr marL="311785" indent="-311785"/>
            <a:endParaRPr lang="en-US" sz="2900"/>
          </a:p>
          <a:p>
            <a:pPr marL="311785" indent="-311785"/>
            <a:endParaRPr lang="en-US" sz="2900"/>
          </a:p>
          <a:p>
            <a:pPr marL="311785" indent="-311785"/>
            <a:r>
              <a:rPr lang="en-US" sz="2900"/>
              <a:t>NTE</a:t>
            </a:r>
          </a:p>
        </p:txBody>
      </p:sp>
      <p:pic>
        <p:nvPicPr>
          <p:cNvPr id="11" name="Picture 10" descr="A screenshot of a computer&#10;&#10;AI-generated content may be incorrect.">
            <a:extLst>
              <a:ext uri="{FF2B5EF4-FFF2-40B4-BE49-F238E27FC236}">
                <a16:creationId xmlns:a16="http://schemas.microsoft.com/office/drawing/2014/main" id="{ABB4E7FD-1CC5-D19D-34A0-FA9B5762DEBA}"/>
              </a:ext>
            </a:extLst>
          </p:cNvPr>
          <p:cNvPicPr>
            <a:picLocks noChangeAspect="1"/>
          </p:cNvPicPr>
          <p:nvPr/>
        </p:nvPicPr>
        <p:blipFill>
          <a:blip r:embed="rId3"/>
          <a:stretch>
            <a:fillRect/>
          </a:stretch>
        </p:blipFill>
        <p:spPr>
          <a:xfrm>
            <a:off x="771525" y="4688809"/>
            <a:ext cx="6419850" cy="1576132"/>
          </a:xfrm>
          <a:prstGeom prst="rect">
            <a:avLst/>
          </a:prstGeom>
        </p:spPr>
      </p:pic>
    </p:spTree>
    <p:extLst>
      <p:ext uri="{BB962C8B-B14F-4D97-AF65-F5344CB8AC3E}">
        <p14:creationId xmlns:p14="http://schemas.microsoft.com/office/powerpoint/2010/main" val="600875585"/>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6FF6-3CFE-8BD5-4DEE-E5B9ACA2EB4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C0B713-BC3B-46EB-0077-AF185064901B}"/>
              </a:ext>
              <a:ext uri="{C183D7F6-B498-43B3-948B-1728B52AA6E4}">
                <adec:decorative xmlns:adec="http://schemas.microsoft.com/office/drawing/2017/decorative" val="1"/>
              </a:ext>
            </a:extLst>
          </p:cNvPr>
          <p:cNvSpPr>
            <a:spLocks noGrp="1"/>
          </p:cNvSpPr>
          <p:nvPr>
            <p:ph type="sldNum" sz="quarter" idx="13"/>
          </p:nvPr>
        </p:nvSpPr>
        <p:spPr>
          <a:xfrm>
            <a:off x="396678" y="6470132"/>
            <a:ext cx="328081" cy="138609"/>
          </a:xfrm>
        </p:spPr>
        <p:txBody>
          <a:bodyPr/>
          <a:lstStyle/>
          <a:p>
            <a:fld id="{7BCC8D0D-EAEC-449D-9161-023DFF90F2E2}" type="slidenum">
              <a:rPr lang="en-US" smtClean="0"/>
              <a:pPr/>
              <a:t>61</a:t>
            </a:fld>
            <a:endParaRPr lang="en-US"/>
          </a:p>
        </p:txBody>
      </p:sp>
      <p:sp>
        <p:nvSpPr>
          <p:cNvPr id="4" name="Title 3">
            <a:extLst>
              <a:ext uri="{FF2B5EF4-FFF2-40B4-BE49-F238E27FC236}">
                <a16:creationId xmlns:a16="http://schemas.microsoft.com/office/drawing/2014/main" id="{32930B61-4047-962C-D431-B55D64444B1F}"/>
              </a:ext>
            </a:extLst>
          </p:cNvPr>
          <p:cNvSpPr>
            <a:spLocks noGrp="1"/>
          </p:cNvSpPr>
          <p:nvPr>
            <p:ph type="title"/>
          </p:nvPr>
        </p:nvSpPr>
        <p:spPr>
          <a:xfrm>
            <a:off x="583636" y="425002"/>
            <a:ext cx="10898107" cy="611449"/>
          </a:xfrm>
        </p:spPr>
        <p:txBody>
          <a:bodyPr/>
          <a:lstStyle/>
          <a:p>
            <a:r>
              <a:rPr lang="en-US">
                <a:latin typeface="Garamond"/>
                <a:cs typeface="Arial"/>
              </a:rPr>
              <a:t>Takeaways</a:t>
            </a:r>
            <a:endParaRPr lang="en-US"/>
          </a:p>
        </p:txBody>
      </p:sp>
      <p:sp>
        <p:nvSpPr>
          <p:cNvPr id="6" name="Content Placeholder 5">
            <a:extLst>
              <a:ext uri="{FF2B5EF4-FFF2-40B4-BE49-F238E27FC236}">
                <a16:creationId xmlns:a16="http://schemas.microsoft.com/office/drawing/2014/main" id="{543AC768-612C-EAED-E7CF-25064B5BE062}"/>
              </a:ext>
            </a:extLst>
          </p:cNvPr>
          <p:cNvSpPr>
            <a:spLocks noGrp="1"/>
          </p:cNvSpPr>
          <p:nvPr>
            <p:ph sz="quarter" idx="23"/>
          </p:nvPr>
        </p:nvSpPr>
        <p:spPr>
          <a:xfrm>
            <a:off x="584202" y="1221317"/>
            <a:ext cx="10769598" cy="4557181"/>
          </a:xfrm>
        </p:spPr>
        <p:txBody>
          <a:bodyPr vert="horz" lIns="0" tIns="45720" rIns="91440" bIns="45720" rtlCol="0" anchor="t">
            <a:noAutofit/>
          </a:bodyPr>
          <a:lstStyle/>
          <a:p>
            <a:pPr marL="514350" indent="-514350">
              <a:buAutoNum type="arabicPeriod"/>
            </a:pPr>
            <a:r>
              <a:rPr lang="en-US" sz="2900" b="1">
                <a:cs typeface="Arial"/>
              </a:rPr>
              <a:t>Properties of condensates</a:t>
            </a:r>
            <a:endParaRPr lang="en-US"/>
          </a:p>
          <a:p>
            <a:pPr marL="514350" indent="-514350">
              <a:buAutoNum type="arabicPeriod"/>
            </a:pPr>
            <a:r>
              <a:rPr lang="en-US" sz="2900" b="1">
                <a:cs typeface="Arial"/>
              </a:rPr>
              <a:t>What drives (aromatics) and tunes (electrostatics) condensate formation</a:t>
            </a:r>
          </a:p>
          <a:p>
            <a:pPr marL="514350" indent="-514350">
              <a:buAutoNum type="arabicPeriod"/>
            </a:pPr>
            <a:r>
              <a:rPr lang="en-US" sz="2900" b="1">
                <a:cs typeface="Arial"/>
              </a:rPr>
              <a:t>Parameters to describe charged IDRs (FCR, NCPR, k)</a:t>
            </a:r>
            <a:endParaRPr lang="en-US" sz="2900" b="1"/>
          </a:p>
          <a:p>
            <a:pPr marL="514350" indent="-514350">
              <a:buAutoNum type="arabicPeriod"/>
            </a:pPr>
            <a:r>
              <a:rPr lang="en-US" sz="2900" b="1">
                <a:cs typeface="Arial"/>
              </a:rPr>
              <a:t>HP1 orthologs display differential phase separation behavior</a:t>
            </a:r>
            <a:endParaRPr lang="en-US" sz="2900" b="1"/>
          </a:p>
          <a:p>
            <a:pPr marL="514350" indent="-514350">
              <a:buAutoNum type="arabicPeriod"/>
            </a:pPr>
            <a:r>
              <a:rPr lang="en-US" sz="2900" b="1">
                <a:cs typeface="Arial"/>
              </a:rPr>
              <a:t>Tools to identify and predict IDR behavior (FINCHES contact maps &amp; phase diagrams)</a:t>
            </a:r>
            <a:endParaRPr lang="en-US" sz="2900" b="1"/>
          </a:p>
        </p:txBody>
      </p:sp>
      <p:sp>
        <p:nvSpPr>
          <p:cNvPr id="2" name="TextBox 1">
            <a:extLst>
              <a:ext uri="{FF2B5EF4-FFF2-40B4-BE49-F238E27FC236}">
                <a16:creationId xmlns:a16="http://schemas.microsoft.com/office/drawing/2014/main" id="{977197A6-AF8F-6C5F-5645-FDEA9A9BD1B1}"/>
              </a:ext>
            </a:extLst>
          </p:cNvPr>
          <p:cNvSpPr txBox="1"/>
          <p:nvPr/>
        </p:nvSpPr>
        <p:spPr bwMode="auto">
          <a:xfrm>
            <a:off x="581025" y="6391275"/>
            <a:ext cx="6096000" cy="446276"/>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900" baseline="0">
                <a:solidFill>
                  <a:srgbClr val="052049"/>
                </a:solidFill>
                <a:latin typeface="Arial"/>
              </a:rPr>
              <a:t>Molecular Grammar of IDRs</a:t>
            </a:r>
            <a:r>
              <a:rPr sz="900">
                <a:latin typeface="Arial"/>
                <a:ea typeface="Arial"/>
                <a:cs typeface="Arial"/>
              </a:rPr>
              <a:t>​</a:t>
            </a:r>
            <a:endParaRPr lang="en-US"/>
          </a:p>
          <a:p>
            <a:pPr marL="342900" indent="-342900" algn="ctr">
              <a:buClr>
                <a:schemeClr val="accent1"/>
              </a:buClr>
              <a:buSzPct val="80000"/>
              <a:buFont typeface="Wingdings" charset="2"/>
              <a:buChar char="§"/>
            </a:pPr>
            <a:endParaRPr lang="en-US" sz="2000">
              <a:solidFill>
                <a:schemeClr val="tx1"/>
              </a:solidFill>
            </a:endParaRPr>
          </a:p>
        </p:txBody>
      </p:sp>
    </p:spTree>
    <p:extLst>
      <p:ext uri="{BB962C8B-B14F-4D97-AF65-F5344CB8AC3E}">
        <p14:creationId xmlns:p14="http://schemas.microsoft.com/office/powerpoint/2010/main" val="1863926972"/>
      </p:ext>
    </p:extLst>
  </p:cSld>
  <p:clrMapOvr>
    <a:masterClrMapping/>
  </p:clrMapOvr>
  <p:transition>
    <p:fade/>
  </p:transition>
</p:sld>
</file>

<file path=ppt/theme/theme1.xml><?xml version="1.0" encoding="utf-8"?>
<a:theme xmlns:a="http://schemas.openxmlformats.org/drawingml/2006/main" name="UCSF Classic">
  <a:themeElements>
    <a:clrScheme name="UCSF Theme Colors">
      <a:dk1>
        <a:srgbClr val="052049"/>
      </a:dk1>
      <a:lt1>
        <a:srgbClr val="FFFFFF"/>
      </a:lt1>
      <a:dk2>
        <a:srgbClr val="052049"/>
      </a:dk2>
      <a:lt2>
        <a:srgbClr val="FFFFFF"/>
      </a:lt2>
      <a:accent1>
        <a:srgbClr val="178CCB"/>
      </a:accent1>
      <a:accent2>
        <a:srgbClr val="16A0AC"/>
      </a:accent2>
      <a:accent3>
        <a:srgbClr val="32A03E"/>
      </a:accent3>
      <a:accent4>
        <a:srgbClr val="6E61D7"/>
      </a:accent4>
      <a:accent5>
        <a:srgbClr val="A238BA"/>
      </a:accent5>
      <a:accent6>
        <a:srgbClr val="C32882"/>
      </a:accent6>
      <a:hlink>
        <a:srgbClr val="178CCB"/>
      </a:hlink>
      <a:folHlink>
        <a:srgbClr val="5F5F5F"/>
      </a:folHlink>
    </a:clrScheme>
    <a:fontScheme name="UCSF">
      <a:majorFont>
        <a:latin typeface="Times New Roman"/>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noAutofit/>
      </a:bodyPr>
      <a:lstStyle>
        <a:defPPr marL="342900" indent="-342900">
          <a:buClr>
            <a:schemeClr val="accent1"/>
          </a:buClr>
          <a:buSzPct val="80000"/>
          <a:buFont typeface="Wingdings" charset="2"/>
          <a:buChar char="§"/>
          <a:defRPr sz="2000" dirty="0" smtClean="0">
            <a:solidFill>
              <a:schemeClr val="tx1"/>
            </a:solidFill>
          </a:defRPr>
        </a:defPPr>
      </a:lstStyle>
    </a:txDef>
  </a:objectDefaults>
  <a:extraClrSchemeLst/>
  <a:extLst>
    <a:ext uri="{05A4C25C-085E-4340-85A3-A5531E510DB2}">
      <thm15:themeFamily xmlns:thm15="http://schemas.microsoft.com/office/thememl/2012/main" name="UCSF_MasterBrand PPT Template_16x9_7.16.26_Accessible" id="{380E8275-2445-904B-85FB-56E576E66168}" vid="{C5695B30-2EB3-0E4A-B715-D4EDFBE50E67}"/>
    </a:ext>
  </a:extLst>
</a:theme>
</file>

<file path=ppt/theme/theme2.xml><?xml version="1.0" encoding="utf-8"?>
<a:theme xmlns:a="http://schemas.openxmlformats.org/drawingml/2006/main" name="1_UCSF Classic">
  <a:themeElements>
    <a:clrScheme name="UCSF Theme Colors">
      <a:dk1>
        <a:srgbClr val="052049"/>
      </a:dk1>
      <a:lt1>
        <a:srgbClr val="FFFFFF"/>
      </a:lt1>
      <a:dk2>
        <a:srgbClr val="052049"/>
      </a:dk2>
      <a:lt2>
        <a:srgbClr val="FFFFFF"/>
      </a:lt2>
      <a:accent1>
        <a:srgbClr val="178CCB"/>
      </a:accent1>
      <a:accent2>
        <a:srgbClr val="16A0AC"/>
      </a:accent2>
      <a:accent3>
        <a:srgbClr val="32A03E"/>
      </a:accent3>
      <a:accent4>
        <a:srgbClr val="6E61D7"/>
      </a:accent4>
      <a:accent5>
        <a:srgbClr val="A238BA"/>
      </a:accent5>
      <a:accent6>
        <a:srgbClr val="C32882"/>
      </a:accent6>
      <a:hlink>
        <a:srgbClr val="178CCB"/>
      </a:hlink>
      <a:folHlink>
        <a:srgbClr val="5F5F5F"/>
      </a:folHlink>
    </a:clrScheme>
    <a:fontScheme name="UCSF">
      <a:majorFont>
        <a:latin typeface="Times New Roman"/>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lgn="ctr">
          <a:noFill/>
          <a:miter lim="800000"/>
          <a:headEnd/>
          <a:tailEnd/>
        </a:ln>
      </a:spPr>
      <a:bodyPr wrap="none" rtlCol="0" anchor="ctr"/>
      <a:lstStyle>
        <a:defPPr algn="ctr">
          <a:lnSpc>
            <a:spcPct val="90000"/>
          </a:lnSpc>
          <a:defRPr sz="1600" b="1" dirty="0" err="1" smtClean="0">
            <a:solidFill>
              <a:schemeClr val="bg1"/>
            </a:solidFill>
            <a:latin typeface="+mj-lt"/>
          </a:defRPr>
        </a:defPPr>
      </a:lst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19050" algn="ctr">
          <a:noFill/>
          <a:miter lim="800000"/>
          <a:headEnd/>
          <a:tailEnd/>
        </a:ln>
      </a:spPr>
      <a:bodyPr wrap="square" lIns="0" tIns="0" rIns="0" bIns="0" rtlCol="0">
        <a:noAutofit/>
      </a:bodyPr>
      <a:lstStyle>
        <a:defPPr marL="342900" indent="-342900">
          <a:buClr>
            <a:schemeClr val="accent1"/>
          </a:buClr>
          <a:buSzPct val="80000"/>
          <a:buFont typeface="Wingdings" charset="2"/>
          <a:buChar char="§"/>
          <a:defRPr sz="2000" dirty="0" smtClean="0">
            <a:solidFill>
              <a:schemeClr val="tx1"/>
            </a:solidFill>
          </a:defRPr>
        </a:defPPr>
      </a:lstStyle>
    </a:txDef>
  </a:objectDefaults>
  <a:extraClrSchemeLst/>
  <a:extLst>
    <a:ext uri="{05A4C25C-085E-4340-85A3-A5531E510DB2}">
      <thm15:themeFamily xmlns:thm15="http://schemas.microsoft.com/office/thememl/2012/main" name="UCSF_MasterBrand PPT Template_16x9_7.16.26_Accessible" id="{380E8275-2445-904B-85FB-56E576E66168}" vid="{C5695B30-2EB3-0E4A-B715-D4EDFBE50E6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3785DD1-6CE7-C74E-8E36-DEECC97FE586}">
  <we:reference id="4b785c87-866c-4bad-85d8-5d1ae467ac9a" version="3.26.0.0" store="EXCatalog" storeType="EXCatalog"/>
  <we:alternateReferences>
    <we:reference id="WA104381909" version="3.26.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61</Slides>
  <Notes>48</Notes>
  <HiddenSlides>4</HiddenSlide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UCSF Classic</vt:lpstr>
      <vt:lpstr>1_UCSF Classic</vt:lpstr>
      <vt:lpstr>Narlikar – Al-Sady Workshop</vt:lpstr>
      <vt:lpstr>Overview</vt:lpstr>
      <vt:lpstr>Molecular Grammar</vt:lpstr>
      <vt:lpstr>Recap/Broad Definitions of an IDR/P</vt:lpstr>
      <vt:lpstr>PowerPoint Presentation</vt:lpstr>
      <vt:lpstr>Condensation and Phase Separation</vt:lpstr>
      <vt:lpstr>How to read a phase Diagram</vt:lpstr>
      <vt:lpstr>How to read a phase Diagram</vt:lpstr>
      <vt:lpstr>How to read a phase Diagram</vt:lpstr>
      <vt:lpstr>How to read a phase Diagram</vt:lpstr>
      <vt:lpstr>How to read a phase Diagram</vt:lpstr>
      <vt:lpstr>How to know it's a Condensate</vt:lpstr>
      <vt:lpstr>How to know it's a Condensate</vt:lpstr>
      <vt:lpstr>How to know it's a Condensate</vt:lpstr>
      <vt:lpstr>How to know it's a Condensate</vt:lpstr>
      <vt:lpstr>How to know it's a Condensate</vt:lpstr>
      <vt:lpstr>Sticker-and-Spacers Framework</vt:lpstr>
      <vt:lpstr>Framework covers systems that look nothing alike</vt:lpstr>
      <vt:lpstr>What makes a sticker</vt:lpstr>
      <vt:lpstr>What makes a sticker</vt:lpstr>
      <vt:lpstr>What makes a sticker</vt:lpstr>
      <vt:lpstr>What makes a sticker</vt:lpstr>
      <vt:lpstr>Spacers are not passive elements</vt:lpstr>
      <vt:lpstr>Aromatics - Valence: how many stickers</vt:lpstr>
      <vt:lpstr>Aromatics - Valence: how many stickers</vt:lpstr>
      <vt:lpstr>Aromatics – Patterning: Where stickers sit</vt:lpstr>
      <vt:lpstr>Describing a charged IDR</vt:lpstr>
      <vt:lpstr>Describing a charged IDR</vt:lpstr>
      <vt:lpstr>Describing a charged IDR</vt:lpstr>
      <vt:lpstr>Describing a charged IDR</vt:lpstr>
      <vt:lpstr>Describing a charged IDR</vt:lpstr>
      <vt:lpstr>Describing a charged IDR</vt:lpstr>
      <vt:lpstr>Describing a charged IDR</vt:lpstr>
      <vt:lpstr>Describing a charged IDR</vt:lpstr>
      <vt:lpstr>How do charged residues change IDR behavior?</vt:lpstr>
      <vt:lpstr>How do charged residues change IDR behavior?</vt:lpstr>
      <vt:lpstr>How do charged residues change IDR behavior?</vt:lpstr>
      <vt:lpstr>How do charged residues change IDR behavior?</vt:lpstr>
      <vt:lpstr>When Aromatics and Charged Residues exist at the same time</vt:lpstr>
      <vt:lpstr>Why HP1 as a model system</vt:lpstr>
      <vt:lpstr>Human CBX5/Drosophila HP1a </vt:lpstr>
      <vt:lpstr>Orthologs</vt:lpstr>
      <vt:lpstr>Orthologs</vt:lpstr>
      <vt:lpstr>Orthologs</vt:lpstr>
      <vt:lpstr>FINCHES predicts IDR phase diagrams</vt:lpstr>
      <vt:lpstr>FINCHES predicts IDR phase diagrams</vt:lpstr>
      <vt:lpstr>FINCHES predicts IDR phase diagrams</vt:lpstr>
      <vt:lpstr>FINCHES Assumptions</vt:lpstr>
      <vt:lpstr>FINCHES Limitations</vt:lpstr>
      <vt:lpstr>Predicting contact map of HP1s using FINCHES https://www.finches-online.com/intermaps</vt:lpstr>
      <vt:lpstr>Charge parameters for HP1 IDRs</vt:lpstr>
      <vt:lpstr>Human HP1a (CBX5)</vt:lpstr>
      <vt:lpstr>Drosophila HP1a</vt:lpstr>
      <vt:lpstr>Try introducing phosphorylation to see how it changes IDR properties  </vt:lpstr>
      <vt:lpstr>FINCHES Phase diagrams can't predict phosphorylation mediated phase separation</vt:lpstr>
      <vt:lpstr>Contact maps display changes with phosphorylation</vt:lpstr>
      <vt:lpstr>Contact maps display changes with phosphorylation</vt:lpstr>
      <vt:lpstr>Contact maps display changes with phosphorylation</vt:lpstr>
      <vt:lpstr>Pombe Swi6</vt:lpstr>
      <vt:lpstr>Pombe Swi6</vt:lpstr>
      <vt:lpstr>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2012-08-24T00:53:15Z</dcterms:created>
  <dcterms:modified xsi:type="dcterms:W3CDTF">2026-08-26T19:39:45Z</dcterms:modified>
</cp:coreProperties>
</file>