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media1.mp4" ContentType="video/unknown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Relationship Id="rId71" Type="http://schemas.openxmlformats.org/officeDocument/2006/relationships/slide" Target="slides/slide6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0" name="Shape 35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These features can affect functionality in many ways: autoinhibition, valency, specificity like previously discussed but also, compactness and radius can affect diffusive properties, asphericity and radius of gyration can influence insulation between domains connected by an IDR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18" name="Shape 41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 = 1/(1 + (r/R₀)⁶) FRET efficiency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Bowl with salmon cakes, salad, and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Bowl of pappardelle pasta with parsley butter, roasted hazelnuts,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,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7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8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1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1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3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3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3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5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8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9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0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0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5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tif"/><Relationship Id="rId3" Type="http://schemas.openxmlformats.org/officeDocument/2006/relationships/image" Target="../media/image31.png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tif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6.png"/><Relationship Id="rId3" Type="http://schemas.openxmlformats.org/officeDocument/2006/relationships/image" Target="../media/image32.png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tif"/><Relationship Id="rId3" Type="http://schemas.openxmlformats.org/officeDocument/2006/relationships/image" Target="../media/image4.tif"/><Relationship Id="rId4" Type="http://schemas.openxmlformats.org/officeDocument/2006/relationships/image" Target="../media/image5.tif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5.png"/><Relationship Id="rId3" Type="http://schemas.openxmlformats.org/officeDocument/2006/relationships/image" Target="../media/image6.tif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4.png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7.tif"/><Relationship Id="rId5" Type="http://schemas.openxmlformats.org/officeDocument/2006/relationships/image" Target="../media/image8.tif"/><Relationship Id="rId6" Type="http://schemas.openxmlformats.org/officeDocument/2006/relationships/image" Target="../media/image6.tif"/></Relationships>
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9.tif"/><Relationship Id="rId5" Type="http://schemas.openxmlformats.org/officeDocument/2006/relationships/image" Target="../media/image10.tif"/><Relationship Id="rId6" Type="http://schemas.openxmlformats.org/officeDocument/2006/relationships/image" Target="../media/image6.tif"/></Relationships>
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tif"/><Relationship Id="rId3" Type="http://schemas.openxmlformats.org/officeDocument/2006/relationships/image" Target="../media/image11.tif"/><Relationship Id="rId4" Type="http://schemas.openxmlformats.org/officeDocument/2006/relationships/image" Target="../media/image12.tif"/><Relationship Id="rId5" Type="http://schemas.openxmlformats.org/officeDocument/2006/relationships/image" Target="../media/image40.png"/><Relationship Id="rId6" Type="http://schemas.openxmlformats.org/officeDocument/2006/relationships/image" Target="../media/image41.png"/></Relationships>
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tif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14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41580_2023_673_MOESM1_ESM.mp4" descr="41580_2023_673_MOESM1_ESM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2099925" y="0"/>
            <a:ext cx="13716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Can Goksal…"/>
          <p:cNvSpPr txBox="1"/>
          <p:nvPr>
            <p:ph type="body" idx="21"/>
          </p:nvPr>
        </p:nvSpPr>
        <p:spPr>
          <a:xfrm>
            <a:off x="794940" y="8248878"/>
            <a:ext cx="21971003" cy="42479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Can Goksal </a:t>
            </a:r>
          </a:p>
          <a:p>
            <a:pPr/>
            <a:r>
              <a:t>04.29.2026</a:t>
            </a:r>
          </a:p>
        </p:txBody>
      </p:sp>
      <p:sp>
        <p:nvSpPr>
          <p:cNvPr id="153" name="Biophysical Properties of IDRs"/>
          <p:cNvSpPr txBox="1"/>
          <p:nvPr>
            <p:ph type="ctrTitle"/>
          </p:nvPr>
        </p:nvSpPr>
        <p:spPr>
          <a:xfrm>
            <a:off x="800096" y="2574991"/>
            <a:ext cx="13067567" cy="4648201"/>
          </a:xfrm>
          <a:prstGeom prst="rect">
            <a:avLst/>
          </a:prstGeom>
        </p:spPr>
        <p:txBody>
          <a:bodyPr/>
          <a:lstStyle/>
          <a:p>
            <a:pPr/>
            <a:r>
              <a:t>Biophysical Properties of IDRs</a:t>
            </a:r>
          </a:p>
        </p:txBody>
      </p:sp>
      <p:sp>
        <p:nvSpPr>
          <p:cNvPr id="154" name="Al-Sady Lab Workshops"/>
          <p:cNvSpPr txBox="1"/>
          <p:nvPr>
            <p:ph type="subTitle" sz="quarter" idx="1"/>
          </p:nvPr>
        </p:nvSpPr>
        <p:spPr>
          <a:xfrm>
            <a:off x="794942" y="7223190"/>
            <a:ext cx="21971001" cy="1905001"/>
          </a:xfrm>
          <a:prstGeom prst="rect">
            <a:avLst/>
          </a:prstGeom>
        </p:spPr>
        <p:txBody>
          <a:bodyPr/>
          <a:lstStyle/>
          <a:p>
            <a:pPr/>
            <a:r>
              <a:t>Al-Sady Lab Workshops</a:t>
            </a:r>
          </a:p>
        </p:txBody>
      </p:sp>
      <p:sp>
        <p:nvSpPr>
          <p:cNvPr id="155" name="All-atom simulation ensemble of the hnRNPA1 IDR"/>
          <p:cNvSpPr txBox="1"/>
          <p:nvPr/>
        </p:nvSpPr>
        <p:spPr>
          <a:xfrm>
            <a:off x="17218082" y="9308982"/>
            <a:ext cx="5255792" cy="360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All-atom simulation ensemble of the hnRNPA1 IDR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0" fill="hold"/>
                                        <p:tgtEl>
                                          <p:spTgt spid="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51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5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51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roteins exist on a continuum of structural order"/>
          <p:cNvSpPr txBox="1"/>
          <p:nvPr>
            <p:ph type="title"/>
          </p:nvPr>
        </p:nvSpPr>
        <p:spPr>
          <a:xfrm>
            <a:off x="1206500" y="454862"/>
            <a:ext cx="21971000" cy="1434950"/>
          </a:xfrm>
          <a:prstGeom prst="rect">
            <a:avLst/>
          </a:prstGeom>
        </p:spPr>
        <p:txBody>
          <a:bodyPr/>
          <a:lstStyle>
            <a:lvl1pPr defTabSz="2218888">
              <a:defRPr spc="-154" sz="7735"/>
            </a:lvl1pPr>
          </a:lstStyle>
          <a:p>
            <a:pPr/>
            <a:r>
              <a:t>Proteins exist on a continuum of structural order</a:t>
            </a:r>
          </a:p>
        </p:txBody>
      </p:sp>
      <p:pic>
        <p:nvPicPr>
          <p:cNvPr id="242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0" r="0" b="5966"/>
          <a:stretch>
            <a:fillRect/>
          </a:stretch>
        </p:blipFill>
        <p:spPr>
          <a:xfrm>
            <a:off x="2765563" y="2004599"/>
            <a:ext cx="18428606" cy="10873943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Dyson &amp; Wright, 2005 Nature Rev Mol Cell Bio"/>
          <p:cNvSpPr txBox="1"/>
          <p:nvPr/>
        </p:nvSpPr>
        <p:spPr>
          <a:xfrm>
            <a:off x="17769229" y="13176007"/>
            <a:ext cx="6601055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>
                <a:solidFill>
                  <a:srgbClr val="1F1F1F"/>
                </a:solidFill>
              </a:defRPr>
            </a:pPr>
            <a:r>
              <a:t>Dyson &amp; Wright, 2005 </a:t>
            </a:r>
            <a:r>
              <a:rPr b="1"/>
              <a:t>Nature Rev Mol Cell Bio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roteins exist on a continuum of structural order"/>
          <p:cNvSpPr txBox="1"/>
          <p:nvPr>
            <p:ph type="title"/>
          </p:nvPr>
        </p:nvSpPr>
        <p:spPr>
          <a:xfrm>
            <a:off x="1206500" y="454862"/>
            <a:ext cx="21971000" cy="1434950"/>
          </a:xfrm>
          <a:prstGeom prst="rect">
            <a:avLst/>
          </a:prstGeom>
        </p:spPr>
        <p:txBody>
          <a:bodyPr/>
          <a:lstStyle>
            <a:lvl1pPr defTabSz="2218888">
              <a:defRPr spc="-154" sz="7735"/>
            </a:lvl1pPr>
          </a:lstStyle>
          <a:p>
            <a:pPr/>
            <a:r>
              <a:t>Proteins exist on a continuum of structural order</a:t>
            </a:r>
          </a:p>
        </p:txBody>
      </p:sp>
      <p:pic>
        <p:nvPicPr>
          <p:cNvPr id="246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0" r="0" b="5966"/>
          <a:stretch>
            <a:fillRect/>
          </a:stretch>
        </p:blipFill>
        <p:spPr>
          <a:xfrm>
            <a:off x="2765563" y="2004599"/>
            <a:ext cx="18428606" cy="10873943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Dyson &amp; Wright, 2005 Nature Rev Mol Cell Bio"/>
          <p:cNvSpPr txBox="1"/>
          <p:nvPr/>
        </p:nvSpPr>
        <p:spPr>
          <a:xfrm>
            <a:off x="17769230" y="13176007"/>
            <a:ext cx="6601054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>
                <a:solidFill>
                  <a:srgbClr val="1F1F1F"/>
                </a:solidFill>
              </a:defRPr>
            </a:pPr>
            <a:r>
              <a:t>Dyson &amp; Wright, 2005 </a:t>
            </a:r>
            <a:r>
              <a:rPr b="1"/>
              <a:t>Nature Rev Mol Cell Bio</a:t>
            </a:r>
          </a:p>
        </p:txBody>
      </p:sp>
      <p:sp>
        <p:nvSpPr>
          <p:cNvPr id="248" name="Rectangle"/>
          <p:cNvSpPr/>
          <p:nvPr/>
        </p:nvSpPr>
        <p:spPr>
          <a:xfrm>
            <a:off x="2331920" y="2538279"/>
            <a:ext cx="9492375" cy="10612571"/>
          </a:xfrm>
          <a:prstGeom prst="rect">
            <a:avLst/>
          </a:prstGeom>
          <a:ln w="762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9" name="IDRs mostly fall here"/>
          <p:cNvSpPr txBox="1"/>
          <p:nvPr/>
        </p:nvSpPr>
        <p:spPr>
          <a:xfrm>
            <a:off x="191266" y="6707427"/>
            <a:ext cx="1928712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IDRs mostly fall here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0" r="52745" b="68643"/>
          <a:stretch>
            <a:fillRect/>
          </a:stretch>
        </p:blipFill>
        <p:spPr>
          <a:xfrm>
            <a:off x="14961577" y="2466685"/>
            <a:ext cx="4555658" cy="3152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51636" t="49017" r="1108" b="19626"/>
          <a:stretch>
            <a:fillRect/>
          </a:stretch>
        </p:blipFill>
        <p:spPr>
          <a:xfrm>
            <a:off x="4051400" y="2466685"/>
            <a:ext cx="4555867" cy="3152174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Properties of IDRs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Properties of IDRs</a:t>
            </a:r>
          </a:p>
        </p:txBody>
      </p:sp>
      <p:sp>
        <p:nvSpPr>
          <p:cNvPr id="254" name="Structured"/>
          <p:cNvSpPr/>
          <p:nvPr/>
        </p:nvSpPr>
        <p:spPr>
          <a:xfrm>
            <a:off x="1922751" y="5776892"/>
            <a:ext cx="9490946" cy="1017462"/>
          </a:xfrm>
          <a:prstGeom prst="rect">
            <a:avLst/>
          </a:prstGeom>
          <a:solidFill>
            <a:srgbClr val="6E84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Structured</a:t>
            </a:r>
          </a:p>
        </p:txBody>
      </p:sp>
      <p:sp>
        <p:nvSpPr>
          <p:cNvPr id="255" name="Disordered"/>
          <p:cNvSpPr/>
          <p:nvPr/>
        </p:nvSpPr>
        <p:spPr>
          <a:xfrm>
            <a:off x="13213927" y="5776892"/>
            <a:ext cx="9715698" cy="1017462"/>
          </a:xfrm>
          <a:prstGeom prst="rect">
            <a:avLst/>
          </a:prstGeom>
          <a:solidFill>
            <a:srgbClr val="B44C5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Disordered</a:t>
            </a:r>
          </a:p>
        </p:txBody>
      </p:sp>
      <p:sp>
        <p:nvSpPr>
          <p:cNvPr id="256" name="⬇ ⬇  bulky hydrophobic aa: V, L, I, M, F, W, Y…"/>
          <p:cNvSpPr txBox="1"/>
          <p:nvPr/>
        </p:nvSpPr>
        <p:spPr>
          <a:xfrm>
            <a:off x="13083830" y="7040699"/>
            <a:ext cx="10076210" cy="4330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⬇ ⬇</a:t>
            </a:r>
            <a:r>
              <a:t>  bulky hydrophobic aa: V, L, I, M, F, W, Y</a:t>
            </a:r>
          </a:p>
          <a:p>
            <a:pPr algn="l" defTabSz="825500"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</a:rPr>
              <a:t>⬆ ⬆</a:t>
            </a:r>
            <a:r>
              <a:t> polar/charged aa:  S,P,Q,E,K,R</a:t>
            </a:r>
          </a:p>
          <a:p>
            <a:pPr algn="l" defTabSz="825500"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  <a:p>
            <a:pPr marL="406400" indent="-406400" algn="l" defTabSz="825500">
              <a:buSzPct val="123000"/>
              <a:buChar char="•"/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Low evolutionary sequence conservation</a:t>
            </a:r>
          </a:p>
          <a:p>
            <a:pPr lvl="1" marL="1016000" indent="-406400" algn="l" defTabSz="825500">
              <a:buSzPct val="123000"/>
              <a:buChar char="•"/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But might possess feature conservation</a:t>
            </a:r>
          </a:p>
          <a:p>
            <a:pPr marL="406400" indent="-406400" algn="l" defTabSz="825500">
              <a:buSzPct val="123000"/>
              <a:buChar char="•"/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Transient but not stable structure</a:t>
            </a:r>
          </a:p>
          <a:p>
            <a:pPr marL="406400" indent="-406400" algn="l" defTabSz="825500">
              <a:buSzPct val="123000"/>
              <a:buChar char="•"/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Insensitive to most structural mutations </a:t>
            </a:r>
          </a:p>
        </p:txBody>
      </p:sp>
      <p:sp>
        <p:nvSpPr>
          <p:cNvPr id="257" name="⬆ ⬆ bulky hydrophobic aa: V, L, I, M, F, W, Y…"/>
          <p:cNvSpPr txBox="1"/>
          <p:nvPr/>
        </p:nvSpPr>
        <p:spPr>
          <a:xfrm>
            <a:off x="1816677" y="7040699"/>
            <a:ext cx="10076211" cy="4330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</a:rPr>
              <a:t>⬆ ⬆</a:t>
            </a:r>
            <a:r>
              <a:t> bulky hydrophobic aa: V, L, I, M, F, W, Y</a:t>
            </a:r>
          </a:p>
          <a:p>
            <a:pPr algn="l" defTabSz="825500"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⬇ ⬇</a:t>
            </a:r>
            <a:r>
              <a:t> polar/charged aa:  S,P,Q,E,K,R</a:t>
            </a:r>
          </a:p>
          <a:p>
            <a:pPr algn="l" defTabSz="825500"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  <a:p>
            <a:pPr marL="406400" indent="-406400" algn="l" defTabSz="825500">
              <a:buSzPct val="123000"/>
              <a:buChar char="•"/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High evolutionary sequence conservation</a:t>
            </a:r>
          </a:p>
          <a:p>
            <a:pPr marL="406400" indent="-406400" algn="l" defTabSz="825500">
              <a:buSzPct val="123000"/>
              <a:buChar char="•"/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Defined stable secondary + tertiary structure</a:t>
            </a:r>
          </a:p>
          <a:p>
            <a:pPr marL="406400" indent="-406400" algn="l" defTabSz="825500">
              <a:buSzPct val="123000"/>
              <a:buChar char="•"/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Sensitive to mutations disrupting folding or structure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Flavors of Disorder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Flavors of Disorder</a:t>
            </a:r>
          </a:p>
        </p:txBody>
      </p:sp>
      <p:sp>
        <p:nvSpPr>
          <p:cNvPr id="260" name="Local disorder…"/>
          <p:cNvSpPr txBox="1"/>
          <p:nvPr>
            <p:ph type="body" idx="4294967295"/>
          </p:nvPr>
        </p:nvSpPr>
        <p:spPr>
          <a:xfrm>
            <a:off x="1206500" y="3524803"/>
            <a:ext cx="21971000" cy="8979713"/>
          </a:xfrm>
          <a:prstGeom prst="rect">
            <a:avLst/>
          </a:prstGeom>
        </p:spPr>
        <p:txBody>
          <a:bodyPr/>
          <a:lstStyle/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Local disorder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Global disorder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Global disorder -&gt; order upon binding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roperties of IDR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Properties of IDRs</a:t>
            </a:r>
          </a:p>
        </p:txBody>
      </p:sp>
      <p:sp>
        <p:nvSpPr>
          <p:cNvPr id="263" name="Multivalency…"/>
          <p:cNvSpPr txBox="1"/>
          <p:nvPr>
            <p:ph type="body" idx="4294967295"/>
          </p:nvPr>
        </p:nvSpPr>
        <p:spPr>
          <a:xfrm>
            <a:off x="1206500" y="3524803"/>
            <a:ext cx="21971000" cy="8979713"/>
          </a:xfrm>
          <a:prstGeom prst="rect">
            <a:avLst/>
          </a:prstGeom>
        </p:spPr>
        <p:txBody>
          <a:bodyPr/>
          <a:lstStyle/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Multivalency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Post-translational modifications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Molecular recognition control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roperties of IDRs - Multivalency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Properties of IDRs - Multivalency</a:t>
            </a:r>
          </a:p>
        </p:txBody>
      </p:sp>
      <p:sp>
        <p:nvSpPr>
          <p:cNvPr id="266" name="IDRs can possess multiple binding regions, often mediated by multiple short linear motifs (SLiM)…"/>
          <p:cNvSpPr txBox="1"/>
          <p:nvPr>
            <p:ph type="body" sz="half" idx="4294967295"/>
          </p:nvPr>
        </p:nvSpPr>
        <p:spPr>
          <a:xfrm>
            <a:off x="1206500" y="3524803"/>
            <a:ext cx="9901193" cy="8979713"/>
          </a:xfrm>
          <a:prstGeom prst="rect">
            <a:avLst/>
          </a:prstGeom>
        </p:spPr>
        <p:txBody>
          <a:bodyPr/>
          <a:lstStyle/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IDRs can possess multiple binding regions, often mediated by multiple short linear motifs (SLiM)</a:t>
            </a:r>
          </a:p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IDR multivalency can coordinate scaffolding, oligomerization, and condensate formation</a:t>
            </a:r>
          </a:p>
        </p:txBody>
      </p:sp>
      <p:pic>
        <p:nvPicPr>
          <p:cNvPr id="267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61774" r="0" b="0"/>
          <a:stretch>
            <a:fillRect/>
          </a:stretch>
        </p:blipFill>
        <p:spPr>
          <a:xfrm>
            <a:off x="11900945" y="3022421"/>
            <a:ext cx="9901283" cy="35036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0" t="892" r="52305" b="77078"/>
          <a:stretch>
            <a:fillRect/>
          </a:stretch>
        </p:blipFill>
        <p:spPr>
          <a:xfrm>
            <a:off x="12541958" y="7563837"/>
            <a:ext cx="9600896" cy="5424352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Patil et al, 2023 Cell"/>
          <p:cNvSpPr txBox="1"/>
          <p:nvPr/>
        </p:nvSpPr>
        <p:spPr>
          <a:xfrm>
            <a:off x="21449238" y="12873526"/>
            <a:ext cx="2847138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>
                <a:solidFill>
                  <a:srgbClr val="1F1F1F"/>
                </a:solidFill>
              </a:defRPr>
            </a:pPr>
            <a:r>
              <a:t>Patil et al, 2023 </a:t>
            </a:r>
            <a:r>
              <a:rPr b="1"/>
              <a:t>Cell</a:t>
            </a:r>
          </a:p>
        </p:txBody>
      </p:sp>
      <p:sp>
        <p:nvSpPr>
          <p:cNvPr id="270" name="Rectangle"/>
          <p:cNvSpPr/>
          <p:nvPr/>
        </p:nvSpPr>
        <p:spPr>
          <a:xfrm>
            <a:off x="11939720" y="7413136"/>
            <a:ext cx="1432152" cy="46258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71" name="Brangwynne et al, 2015 Nature Physics"/>
          <p:cNvSpPr txBox="1"/>
          <p:nvPr/>
        </p:nvSpPr>
        <p:spPr>
          <a:xfrm>
            <a:off x="18770192" y="13293767"/>
            <a:ext cx="5579975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>
                <a:solidFill>
                  <a:srgbClr val="1F1F1F"/>
                </a:solidFill>
              </a:defRPr>
            </a:pPr>
            <a:r>
              <a:t>Brangwynne et al, 2015 </a:t>
            </a:r>
            <a:r>
              <a:rPr b="1"/>
              <a:t>Nature Physics</a:t>
            </a:r>
          </a:p>
        </p:txBody>
      </p:sp>
      <p:sp>
        <p:nvSpPr>
          <p:cNvPr id="272" name="cBAF"/>
          <p:cNvSpPr txBox="1"/>
          <p:nvPr/>
        </p:nvSpPr>
        <p:spPr>
          <a:xfrm>
            <a:off x="11762384" y="10045398"/>
            <a:ext cx="859232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cBAF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roperties of IDRs - Tunability via PTM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Properties of IDRs - Tunability via PTMs</a:t>
            </a:r>
          </a:p>
        </p:txBody>
      </p:sp>
      <p:sp>
        <p:nvSpPr>
          <p:cNvPr id="275" name="IDRs are the most commonly post-translationally modified regions"/>
          <p:cNvSpPr txBox="1"/>
          <p:nvPr>
            <p:ph type="body" sz="half" idx="4294967295"/>
          </p:nvPr>
        </p:nvSpPr>
        <p:spPr>
          <a:xfrm>
            <a:off x="1206500" y="3524803"/>
            <a:ext cx="9901193" cy="8979713"/>
          </a:xfrm>
          <a:prstGeom prst="rect">
            <a:avLst/>
          </a:prstGeom>
        </p:spPr>
        <p:txBody>
          <a:bodyPr/>
          <a:lstStyle>
            <a:lvl1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IDRs are the most commonly post-translationally modified regions</a:t>
            </a:r>
          </a:p>
        </p:txBody>
      </p:sp>
      <p:pic>
        <p:nvPicPr>
          <p:cNvPr id="276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23506" r="32709" b="20603"/>
          <a:stretch>
            <a:fillRect/>
          </a:stretch>
        </p:blipFill>
        <p:spPr>
          <a:xfrm>
            <a:off x="13599389" y="3609346"/>
            <a:ext cx="9617353" cy="8810637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Rectangle"/>
          <p:cNvSpPr/>
          <p:nvPr/>
        </p:nvSpPr>
        <p:spPr>
          <a:xfrm>
            <a:off x="13146763" y="3297736"/>
            <a:ext cx="908325" cy="17811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78" name="Ginnell et al, 2023 Bioinformatics"/>
          <p:cNvSpPr txBox="1"/>
          <p:nvPr/>
        </p:nvSpPr>
        <p:spPr>
          <a:xfrm>
            <a:off x="19623955" y="13226807"/>
            <a:ext cx="4760672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>
                <a:solidFill>
                  <a:srgbClr val="1F1F1F"/>
                </a:solidFill>
              </a:defRPr>
            </a:pPr>
            <a:r>
              <a:t>Ginnell et al, 2023 </a:t>
            </a:r>
            <a:r>
              <a:rPr b="1"/>
              <a:t>Bioinformatics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roperties of IDRs - Tunability via PTM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Properties of IDRs - Tunability via PTMs</a:t>
            </a:r>
          </a:p>
        </p:txBody>
      </p:sp>
      <p:sp>
        <p:nvSpPr>
          <p:cNvPr id="281" name="IDRs are the most commonly post-translationally modified regions…"/>
          <p:cNvSpPr txBox="1"/>
          <p:nvPr>
            <p:ph type="body" sz="half" idx="4294967295"/>
          </p:nvPr>
        </p:nvSpPr>
        <p:spPr>
          <a:xfrm>
            <a:off x="1206500" y="3524803"/>
            <a:ext cx="9901193" cy="8979713"/>
          </a:xfrm>
          <a:prstGeom prst="rect">
            <a:avLst/>
          </a:prstGeom>
        </p:spPr>
        <p:txBody>
          <a:bodyPr/>
          <a:lstStyle/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IDRs are the most commonly post-translationally modified regions</a:t>
            </a:r>
          </a:p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PTMs can tune the function/affinity of a protein</a:t>
            </a:r>
          </a:p>
        </p:txBody>
      </p:sp>
      <p:sp>
        <p:nvSpPr>
          <p:cNvPr id="282" name="Rectangle"/>
          <p:cNvSpPr/>
          <p:nvPr/>
        </p:nvSpPr>
        <p:spPr>
          <a:xfrm>
            <a:off x="13146763" y="3297736"/>
            <a:ext cx="908325" cy="17811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28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082471" y="4876623"/>
            <a:ext cx="9410479" cy="6276072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Kennedy et al, 2025 NAR"/>
          <p:cNvSpPr txBox="1"/>
          <p:nvPr/>
        </p:nvSpPr>
        <p:spPr>
          <a:xfrm>
            <a:off x="20801558" y="13256247"/>
            <a:ext cx="3553055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>
                <a:solidFill>
                  <a:srgbClr val="1F1F1F"/>
                </a:solidFill>
              </a:defRPr>
            </a:pPr>
            <a:r>
              <a:t>Kennedy et al, 2025 </a:t>
            </a:r>
            <a:r>
              <a:rPr b="1"/>
              <a:t>NAR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roup"/>
          <p:cNvGrpSpPr/>
          <p:nvPr/>
        </p:nvGrpSpPr>
        <p:grpSpPr>
          <a:xfrm>
            <a:off x="13853324" y="1457085"/>
            <a:ext cx="8402851" cy="6695993"/>
            <a:chOff x="0" y="0"/>
            <a:chExt cx="8402849" cy="6695992"/>
          </a:xfrm>
        </p:grpSpPr>
        <p:pic>
          <p:nvPicPr>
            <p:cNvPr id="286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66451" t="52597" r="853" b="0"/>
            <a:stretch>
              <a:fillRect/>
            </a:stretch>
          </p:blipFill>
          <p:spPr>
            <a:xfrm>
              <a:off x="666933" y="-1"/>
              <a:ext cx="7196383" cy="66959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87" name="Rectangle"/>
            <p:cNvSpPr/>
            <p:nvPr/>
          </p:nvSpPr>
          <p:spPr>
            <a:xfrm>
              <a:off x="0" y="4340384"/>
              <a:ext cx="1766898" cy="113847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88" name="Rectangle"/>
            <p:cNvSpPr/>
            <p:nvPr/>
          </p:nvSpPr>
          <p:spPr>
            <a:xfrm>
              <a:off x="5527736" y="4659454"/>
              <a:ext cx="2875114" cy="81940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pic>
        <p:nvPicPr>
          <p:cNvPr id="29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09319" y="8108632"/>
            <a:ext cx="5890862" cy="4544380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Properties of IDRs - Tunability via PTM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Properties of IDRs - Tunability via PTMs</a:t>
            </a:r>
          </a:p>
        </p:txBody>
      </p:sp>
      <p:sp>
        <p:nvSpPr>
          <p:cNvPr id="292" name="IDRs are the most commonly post-translationally modified regions…"/>
          <p:cNvSpPr txBox="1"/>
          <p:nvPr>
            <p:ph type="body" sz="half" idx="4294967295"/>
          </p:nvPr>
        </p:nvSpPr>
        <p:spPr>
          <a:xfrm>
            <a:off x="1206500" y="3524803"/>
            <a:ext cx="9901193" cy="8979713"/>
          </a:xfrm>
          <a:prstGeom prst="rect">
            <a:avLst/>
          </a:prstGeom>
        </p:spPr>
        <p:txBody>
          <a:bodyPr/>
          <a:lstStyle/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IDRs are the most commonly post-translationally modified regions</a:t>
            </a:r>
          </a:p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PTMs can tune the function/affinity of a protein</a:t>
            </a:r>
          </a:p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Or its substrate</a:t>
            </a:r>
          </a:p>
        </p:txBody>
      </p:sp>
      <p:sp>
        <p:nvSpPr>
          <p:cNvPr id="293" name="Rectangle"/>
          <p:cNvSpPr/>
          <p:nvPr/>
        </p:nvSpPr>
        <p:spPr>
          <a:xfrm>
            <a:off x="13146763" y="3297736"/>
            <a:ext cx="908325" cy="17811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94" name="Jambhekar et al, 2019 Nat Rev MCB"/>
          <p:cNvSpPr txBox="1"/>
          <p:nvPr/>
        </p:nvSpPr>
        <p:spPr>
          <a:xfrm>
            <a:off x="19270674" y="13256247"/>
            <a:ext cx="5156303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>
                <a:solidFill>
                  <a:srgbClr val="1F1F1F"/>
                </a:solidFill>
              </a:defRPr>
            </a:pPr>
            <a:r>
              <a:t>Jambhekar et al, 2019 </a:t>
            </a:r>
            <a:r>
              <a:rPr b="1"/>
              <a:t>Nat Rev MCB</a:t>
            </a:r>
          </a:p>
        </p:txBody>
      </p:sp>
      <p:sp>
        <p:nvSpPr>
          <p:cNvPr id="295" name="Circle"/>
          <p:cNvSpPr/>
          <p:nvPr/>
        </p:nvSpPr>
        <p:spPr>
          <a:xfrm>
            <a:off x="19064218" y="9033434"/>
            <a:ext cx="608691" cy="608692"/>
          </a:xfrm>
          <a:prstGeom prst="ellipse">
            <a:avLst/>
          </a:prstGeom>
          <a:ln w="508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96" name="Histone H3"/>
          <p:cNvSpPr txBox="1"/>
          <p:nvPr/>
        </p:nvSpPr>
        <p:spPr>
          <a:xfrm>
            <a:off x="16498165" y="12456451"/>
            <a:ext cx="1632815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Histone H3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roperties of IDRs - Molecular Recognition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Properties of IDRs - Molecular Recognition</a:t>
            </a:r>
          </a:p>
        </p:txBody>
      </p:sp>
      <p:grpSp>
        <p:nvGrpSpPr>
          <p:cNvPr id="302" name="Group"/>
          <p:cNvGrpSpPr/>
          <p:nvPr/>
        </p:nvGrpSpPr>
        <p:grpSpPr>
          <a:xfrm>
            <a:off x="11297544" y="5500108"/>
            <a:ext cx="12681045" cy="4098866"/>
            <a:chOff x="0" y="0"/>
            <a:chExt cx="12681044" cy="4098865"/>
          </a:xfrm>
        </p:grpSpPr>
        <p:pic>
          <p:nvPicPr>
            <p:cNvPr id="299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1673" r="47132" b="87506"/>
            <a:stretch>
              <a:fillRect/>
            </a:stretch>
          </p:blipFill>
          <p:spPr>
            <a:xfrm>
              <a:off x="0" y="993825"/>
              <a:ext cx="12508478" cy="30839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0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45785" r="3772" b="0"/>
            <a:stretch>
              <a:fillRect/>
            </a:stretch>
          </p:blipFill>
          <p:spPr>
            <a:xfrm>
              <a:off x="8065602" y="259029"/>
              <a:ext cx="4615443" cy="38398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1" name="Rectangle"/>
            <p:cNvSpPr/>
            <p:nvPr/>
          </p:nvSpPr>
          <p:spPr>
            <a:xfrm>
              <a:off x="7531152" y="0"/>
              <a:ext cx="1270001" cy="60920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sp>
        <p:nvSpPr>
          <p:cNvPr id="303" name="Sugase, Dyson &amp; Wright, 2007 Nature"/>
          <p:cNvSpPr txBox="1"/>
          <p:nvPr/>
        </p:nvSpPr>
        <p:spPr>
          <a:xfrm>
            <a:off x="19035154" y="13256247"/>
            <a:ext cx="5314189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>
                <a:solidFill>
                  <a:srgbClr val="1F1F1F"/>
                </a:solidFill>
              </a:defRPr>
            </a:pPr>
            <a:r>
              <a:t>Sugase, Dyson &amp; Wright, 2007 </a:t>
            </a:r>
            <a:r>
              <a:rPr b="1"/>
              <a:t>Nature</a:t>
            </a:r>
          </a:p>
        </p:txBody>
      </p:sp>
      <p:sp>
        <p:nvSpPr>
          <p:cNvPr id="304" name="IDRs can adopt structured conformations upon binding to their molecular targets, also called coupled folding…"/>
          <p:cNvSpPr txBox="1"/>
          <p:nvPr>
            <p:ph type="body" sz="half" idx="4294967295"/>
          </p:nvPr>
        </p:nvSpPr>
        <p:spPr>
          <a:xfrm>
            <a:off x="1206500" y="3524803"/>
            <a:ext cx="10442729" cy="8979713"/>
          </a:xfrm>
          <a:prstGeom prst="rect">
            <a:avLst/>
          </a:prstGeom>
        </p:spPr>
        <p:txBody>
          <a:bodyPr/>
          <a:lstStyle/>
          <a:p>
            <a:pPr marL="663575" indent="-663575" defTabSz="784225">
              <a:lnSpc>
                <a:spcPct val="100000"/>
              </a:lnSpc>
              <a:spcBef>
                <a:spcPts val="1700"/>
              </a:spcBef>
              <a:defRPr spc="-52" sz="5225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IDRs can adopt structured conformations upon binding to their molecular targets, also called coupled folding</a:t>
            </a:r>
          </a:p>
          <a:p>
            <a:pPr marL="663575" indent="-663575" defTabSz="784225">
              <a:lnSpc>
                <a:spcPct val="100000"/>
              </a:lnSpc>
              <a:spcBef>
                <a:spcPts val="1700"/>
              </a:spcBef>
              <a:defRPr spc="-52" sz="5225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This can happen as IDR-IDR, IDR-RNA, IDR-DNA interactions</a:t>
            </a:r>
          </a:p>
          <a:p>
            <a:pPr marL="663575" indent="-663575" defTabSz="784225">
              <a:lnSpc>
                <a:spcPct val="100000"/>
              </a:lnSpc>
              <a:spcBef>
                <a:spcPts val="1700"/>
              </a:spcBef>
              <a:defRPr spc="-52" sz="5225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The activation domain of CREB (pKID) binding to CBP KIX domain was one of the first NMR-validated IDR coupled-folding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ontent Covere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Content Covered</a:t>
            </a:r>
          </a:p>
        </p:txBody>
      </p:sp>
      <p:sp>
        <p:nvSpPr>
          <p:cNvPr id="158" name="What is an IDR?…"/>
          <p:cNvSpPr txBox="1"/>
          <p:nvPr>
            <p:ph type="body" idx="4294967295"/>
          </p:nvPr>
        </p:nvSpPr>
        <p:spPr>
          <a:xfrm>
            <a:off x="1206500" y="3524803"/>
            <a:ext cx="21971000" cy="8979713"/>
          </a:xfrm>
          <a:prstGeom prst="rect">
            <a:avLst/>
          </a:prstGeom>
        </p:spPr>
        <p:txBody>
          <a:bodyPr/>
          <a:lstStyle/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i="1"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What is an IDR?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i="1"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IDR Ensembles and Properties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i="1"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How do IDRs contribute to function?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i="1"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Tools to study IDRs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roperties of IDRs - Autoinhibition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Properties of IDRs - Autoinhibition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Conformational Ensemble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Conformational Ensembles</a:t>
            </a:r>
          </a:p>
        </p:txBody>
      </p:sp>
      <p:sp>
        <p:nvSpPr>
          <p:cNvPr id="309" name="When thinking about IDR properties, it is useful to think about the properties of the ensemble"/>
          <p:cNvSpPr txBox="1"/>
          <p:nvPr/>
        </p:nvSpPr>
        <p:spPr>
          <a:xfrm>
            <a:off x="3129950" y="6160425"/>
            <a:ext cx="19335409" cy="177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When thinking about IDR properties, it is useful to think about the properties of the ensemble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Conformational Ensemble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Conformational Ensembles</a:t>
            </a:r>
          </a:p>
        </p:txBody>
      </p:sp>
      <p:sp>
        <p:nvSpPr>
          <p:cNvPr id="312" name="What is an ensemble?"/>
          <p:cNvSpPr txBox="1"/>
          <p:nvPr/>
        </p:nvSpPr>
        <p:spPr>
          <a:xfrm>
            <a:off x="3129950" y="6579525"/>
            <a:ext cx="6727350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lnSpc>
                <a:spcPct val="200000"/>
              </a:lnSpc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/>
            <a:r>
              <a:t>What is an ensemble?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41580_2023_673_MOESM1_ESM.mp4" descr="41580_2023_673_MOESM1_ESM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1476691" y="451106"/>
            <a:ext cx="13716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315" name="Conformational Ensemble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Conformational Ensembles</a:t>
            </a:r>
          </a:p>
        </p:txBody>
      </p:sp>
      <p:sp>
        <p:nvSpPr>
          <p:cNvPr id="316" name="What is an ensemble?…"/>
          <p:cNvSpPr txBox="1"/>
          <p:nvPr/>
        </p:nvSpPr>
        <p:spPr>
          <a:xfrm>
            <a:off x="3129950" y="5627025"/>
            <a:ext cx="11849208" cy="284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t>What is an ensemble?</a:t>
            </a:r>
          </a:p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Landscape of conformations accessible to an IDR.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0" fill="hold"/>
                                        <p:tgtEl>
                                          <p:spTgt spid="3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314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314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1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41580_2023_673_MOESM1_ESM.mp4" descr="41580_2023_673_MOESM1_ESM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1476691" y="451106"/>
            <a:ext cx="13716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Conformational Ensemble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Conformational Ensembles</a:t>
            </a:r>
          </a:p>
        </p:txBody>
      </p:sp>
      <p:sp>
        <p:nvSpPr>
          <p:cNvPr id="320" name="What is an ensemble?…"/>
          <p:cNvSpPr txBox="1"/>
          <p:nvPr/>
        </p:nvSpPr>
        <p:spPr>
          <a:xfrm>
            <a:off x="3129950" y="5093625"/>
            <a:ext cx="11849208" cy="391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t>What is an ensemble?</a:t>
            </a:r>
          </a:p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Landscape of conformations accessible to an IDR. </a:t>
            </a:r>
          </a:p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Ensembles are often heterogeneous.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0" fill="hold"/>
                                        <p:tgtEl>
                                          <p:spTgt spid="3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318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318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1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onformational Ensemble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Conformational Ensembles</a:t>
            </a:r>
          </a:p>
        </p:txBody>
      </p:sp>
      <p:sp>
        <p:nvSpPr>
          <p:cNvPr id="323" name="Properties of ensembles:"/>
          <p:cNvSpPr txBox="1"/>
          <p:nvPr/>
        </p:nvSpPr>
        <p:spPr>
          <a:xfrm>
            <a:off x="3129950" y="6579525"/>
            <a:ext cx="7603618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lnSpc>
                <a:spcPct val="200000"/>
              </a:lnSpc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/>
            <a:r>
              <a:t>Properties of ensembles: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Conformational Ensemble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Conformational Ensembles</a:t>
            </a:r>
          </a:p>
        </p:txBody>
      </p:sp>
      <p:sp>
        <p:nvSpPr>
          <p:cNvPr id="326" name="Properties of ensembles:…"/>
          <p:cNvSpPr txBox="1"/>
          <p:nvPr/>
        </p:nvSpPr>
        <p:spPr>
          <a:xfrm>
            <a:off x="3129950" y="5665125"/>
            <a:ext cx="7603618" cy="276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t>Properties of ensembles: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Radius of gyration</a:t>
            </a:r>
          </a:p>
          <a:p>
            <a:pPr algn="l" defTabSz="825500">
              <a:spcBef>
                <a:spcPts val="1800"/>
              </a:spcBef>
              <a:defRPr spc="-35" sz="3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Measures compactness</a:t>
            </a:r>
          </a:p>
        </p:txBody>
      </p:sp>
      <p:pic>
        <p:nvPicPr>
          <p:cNvPr id="327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23557" t="31146" r="37972" b="40970"/>
          <a:stretch>
            <a:fillRect/>
          </a:stretch>
        </p:blipFill>
        <p:spPr>
          <a:xfrm>
            <a:off x="12719481" y="4228152"/>
            <a:ext cx="9011861" cy="6368016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Square"/>
          <p:cNvSpPr/>
          <p:nvPr/>
        </p:nvSpPr>
        <p:spPr>
          <a:xfrm>
            <a:off x="12232169" y="3989747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29" name="Holehouse &amp; Kragelund, 2023 Nature Rev Mol Cell Bio"/>
          <p:cNvSpPr txBox="1"/>
          <p:nvPr/>
        </p:nvSpPr>
        <p:spPr>
          <a:xfrm>
            <a:off x="17553017" y="13195267"/>
            <a:ext cx="6753531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2100">
                <a:solidFill>
                  <a:srgbClr val="1F1F1F"/>
                </a:solidFill>
              </a:defRPr>
            </a:pPr>
            <a:r>
              <a:t>Holehouse &amp; Kragelund, 2023 </a:t>
            </a:r>
            <a:r>
              <a:rPr b="1"/>
              <a:t>Nature Rev Mol Cell Bio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Conformational Ensemble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Conformational Ensembles</a:t>
            </a:r>
          </a:p>
        </p:txBody>
      </p:sp>
      <p:pic>
        <p:nvPicPr>
          <p:cNvPr id="332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23557" t="31146" r="37972" b="40970"/>
          <a:stretch>
            <a:fillRect/>
          </a:stretch>
        </p:blipFill>
        <p:spPr>
          <a:xfrm>
            <a:off x="12694082" y="2754952"/>
            <a:ext cx="9011861" cy="6368017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Properties of ensembles:…"/>
          <p:cNvSpPr txBox="1"/>
          <p:nvPr/>
        </p:nvSpPr>
        <p:spPr>
          <a:xfrm>
            <a:off x="3129950" y="5131725"/>
            <a:ext cx="7603618" cy="383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t>Properties of ensembles: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Radius of gyration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End-to-end distances</a:t>
            </a:r>
          </a:p>
          <a:p>
            <a:pPr algn="l" defTabSz="825500">
              <a:spcBef>
                <a:spcPts val="1800"/>
              </a:spcBef>
              <a:defRPr spc="-35" sz="3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Measures global ensemble dimensions</a:t>
            </a:r>
          </a:p>
        </p:txBody>
      </p:sp>
      <p:pic>
        <p:nvPicPr>
          <p:cNvPr id="334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515" t="47557" r="78279" b="41934"/>
          <a:stretch>
            <a:fillRect/>
          </a:stretch>
        </p:blipFill>
        <p:spPr>
          <a:xfrm>
            <a:off x="14018850" y="9263554"/>
            <a:ext cx="6362306" cy="3073504"/>
          </a:xfrm>
          <a:prstGeom prst="rect">
            <a:avLst/>
          </a:prstGeom>
          <a:ln w="12700">
            <a:miter lim="400000"/>
          </a:ln>
        </p:spPr>
      </p:pic>
      <p:sp>
        <p:nvSpPr>
          <p:cNvPr id="335" name="Square"/>
          <p:cNvSpPr/>
          <p:nvPr/>
        </p:nvSpPr>
        <p:spPr>
          <a:xfrm>
            <a:off x="12284105" y="2431664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36" name="Holehouse &amp; Kragelund, 2023 Nature Rev Mol Cell Bio"/>
          <p:cNvSpPr txBox="1"/>
          <p:nvPr/>
        </p:nvSpPr>
        <p:spPr>
          <a:xfrm>
            <a:off x="17553016" y="13195267"/>
            <a:ext cx="6753531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2100">
                <a:solidFill>
                  <a:srgbClr val="1F1F1F"/>
                </a:solidFill>
              </a:defRPr>
            </a:pPr>
            <a:r>
              <a:t>Holehouse &amp; Kragelund, 2023 </a:t>
            </a:r>
            <a:r>
              <a:rPr b="1"/>
              <a:t>Nature Rev Mol Cell Bio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Conformational Ensemble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Conformational Ensembles</a:t>
            </a:r>
          </a:p>
        </p:txBody>
      </p:sp>
      <p:sp>
        <p:nvSpPr>
          <p:cNvPr id="339" name="Properties of ensembles:…"/>
          <p:cNvSpPr txBox="1"/>
          <p:nvPr/>
        </p:nvSpPr>
        <p:spPr>
          <a:xfrm>
            <a:off x="3129950" y="4064925"/>
            <a:ext cx="7603618" cy="596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t>Properties of ensembles: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Radius of gyration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End-to-end distances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Inter-residue distances</a:t>
            </a:r>
          </a:p>
          <a:p>
            <a:pPr algn="l" defTabSz="825500">
              <a:spcBef>
                <a:spcPts val="1800"/>
              </a:spcBef>
              <a:defRPr spc="-35" sz="3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Measures specific dimensions</a:t>
            </a:r>
          </a:p>
        </p:txBody>
      </p:sp>
      <p:pic>
        <p:nvPicPr>
          <p:cNvPr id="340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21499" t="81220" r="38288" b="0"/>
          <a:stretch>
            <a:fillRect/>
          </a:stretch>
        </p:blipFill>
        <p:spPr>
          <a:xfrm>
            <a:off x="13960365" y="3089650"/>
            <a:ext cx="8372144" cy="38116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80924" t="19495" r="2434" b="55674"/>
          <a:stretch>
            <a:fillRect/>
          </a:stretch>
        </p:blipFill>
        <p:spPr>
          <a:xfrm>
            <a:off x="16104482" y="7123628"/>
            <a:ext cx="4083950" cy="5452091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Square"/>
          <p:cNvSpPr/>
          <p:nvPr/>
        </p:nvSpPr>
        <p:spPr>
          <a:xfrm>
            <a:off x="13868157" y="2483600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43" name="Holehouse &amp; Kragelund, 2023 Nature Rev Mol Cell Bio"/>
          <p:cNvSpPr txBox="1"/>
          <p:nvPr/>
        </p:nvSpPr>
        <p:spPr>
          <a:xfrm>
            <a:off x="17553016" y="13195267"/>
            <a:ext cx="6753531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2100">
                <a:solidFill>
                  <a:srgbClr val="1F1F1F"/>
                </a:solidFill>
              </a:defRPr>
            </a:pPr>
            <a:r>
              <a:t>Holehouse &amp; Kragelund, 2023 </a:t>
            </a:r>
            <a:r>
              <a:rPr b="1"/>
              <a:t>Nature Rev Mol Cell Bio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Conformational Ensemble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Conformational Ensembles</a:t>
            </a:r>
          </a:p>
        </p:txBody>
      </p:sp>
      <p:sp>
        <p:nvSpPr>
          <p:cNvPr id="346" name="Properties of ensembles:…"/>
          <p:cNvSpPr txBox="1"/>
          <p:nvPr/>
        </p:nvSpPr>
        <p:spPr>
          <a:xfrm>
            <a:off x="3129950" y="4064925"/>
            <a:ext cx="7603618" cy="596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t>Properties of ensembles: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Radius of gyration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End-to-end distances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Inter-residue distances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Asphericity</a:t>
            </a:r>
          </a:p>
          <a:p>
            <a:pPr algn="l" defTabSz="825500">
              <a:spcBef>
                <a:spcPts val="1800"/>
              </a:spcBef>
              <a:defRPr spc="-35" sz="3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Measures ensemble shape</a:t>
            </a:r>
          </a:p>
        </p:txBody>
      </p:sp>
      <p:pic>
        <p:nvPicPr>
          <p:cNvPr id="347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393" t="57693" r="79272" b="30836"/>
          <a:stretch>
            <a:fillRect/>
          </a:stretch>
        </p:blipFill>
        <p:spPr>
          <a:xfrm>
            <a:off x="14468365" y="5274050"/>
            <a:ext cx="7160400" cy="3937237"/>
          </a:xfrm>
          <a:prstGeom prst="rect">
            <a:avLst/>
          </a:prstGeom>
          <a:ln w="12700">
            <a:miter lim="400000"/>
          </a:ln>
        </p:spPr>
      </p:pic>
      <p:sp>
        <p:nvSpPr>
          <p:cNvPr id="348" name="Holehouse &amp; Kragelund, 2023 Nature Rev Mol Cell Bio"/>
          <p:cNvSpPr txBox="1"/>
          <p:nvPr/>
        </p:nvSpPr>
        <p:spPr>
          <a:xfrm>
            <a:off x="17553016" y="13195267"/>
            <a:ext cx="6753531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2100">
                <a:solidFill>
                  <a:srgbClr val="1F1F1F"/>
                </a:solidFill>
              </a:defRPr>
            </a:pPr>
            <a:r>
              <a:t>Holehouse &amp; Kragelund, 2023 </a:t>
            </a:r>
            <a:r>
              <a:rPr b="1"/>
              <a:t>Nature Rev Mol Cell Bio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lassic View of Structure-Function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Classic View of Structure-Function</a:t>
            </a:r>
          </a:p>
        </p:txBody>
      </p:sp>
      <p:grpSp>
        <p:nvGrpSpPr>
          <p:cNvPr id="163" name="Group"/>
          <p:cNvGrpSpPr/>
          <p:nvPr/>
        </p:nvGrpSpPr>
        <p:grpSpPr>
          <a:xfrm>
            <a:off x="-1365135" y="3655787"/>
            <a:ext cx="9853763" cy="7267305"/>
            <a:chOff x="0" y="0"/>
            <a:chExt cx="9853762" cy="7267303"/>
          </a:xfrm>
        </p:grpSpPr>
        <p:pic>
          <p:nvPicPr>
            <p:cNvPr id="161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46423" b="72710"/>
            <a:stretch>
              <a:fillRect/>
            </a:stretch>
          </p:blipFill>
          <p:spPr>
            <a:xfrm>
              <a:off x="0" y="0"/>
              <a:ext cx="9853763" cy="62330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2" name="Rectangle"/>
            <p:cNvSpPr/>
            <p:nvPr/>
          </p:nvSpPr>
          <p:spPr>
            <a:xfrm>
              <a:off x="5669659" y="5425475"/>
              <a:ext cx="944281" cy="184182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sp>
        <p:nvSpPr>
          <p:cNvPr id="164" name="Line"/>
          <p:cNvSpPr/>
          <p:nvPr/>
        </p:nvSpPr>
        <p:spPr>
          <a:xfrm>
            <a:off x="8986162" y="7518968"/>
            <a:ext cx="1270001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5" name="Sequence"/>
          <p:cNvSpPr txBox="1"/>
          <p:nvPr/>
        </p:nvSpPr>
        <p:spPr>
          <a:xfrm>
            <a:off x="2751006" y="10153467"/>
            <a:ext cx="3039270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lnSpc>
                <a:spcPct val="200000"/>
              </a:lnSpc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Sequence</a:t>
            </a:r>
          </a:p>
        </p:txBody>
      </p:sp>
      <p:sp>
        <p:nvSpPr>
          <p:cNvPr id="166" name="Structure"/>
          <p:cNvSpPr txBox="1"/>
          <p:nvPr/>
        </p:nvSpPr>
        <p:spPr>
          <a:xfrm>
            <a:off x="11456873" y="10153467"/>
            <a:ext cx="2890838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lnSpc>
                <a:spcPct val="200000"/>
              </a:lnSpc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Structure</a:t>
            </a:r>
          </a:p>
        </p:txBody>
      </p:sp>
      <p:sp>
        <p:nvSpPr>
          <p:cNvPr id="167" name="Function"/>
          <p:cNvSpPr txBox="1"/>
          <p:nvPr/>
        </p:nvSpPr>
        <p:spPr>
          <a:xfrm>
            <a:off x="19210051" y="10153467"/>
            <a:ext cx="2743804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lnSpc>
                <a:spcPct val="200000"/>
              </a:lnSpc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Function</a:t>
            </a:r>
          </a:p>
        </p:txBody>
      </p:sp>
      <p:sp>
        <p:nvSpPr>
          <p:cNvPr id="168" name="Line"/>
          <p:cNvSpPr/>
          <p:nvPr/>
        </p:nvSpPr>
        <p:spPr>
          <a:xfrm>
            <a:off x="15916792" y="7518968"/>
            <a:ext cx="1270001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6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29970" y="5146646"/>
            <a:ext cx="4744644" cy="4744644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Human carbonic anhydrase PDB: 6LUX"/>
          <p:cNvSpPr txBox="1"/>
          <p:nvPr/>
        </p:nvSpPr>
        <p:spPr>
          <a:xfrm>
            <a:off x="11456873" y="11060778"/>
            <a:ext cx="3822225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25" sz="2500">
                <a:solidFill>
                  <a:srgbClr val="92929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Human carbonic anhydrase</a:t>
            </a:r>
            <a:br/>
            <a:r>
              <a:t>PDB: 6LUX</a:t>
            </a:r>
          </a:p>
        </p:txBody>
      </p:sp>
      <p:pic>
        <p:nvPicPr>
          <p:cNvPr id="17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629969" y="8257941"/>
            <a:ext cx="5903967" cy="1490902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</p:spPr>
      </p:pic>
      <p:sp>
        <p:nvSpPr>
          <p:cNvPr id="172" name="Hemoglobin function"/>
          <p:cNvSpPr txBox="1"/>
          <p:nvPr/>
        </p:nvSpPr>
        <p:spPr>
          <a:xfrm>
            <a:off x="19291459" y="11251278"/>
            <a:ext cx="299624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spcBef>
                <a:spcPts val="1800"/>
              </a:spcBef>
              <a:defRPr spc="-25" sz="2500">
                <a:solidFill>
                  <a:srgbClr val="929292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Hemoglobin function</a:t>
            </a:r>
          </a:p>
        </p:txBody>
      </p:sp>
      <p:pic>
        <p:nvPicPr>
          <p:cNvPr id="173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45487" y="2951664"/>
            <a:ext cx="4872932" cy="49016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onformational Ensemble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Conformational Ensembles</a:t>
            </a:r>
          </a:p>
        </p:txBody>
      </p:sp>
      <p:pic>
        <p:nvPicPr>
          <p:cNvPr id="353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30906" r="0" b="0"/>
          <a:stretch>
            <a:fillRect/>
          </a:stretch>
        </p:blipFill>
        <p:spPr>
          <a:xfrm>
            <a:off x="11123501" y="5595938"/>
            <a:ext cx="11107589" cy="7481977"/>
          </a:xfrm>
          <a:prstGeom prst="rect">
            <a:avLst/>
          </a:prstGeom>
          <a:ln w="12700">
            <a:miter lim="400000"/>
          </a:ln>
        </p:spPr>
      </p:pic>
      <p:sp>
        <p:nvSpPr>
          <p:cNvPr id="354" name="Properties of ensembles:"/>
          <p:cNvSpPr txBox="1"/>
          <p:nvPr/>
        </p:nvSpPr>
        <p:spPr>
          <a:xfrm>
            <a:off x="3129950" y="6579525"/>
            <a:ext cx="7603618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lnSpc>
                <a:spcPct val="200000"/>
              </a:lnSpc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/>
            <a:r>
              <a:t>Properties of ensembles: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How do IDRs contribute to biological function?"/>
          <p:cNvSpPr txBox="1"/>
          <p:nvPr>
            <p:ph type="title"/>
          </p:nvPr>
        </p:nvSpPr>
        <p:spPr>
          <a:xfrm>
            <a:off x="1206500" y="6140525"/>
            <a:ext cx="21971000" cy="1434950"/>
          </a:xfrm>
          <a:prstGeom prst="rect">
            <a:avLst/>
          </a:prstGeom>
        </p:spPr>
        <p:txBody>
          <a:bodyPr/>
          <a:lstStyle>
            <a:lvl1pPr algn="ctr" defTabSz="2292038">
              <a:defRPr spc="-159" sz="7990"/>
            </a:lvl1pPr>
          </a:lstStyle>
          <a:p>
            <a:pPr/>
            <a:r>
              <a:t>How do IDRs contribute to biological function?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6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A survey of IDR function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A survey of IDR functions </a:t>
            </a:r>
          </a:p>
        </p:txBody>
      </p:sp>
      <p:pic>
        <p:nvPicPr>
          <p:cNvPr id="35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6952" y="2442839"/>
            <a:ext cx="15210096" cy="112991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A survey of IDR functions - TF localization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A survey of IDR functions - TF localization</a:t>
            </a:r>
          </a:p>
        </p:txBody>
      </p:sp>
      <p:sp>
        <p:nvSpPr>
          <p:cNvPr id="362" name="IDRs have been shown to direct and tune TF localization in addition to DBDs.…"/>
          <p:cNvSpPr txBox="1"/>
          <p:nvPr>
            <p:ph type="body" sz="half" idx="4294967295"/>
          </p:nvPr>
        </p:nvSpPr>
        <p:spPr>
          <a:xfrm>
            <a:off x="1032879" y="3524803"/>
            <a:ext cx="9901194" cy="9275749"/>
          </a:xfrm>
          <a:prstGeom prst="rect">
            <a:avLst/>
          </a:prstGeom>
        </p:spPr>
        <p:txBody>
          <a:bodyPr/>
          <a:lstStyle/>
          <a:p>
            <a:pPr marL="691515" indent="-691515" defTabSz="817244">
              <a:lnSpc>
                <a:spcPct val="100000"/>
              </a:lnSpc>
              <a:spcBef>
                <a:spcPts val="1700"/>
              </a:spcBef>
              <a:defRPr spc="-54" sz="5445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IDRs have been shown to direct and tune TF localization in addition to DBDs.</a:t>
            </a:r>
          </a:p>
          <a:p>
            <a:pPr marL="691515" indent="-691515" defTabSz="817244">
              <a:lnSpc>
                <a:spcPct val="100000"/>
              </a:lnSpc>
              <a:spcBef>
                <a:spcPts val="1700"/>
              </a:spcBef>
              <a:defRPr spc="-54" sz="5445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Aromatic residues can mediate IDR-IDR self interactions to guide TFs to targets</a:t>
            </a:r>
          </a:p>
          <a:p>
            <a:pPr marL="691515" indent="-691515" defTabSz="817244">
              <a:lnSpc>
                <a:spcPct val="100000"/>
              </a:lnSpc>
              <a:spcBef>
                <a:spcPts val="1700"/>
              </a:spcBef>
              <a:defRPr spc="-54" sz="5445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>
                <a:latin typeface="Lato Bold"/>
                <a:ea typeface="Lato Bold"/>
                <a:cs typeface="Lato Bold"/>
                <a:sym typeface="Lato Bold"/>
              </a:rPr>
              <a:t>Model</a:t>
            </a:r>
            <a:r>
              <a:t>: DBD + IDR achieve the level of specificity required for eukaryotic genome size</a:t>
            </a:r>
          </a:p>
        </p:txBody>
      </p:sp>
      <p:pic>
        <p:nvPicPr>
          <p:cNvPr id="363" name="page16image56088880.png" descr="page16image56088880.png"/>
          <p:cNvPicPr>
            <a:picLocks noChangeAspect="1"/>
          </p:cNvPicPr>
          <p:nvPr/>
        </p:nvPicPr>
        <p:blipFill>
          <a:blip r:embed="rId2">
            <a:extLst/>
          </a:blip>
          <a:srcRect l="0" t="0" r="37700" b="55795"/>
          <a:stretch>
            <a:fillRect/>
          </a:stretch>
        </p:blipFill>
        <p:spPr>
          <a:xfrm>
            <a:off x="12042208" y="3156252"/>
            <a:ext cx="12165833" cy="5110734"/>
          </a:xfrm>
          <a:prstGeom prst="rect">
            <a:avLst/>
          </a:prstGeom>
          <a:ln w="12700">
            <a:miter lim="400000"/>
          </a:ln>
        </p:spPr>
      </p:pic>
      <p:sp>
        <p:nvSpPr>
          <p:cNvPr id="364" name="Jonas et al, 2025 Nature Rev Genetics…"/>
          <p:cNvSpPr txBox="1"/>
          <p:nvPr/>
        </p:nvSpPr>
        <p:spPr>
          <a:xfrm>
            <a:off x="19417669" y="12997223"/>
            <a:ext cx="4832224" cy="754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r" defTabSz="457200">
              <a:defRPr i="1" sz="2100">
                <a:solidFill>
                  <a:srgbClr val="1F1F1F"/>
                </a:solidFill>
              </a:defRPr>
            </a:pPr>
            <a:r>
              <a:t>Jonas et al, 2025 </a:t>
            </a:r>
            <a:r>
              <a:rPr b="1"/>
              <a:t>Nature Rev Genetics</a:t>
            </a:r>
            <a:endParaRPr b="1"/>
          </a:p>
          <a:p>
            <a:pPr algn="r" defTabSz="457200">
              <a:defRPr i="1" sz="2100">
                <a:solidFill>
                  <a:srgbClr val="1F1F1F"/>
                </a:solidFill>
              </a:defRPr>
            </a:pPr>
            <a:r>
              <a:t>Abidi et al, 2026 </a:t>
            </a:r>
            <a:r>
              <a:rPr b="1"/>
              <a:t>Science</a:t>
            </a:r>
          </a:p>
        </p:txBody>
      </p:sp>
      <p:pic>
        <p:nvPicPr>
          <p:cNvPr id="36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78521" y="8633370"/>
            <a:ext cx="13036632" cy="39972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A survey of IDR functions - Chromatin condensate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>
            <a:lvl1pPr defTabSz="2096971">
              <a:defRPr spc="-146" sz="7310"/>
            </a:lvl1pPr>
          </a:lstStyle>
          <a:p>
            <a:pPr/>
            <a:r>
              <a:t>A survey of IDR functions - Chromatin condensates </a:t>
            </a:r>
          </a:p>
        </p:txBody>
      </p:sp>
      <p:sp>
        <p:nvSpPr>
          <p:cNvPr id="368" name="Condensate formation is driven by IDRs— some chromatin proteins promote this…"/>
          <p:cNvSpPr txBox="1"/>
          <p:nvPr>
            <p:ph type="body" sz="half" idx="4294967295"/>
          </p:nvPr>
        </p:nvSpPr>
        <p:spPr>
          <a:xfrm>
            <a:off x="1206500" y="3524803"/>
            <a:ext cx="8689051" cy="8979713"/>
          </a:xfrm>
          <a:prstGeom prst="rect">
            <a:avLst/>
          </a:prstGeom>
        </p:spPr>
        <p:txBody>
          <a:bodyPr/>
          <a:lstStyle/>
          <a:p>
            <a:pPr marL="656590" indent="-656590" defTabSz="775969">
              <a:lnSpc>
                <a:spcPct val="100000"/>
              </a:lnSpc>
              <a:spcBef>
                <a:spcPts val="1600"/>
              </a:spcBef>
              <a:defRPr spc="-51" sz="517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Condensate formation is driven by IDRs— some chromatin proteins promote this</a:t>
            </a:r>
          </a:p>
          <a:p>
            <a:pPr marL="656590" indent="-656590" defTabSz="775969">
              <a:lnSpc>
                <a:spcPct val="100000"/>
              </a:lnSpc>
              <a:spcBef>
                <a:spcPts val="1600"/>
              </a:spcBef>
              <a:defRPr spc="-51" sz="517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Chromatin condensates display liquid-liquid demixing</a:t>
            </a:r>
          </a:p>
          <a:p>
            <a:pPr marL="656590" indent="-656590" defTabSz="775969">
              <a:lnSpc>
                <a:spcPct val="100000"/>
              </a:lnSpc>
              <a:spcBef>
                <a:spcPts val="1600"/>
              </a:spcBef>
              <a:defRPr spc="-51" sz="517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Many HP1 homologs form condensates with chromatin </a:t>
            </a:r>
            <a:r>
              <a:rPr i="1"/>
              <a:t>in vitro</a:t>
            </a:r>
            <a:r>
              <a:t> and </a:t>
            </a:r>
            <a:r>
              <a:rPr i="1"/>
              <a:t>in vivo</a:t>
            </a:r>
          </a:p>
        </p:txBody>
      </p:sp>
      <p:pic>
        <p:nvPicPr>
          <p:cNvPr id="369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0" r="0" b="43535"/>
          <a:stretch>
            <a:fillRect/>
          </a:stretch>
        </p:blipFill>
        <p:spPr>
          <a:xfrm>
            <a:off x="13847680" y="3520296"/>
            <a:ext cx="9619794" cy="8027037"/>
          </a:xfrm>
          <a:prstGeom prst="rect">
            <a:avLst/>
          </a:prstGeom>
          <a:ln w="12700">
            <a:miter lim="400000"/>
          </a:ln>
        </p:spPr>
      </p:pic>
      <p:sp>
        <p:nvSpPr>
          <p:cNvPr id="370" name="Strom et al, 2017 Nature"/>
          <p:cNvSpPr txBox="1"/>
          <p:nvPr/>
        </p:nvSpPr>
        <p:spPr>
          <a:xfrm>
            <a:off x="21161353" y="13162323"/>
            <a:ext cx="3088539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r" defTabSz="457200">
              <a:defRPr i="1" sz="2100">
                <a:solidFill>
                  <a:srgbClr val="1F1F1F"/>
                </a:solidFill>
              </a:defRPr>
            </a:pPr>
            <a:r>
              <a:t>Strom et al, 2017 </a:t>
            </a:r>
            <a:r>
              <a:rPr b="1"/>
              <a:t>Nature</a:t>
            </a:r>
          </a:p>
        </p:txBody>
      </p:sp>
      <p:sp>
        <p:nvSpPr>
          <p:cNvPr id="371" name="Drosophila HP1a"/>
          <p:cNvSpPr txBox="1"/>
          <p:nvPr/>
        </p:nvSpPr>
        <p:spPr>
          <a:xfrm>
            <a:off x="17465229" y="11751930"/>
            <a:ext cx="238475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Drosophila HP1a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A survey of IDR functions - Chromatin condensate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>
            <a:lvl1pPr defTabSz="2096971">
              <a:defRPr spc="-146" sz="7310"/>
            </a:lvl1pPr>
          </a:lstStyle>
          <a:p>
            <a:pPr/>
            <a:r>
              <a:t>A survey of IDR functions - Chromatin condensates </a:t>
            </a:r>
          </a:p>
        </p:txBody>
      </p:sp>
      <p:sp>
        <p:nvSpPr>
          <p:cNvPr id="374" name="Condensate formation is driven by IDRs— some chromatin proteins promote this…"/>
          <p:cNvSpPr txBox="1"/>
          <p:nvPr>
            <p:ph type="body" sz="half" idx="4294967295"/>
          </p:nvPr>
        </p:nvSpPr>
        <p:spPr>
          <a:xfrm>
            <a:off x="1206500" y="3524803"/>
            <a:ext cx="8689051" cy="8979713"/>
          </a:xfrm>
          <a:prstGeom prst="rect">
            <a:avLst/>
          </a:prstGeom>
        </p:spPr>
        <p:txBody>
          <a:bodyPr/>
          <a:lstStyle/>
          <a:p>
            <a:pPr marL="656590" indent="-656590" defTabSz="775969">
              <a:lnSpc>
                <a:spcPct val="100000"/>
              </a:lnSpc>
              <a:spcBef>
                <a:spcPts val="1600"/>
              </a:spcBef>
              <a:defRPr spc="-51" sz="517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Condensate formation is driven by IDRs— some chromatin proteins promote this</a:t>
            </a:r>
          </a:p>
          <a:p>
            <a:pPr marL="656590" indent="-656590" defTabSz="775969">
              <a:lnSpc>
                <a:spcPct val="100000"/>
              </a:lnSpc>
              <a:spcBef>
                <a:spcPts val="1600"/>
              </a:spcBef>
              <a:defRPr spc="-51" sz="517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Chromatin condensates display liquid-liquid demixing</a:t>
            </a:r>
          </a:p>
          <a:p>
            <a:pPr marL="656590" indent="-656590" defTabSz="775969">
              <a:lnSpc>
                <a:spcPct val="100000"/>
              </a:lnSpc>
              <a:spcBef>
                <a:spcPts val="1600"/>
              </a:spcBef>
              <a:defRPr spc="-51" sz="517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Many HP1 homologs form condensates with chromatin </a:t>
            </a:r>
            <a:r>
              <a:rPr i="1"/>
              <a:t>in vitro</a:t>
            </a:r>
            <a:r>
              <a:t> and </a:t>
            </a:r>
            <a:r>
              <a:rPr i="1"/>
              <a:t>in vivo</a:t>
            </a:r>
          </a:p>
        </p:txBody>
      </p:sp>
      <p:sp>
        <p:nvSpPr>
          <p:cNvPr id="375" name="Keenen et al, 2021 eLife"/>
          <p:cNvSpPr txBox="1"/>
          <p:nvPr/>
        </p:nvSpPr>
        <p:spPr>
          <a:xfrm>
            <a:off x="21220561" y="13162323"/>
            <a:ext cx="3029332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r" defTabSz="457200">
              <a:defRPr i="1" sz="2100">
                <a:solidFill>
                  <a:srgbClr val="1F1F1F"/>
                </a:solidFill>
              </a:defRPr>
            </a:pPr>
            <a:r>
              <a:t>Keenen et al, 2021 </a:t>
            </a:r>
            <a:r>
              <a:rPr b="1"/>
              <a:t>eLife</a:t>
            </a:r>
          </a:p>
        </p:txBody>
      </p:sp>
      <p:sp>
        <p:nvSpPr>
          <p:cNvPr id="376" name="Human HP1a hinge"/>
          <p:cNvSpPr txBox="1"/>
          <p:nvPr/>
        </p:nvSpPr>
        <p:spPr>
          <a:xfrm>
            <a:off x="17299189" y="11751929"/>
            <a:ext cx="271683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Human HP1a hinge</a:t>
            </a:r>
          </a:p>
        </p:txBody>
      </p:sp>
      <p:pic>
        <p:nvPicPr>
          <p:cNvPr id="37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903253" y="4098813"/>
            <a:ext cx="10490130" cy="72731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A survey of IDR functions - Histone Code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A survey of IDR functions - Histone Code</a:t>
            </a:r>
          </a:p>
        </p:txBody>
      </p:sp>
      <p:sp>
        <p:nvSpPr>
          <p:cNvPr id="380" name="Histone tails are post-translationally modified…"/>
          <p:cNvSpPr txBox="1"/>
          <p:nvPr>
            <p:ph type="body" sz="half" idx="4294967295"/>
          </p:nvPr>
        </p:nvSpPr>
        <p:spPr>
          <a:xfrm>
            <a:off x="1032879" y="3524803"/>
            <a:ext cx="9901194" cy="9275749"/>
          </a:xfrm>
          <a:prstGeom prst="rect">
            <a:avLst/>
          </a:prstGeom>
        </p:spPr>
        <p:txBody>
          <a:bodyPr/>
          <a:lstStyle/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Histone tails are post-translationally modified</a:t>
            </a:r>
          </a:p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Disordered and accessible nature of histone tails allow their recognition (read) or modification (write) </a:t>
            </a:r>
          </a:p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H3 tail is one of the hubs for chromatin readers to assemble</a:t>
            </a:r>
          </a:p>
        </p:txBody>
      </p:sp>
      <p:pic>
        <p:nvPicPr>
          <p:cNvPr id="38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07900" y="4978400"/>
            <a:ext cx="10328580" cy="51347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A survey of IDR functions - Histone Code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A survey of IDR functions - Histone Code</a:t>
            </a:r>
          </a:p>
        </p:txBody>
      </p:sp>
      <p:sp>
        <p:nvSpPr>
          <p:cNvPr id="384" name="Histone tails are post-translationally modified…"/>
          <p:cNvSpPr txBox="1"/>
          <p:nvPr>
            <p:ph type="body" sz="half" idx="4294967295"/>
          </p:nvPr>
        </p:nvSpPr>
        <p:spPr>
          <a:xfrm>
            <a:off x="1032879" y="3524803"/>
            <a:ext cx="9901194" cy="9275749"/>
          </a:xfrm>
          <a:prstGeom prst="rect">
            <a:avLst/>
          </a:prstGeom>
        </p:spPr>
        <p:txBody>
          <a:bodyPr/>
          <a:lstStyle/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Histone tails are post-translationally modified</a:t>
            </a:r>
          </a:p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Disordered and accessible nature of histone tails allow their recognition (read) or modification (write) </a:t>
            </a:r>
          </a:p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H3 tail is one of the hubs for chromatin readers to assemble</a:t>
            </a:r>
          </a:p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These </a:t>
            </a:r>
          </a:p>
        </p:txBody>
      </p:sp>
      <p:pic>
        <p:nvPicPr>
          <p:cNvPr id="38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07900" y="4978400"/>
            <a:ext cx="10328580" cy="51347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A survey of IDR function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A survey of IDR functions </a:t>
            </a:r>
          </a:p>
        </p:txBody>
      </p:sp>
      <p:sp>
        <p:nvSpPr>
          <p:cNvPr id="388" name="Affinity regulation"/>
          <p:cNvSpPr txBox="1"/>
          <p:nvPr>
            <p:ph type="body" idx="4294967295"/>
          </p:nvPr>
        </p:nvSpPr>
        <p:spPr>
          <a:xfrm>
            <a:off x="1206500" y="3524803"/>
            <a:ext cx="21971000" cy="8979713"/>
          </a:xfrm>
          <a:prstGeom prst="rect">
            <a:avLst/>
          </a:prstGeom>
        </p:spPr>
        <p:txBody>
          <a:bodyPr/>
          <a:lstStyle>
            <a:lvl1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Affinity regulation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A survey of IDR function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A survey of IDR functions </a:t>
            </a:r>
          </a:p>
        </p:txBody>
      </p:sp>
      <p:sp>
        <p:nvSpPr>
          <p:cNvPr id="391" name="Scaffolds for assembly"/>
          <p:cNvSpPr txBox="1"/>
          <p:nvPr>
            <p:ph type="body" idx="4294967295"/>
          </p:nvPr>
        </p:nvSpPr>
        <p:spPr>
          <a:xfrm>
            <a:off x="1206500" y="3524803"/>
            <a:ext cx="21971000" cy="8979713"/>
          </a:xfrm>
          <a:prstGeom prst="rect">
            <a:avLst/>
          </a:prstGeom>
        </p:spPr>
        <p:txBody>
          <a:bodyPr/>
          <a:lstStyle>
            <a:lvl1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Scaffolds for assembly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07556" y="7506852"/>
            <a:ext cx="5333217" cy="3526383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Classic View of Structure-Function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Classic View of Structure-Function</a:t>
            </a:r>
          </a:p>
        </p:txBody>
      </p:sp>
      <p:grpSp>
        <p:nvGrpSpPr>
          <p:cNvPr id="179" name="Group"/>
          <p:cNvGrpSpPr/>
          <p:nvPr/>
        </p:nvGrpSpPr>
        <p:grpSpPr>
          <a:xfrm>
            <a:off x="-1365135" y="3655787"/>
            <a:ext cx="9853763" cy="7267305"/>
            <a:chOff x="0" y="0"/>
            <a:chExt cx="9853762" cy="7267303"/>
          </a:xfrm>
        </p:grpSpPr>
        <p:pic>
          <p:nvPicPr>
            <p:cNvPr id="177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46423" b="72710"/>
            <a:stretch>
              <a:fillRect/>
            </a:stretch>
          </p:blipFill>
          <p:spPr>
            <a:xfrm>
              <a:off x="0" y="0"/>
              <a:ext cx="9853763" cy="62330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8" name="Rectangle"/>
            <p:cNvSpPr/>
            <p:nvPr/>
          </p:nvSpPr>
          <p:spPr>
            <a:xfrm>
              <a:off x="5669658" y="5425475"/>
              <a:ext cx="944282" cy="184182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sp>
        <p:nvSpPr>
          <p:cNvPr id="180" name="Sequence"/>
          <p:cNvSpPr txBox="1"/>
          <p:nvPr/>
        </p:nvSpPr>
        <p:spPr>
          <a:xfrm>
            <a:off x="2751006" y="10153467"/>
            <a:ext cx="3039270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lnSpc>
                <a:spcPct val="200000"/>
              </a:lnSpc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Sequence</a:t>
            </a:r>
          </a:p>
        </p:txBody>
      </p:sp>
      <p:sp>
        <p:nvSpPr>
          <p:cNvPr id="181" name="Structure (or lack thereof)"/>
          <p:cNvSpPr txBox="1"/>
          <p:nvPr/>
        </p:nvSpPr>
        <p:spPr>
          <a:xfrm>
            <a:off x="9560976" y="11409518"/>
            <a:ext cx="8043950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Structure (or lack thereof)</a:t>
            </a:r>
          </a:p>
        </p:txBody>
      </p:sp>
      <p:sp>
        <p:nvSpPr>
          <p:cNvPr id="182" name="Function"/>
          <p:cNvSpPr txBox="1"/>
          <p:nvPr/>
        </p:nvSpPr>
        <p:spPr>
          <a:xfrm>
            <a:off x="19267143" y="11409518"/>
            <a:ext cx="2743805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lnSpc>
                <a:spcPct val="200000"/>
              </a:lnSpc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Function</a:t>
            </a:r>
          </a:p>
        </p:txBody>
      </p:sp>
      <p:sp>
        <p:nvSpPr>
          <p:cNvPr id="183" name="Line"/>
          <p:cNvSpPr/>
          <p:nvPr/>
        </p:nvSpPr>
        <p:spPr>
          <a:xfrm>
            <a:off x="15769509" y="5060586"/>
            <a:ext cx="1270001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8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882725" y="3398556"/>
            <a:ext cx="3324060" cy="3324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Human Tau"/>
          <p:cNvSpPr txBox="1"/>
          <p:nvPr/>
        </p:nvSpPr>
        <p:spPr>
          <a:xfrm>
            <a:off x="9584286" y="12297642"/>
            <a:ext cx="5666938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spcBef>
                <a:spcPts val="1800"/>
              </a:spcBef>
              <a:defRPr spc="-25" sz="2500">
                <a:solidFill>
                  <a:srgbClr val="929292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Human Tau</a:t>
            </a:r>
          </a:p>
        </p:txBody>
      </p:sp>
      <p:sp>
        <p:nvSpPr>
          <p:cNvPr id="186" name="Microtubule assembly and neuronal polarity"/>
          <p:cNvSpPr txBox="1"/>
          <p:nvPr/>
        </p:nvSpPr>
        <p:spPr>
          <a:xfrm>
            <a:off x="19300505" y="12269176"/>
            <a:ext cx="4557704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spcBef>
                <a:spcPts val="1800"/>
              </a:spcBef>
              <a:defRPr spc="-25" sz="2500">
                <a:solidFill>
                  <a:srgbClr val="929292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Microtubule assembly and neuronal polarity</a:t>
            </a:r>
          </a:p>
        </p:txBody>
      </p:sp>
      <p:sp>
        <p:nvSpPr>
          <p:cNvPr id="187" name="Line"/>
          <p:cNvSpPr/>
          <p:nvPr/>
        </p:nvSpPr>
        <p:spPr>
          <a:xfrm flipV="1">
            <a:off x="8986162" y="6101980"/>
            <a:ext cx="1416989" cy="1416989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8" name="Line"/>
          <p:cNvSpPr/>
          <p:nvPr/>
        </p:nvSpPr>
        <p:spPr>
          <a:xfrm>
            <a:off x="8986162" y="8176583"/>
            <a:ext cx="1416989" cy="1416989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9" name="?"/>
          <p:cNvSpPr txBox="1"/>
          <p:nvPr/>
        </p:nvSpPr>
        <p:spPr>
          <a:xfrm>
            <a:off x="9138145" y="9137872"/>
            <a:ext cx="419895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?</a:t>
            </a:r>
          </a:p>
        </p:txBody>
      </p:sp>
      <p:sp>
        <p:nvSpPr>
          <p:cNvPr id="190" name="Line"/>
          <p:cNvSpPr/>
          <p:nvPr/>
        </p:nvSpPr>
        <p:spPr>
          <a:xfrm>
            <a:off x="15769509" y="9926323"/>
            <a:ext cx="1270001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91" name="Image" descr="Image"/>
          <p:cNvPicPr>
            <a:picLocks noChangeAspect="1"/>
          </p:cNvPicPr>
          <p:nvPr/>
        </p:nvPicPr>
        <p:blipFill>
          <a:blip r:embed="rId5">
            <a:extLst/>
          </a:blip>
          <a:srcRect l="2388" t="3970" r="2388" b="57385"/>
          <a:stretch>
            <a:fillRect/>
          </a:stretch>
        </p:blipFill>
        <p:spPr>
          <a:xfrm>
            <a:off x="17249931" y="9079987"/>
            <a:ext cx="6778214" cy="1692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145487" y="2951664"/>
            <a:ext cx="4872932" cy="49016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A survey of IDR function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A survey of IDR functions </a:t>
            </a:r>
          </a:p>
        </p:txBody>
      </p:sp>
      <p:sp>
        <p:nvSpPr>
          <p:cNvPr id="394" name="PRC1"/>
          <p:cNvSpPr txBox="1"/>
          <p:nvPr>
            <p:ph type="body" idx="4294967295"/>
          </p:nvPr>
        </p:nvSpPr>
        <p:spPr>
          <a:xfrm>
            <a:off x="1206500" y="3524803"/>
            <a:ext cx="21971000" cy="8979713"/>
          </a:xfrm>
          <a:prstGeom prst="rect">
            <a:avLst/>
          </a:prstGeom>
        </p:spPr>
        <p:txBody>
          <a:bodyPr/>
          <a:lstStyle>
            <a:lvl1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PRC1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Biological Cost of IDRs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Biological Cost of IDRs</a:t>
            </a:r>
          </a:p>
        </p:txBody>
      </p:sp>
      <p:sp>
        <p:nvSpPr>
          <p:cNvPr id="397" name="Translocations in IDRs as cancer and disease drivers…"/>
          <p:cNvSpPr txBox="1"/>
          <p:nvPr>
            <p:ph type="body" idx="4294967295"/>
          </p:nvPr>
        </p:nvSpPr>
        <p:spPr>
          <a:xfrm>
            <a:off x="1206500" y="3524803"/>
            <a:ext cx="21971000" cy="8979713"/>
          </a:xfrm>
          <a:prstGeom prst="rect">
            <a:avLst/>
          </a:prstGeom>
        </p:spPr>
        <p:txBody>
          <a:bodyPr/>
          <a:lstStyle/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Translocations in IDRs as cancer and disease drivers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Prions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Tools to Study IDRs"/>
          <p:cNvSpPr txBox="1"/>
          <p:nvPr>
            <p:ph type="title"/>
          </p:nvPr>
        </p:nvSpPr>
        <p:spPr>
          <a:xfrm>
            <a:off x="1206500" y="6140525"/>
            <a:ext cx="21971000" cy="143495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Tools to Study IDRs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9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Experimental Tools to Study IDRs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Experimental Tools to Study IDRs</a:t>
            </a:r>
          </a:p>
        </p:txBody>
      </p:sp>
      <p:sp>
        <p:nvSpPr>
          <p:cNvPr id="402" name="NMR spectroscopy…"/>
          <p:cNvSpPr txBox="1"/>
          <p:nvPr>
            <p:ph type="body" idx="4294967295"/>
          </p:nvPr>
        </p:nvSpPr>
        <p:spPr>
          <a:xfrm>
            <a:off x="1206500" y="3524803"/>
            <a:ext cx="21971000" cy="8979713"/>
          </a:xfrm>
          <a:prstGeom prst="rect">
            <a:avLst/>
          </a:prstGeom>
        </p:spPr>
        <p:txBody>
          <a:bodyPr/>
          <a:lstStyle/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NMR spectroscopy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smFRET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CORELET system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707564" y="940061"/>
            <a:ext cx="7087247" cy="5375701"/>
          </a:xfrm>
          <a:prstGeom prst="rect">
            <a:avLst/>
          </a:prstGeom>
          <a:ln w="12700">
            <a:miter lim="400000"/>
          </a:ln>
        </p:spPr>
      </p:pic>
      <p:sp>
        <p:nvSpPr>
          <p:cNvPr id="405" name="Experimental Tools - NMR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Experimental Tools - NMR</a:t>
            </a:r>
          </a:p>
        </p:txBody>
      </p:sp>
      <p:sp>
        <p:nvSpPr>
          <p:cNvPr id="406" name="NMR reports on a residue’s chemical environment…"/>
          <p:cNvSpPr txBox="1"/>
          <p:nvPr/>
        </p:nvSpPr>
        <p:spPr>
          <a:xfrm>
            <a:off x="721440" y="4923750"/>
            <a:ext cx="9919625" cy="5111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NMR reports on a residue’s chemical environment</a:t>
            </a:r>
          </a:p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As IDRs tumble rapidly, NMR results in sharp peaks</a:t>
            </a:r>
          </a:p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Chemical shifts can reveal secondary structures </a:t>
            </a:r>
          </a:p>
        </p:txBody>
      </p:sp>
      <p:pic>
        <p:nvPicPr>
          <p:cNvPr id="407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0" t="49388" r="0" b="0"/>
          <a:stretch>
            <a:fillRect/>
          </a:stretch>
        </p:blipFill>
        <p:spPr>
          <a:xfrm>
            <a:off x="12943976" y="7600859"/>
            <a:ext cx="10614543" cy="4432034"/>
          </a:xfrm>
          <a:prstGeom prst="rect">
            <a:avLst/>
          </a:prstGeom>
          <a:ln w="12700">
            <a:miter lim="400000"/>
          </a:ln>
        </p:spPr>
      </p:pic>
      <p:sp>
        <p:nvSpPr>
          <p:cNvPr id="408" name="Sugase, Dyson &amp; Wright, 2007 Nature"/>
          <p:cNvSpPr txBox="1"/>
          <p:nvPr/>
        </p:nvSpPr>
        <p:spPr>
          <a:xfrm>
            <a:off x="19035154" y="13256247"/>
            <a:ext cx="5314189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>
                <a:solidFill>
                  <a:srgbClr val="1F1F1F"/>
                </a:solidFill>
              </a:defRPr>
            </a:pPr>
            <a:r>
              <a:t>Sugase, Dyson &amp; Wright, 2007 </a:t>
            </a:r>
            <a:r>
              <a:rPr b="1"/>
              <a:t>Nature</a:t>
            </a:r>
          </a:p>
        </p:txBody>
      </p:sp>
      <p:sp>
        <p:nvSpPr>
          <p:cNvPr id="409" name="Square"/>
          <p:cNvSpPr/>
          <p:nvPr/>
        </p:nvSpPr>
        <p:spPr>
          <a:xfrm>
            <a:off x="12280417" y="7264721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10" name="Rectangle"/>
          <p:cNvSpPr/>
          <p:nvPr/>
        </p:nvSpPr>
        <p:spPr>
          <a:xfrm>
            <a:off x="19120734" y="7941519"/>
            <a:ext cx="1100224" cy="96853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Experimental Tools - smFRET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Experimental Tools - smFRET</a:t>
            </a:r>
          </a:p>
        </p:txBody>
      </p:sp>
      <p:sp>
        <p:nvSpPr>
          <p:cNvPr id="413" name="Donor + acceptor within same protein (in IDRs)…"/>
          <p:cNvSpPr txBox="1"/>
          <p:nvPr/>
        </p:nvSpPr>
        <p:spPr>
          <a:xfrm>
            <a:off x="721440" y="4475714"/>
            <a:ext cx="8668452" cy="5949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Donor + acceptor within same protein (in IDRs)</a:t>
            </a:r>
          </a:p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Single-molecule measurement ensures no averaging out, which can detect heterogeneous subpopulations</a:t>
            </a:r>
          </a:p>
        </p:txBody>
      </p:sp>
      <p:pic>
        <p:nvPicPr>
          <p:cNvPr id="414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0" t="1738" r="74307" b="0"/>
          <a:stretch>
            <a:fillRect/>
          </a:stretch>
        </p:blipFill>
        <p:spPr>
          <a:xfrm rot="5400000">
            <a:off x="14197450" y="-2457256"/>
            <a:ext cx="3332016" cy="13477499"/>
          </a:xfrm>
          <a:prstGeom prst="rect">
            <a:avLst/>
          </a:prstGeom>
          <a:ln w="12700">
            <a:miter lim="400000"/>
          </a:ln>
        </p:spPr>
      </p:pic>
      <p:pic>
        <p:nvPicPr>
          <p:cNvPr id="415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23874" t="61203" r="30721" b="0"/>
          <a:stretch>
            <a:fillRect/>
          </a:stretch>
        </p:blipFill>
        <p:spPr>
          <a:xfrm rot="5400000">
            <a:off x="11133548" y="6917072"/>
            <a:ext cx="5949536" cy="5376571"/>
          </a:xfrm>
          <a:prstGeom prst="rect">
            <a:avLst/>
          </a:prstGeom>
          <a:ln w="12700">
            <a:miter lim="400000"/>
          </a:ln>
        </p:spPr>
      </p:pic>
      <p:sp>
        <p:nvSpPr>
          <p:cNvPr id="416" name="Schuler et al, 2016 Annu. Rev. Biophys."/>
          <p:cNvSpPr txBox="1"/>
          <p:nvPr/>
        </p:nvSpPr>
        <p:spPr>
          <a:xfrm>
            <a:off x="18687913" y="13256247"/>
            <a:ext cx="5624781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>
                <a:solidFill>
                  <a:srgbClr val="1F1F1F"/>
                </a:solidFill>
              </a:defRPr>
            </a:pPr>
            <a:r>
              <a:t>Schuler et al, 2016 </a:t>
            </a:r>
            <a:r>
              <a:rPr b="1"/>
              <a:t>Annu. Rev. Biophys.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Experimental Tools - Circular Dichroism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Experimental Tools - Circular Dichroism</a:t>
            </a:r>
          </a:p>
        </p:txBody>
      </p:sp>
      <p:sp>
        <p:nvSpPr>
          <p:cNvPr id="421" name="Combine energy estimation (IUPred) with deep learning…"/>
          <p:cNvSpPr txBox="1"/>
          <p:nvPr/>
        </p:nvSpPr>
        <p:spPr>
          <a:xfrm>
            <a:off x="721440" y="5140293"/>
            <a:ext cx="8668452" cy="4273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Combine energy estimation (IUPred) with deep learning</a:t>
            </a:r>
          </a:p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Improves on accuracy</a:t>
            </a:r>
          </a:p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Very fast and easy to use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Experimental Tools - CORELET (Brangwynne Lab)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>
            <a:lvl1pPr defTabSz="2145738">
              <a:defRPr spc="-149" sz="7480"/>
            </a:lvl1pPr>
          </a:lstStyle>
          <a:p>
            <a:pPr/>
            <a:r>
              <a:t>Experimental Tools - CORELET (Brangwynne Lab)</a:t>
            </a:r>
          </a:p>
        </p:txBody>
      </p:sp>
      <p:sp>
        <p:nvSpPr>
          <p:cNvPr id="424" name="Corelet system: Optogenetic tool for studying IDR self-propensity in cells…"/>
          <p:cNvSpPr txBox="1"/>
          <p:nvPr/>
        </p:nvSpPr>
        <p:spPr>
          <a:xfrm>
            <a:off x="721440" y="2305460"/>
            <a:ext cx="11683604" cy="5949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Corelet system: Optogenetic tool for studying IDR self-propensity in cells</a:t>
            </a:r>
          </a:p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Use iLID-ferritin + IDR-sspB to assemble condensates with chosen IDRs</a:t>
            </a:r>
          </a:p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Can study condensate formation dynamics</a:t>
            </a:r>
          </a:p>
        </p:txBody>
      </p:sp>
      <p:pic>
        <p:nvPicPr>
          <p:cNvPr id="425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48535" t="44217" r="5736" b="40474"/>
          <a:stretch>
            <a:fillRect/>
          </a:stretch>
        </p:blipFill>
        <p:spPr>
          <a:xfrm>
            <a:off x="4838755" y="8208325"/>
            <a:ext cx="11683656" cy="4784481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quare"/>
          <p:cNvSpPr/>
          <p:nvPr/>
        </p:nvSpPr>
        <p:spPr>
          <a:xfrm>
            <a:off x="18107949" y="2001034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27" name="Bracha et al, 2018 Cell"/>
          <p:cNvSpPr txBox="1"/>
          <p:nvPr/>
        </p:nvSpPr>
        <p:spPr>
          <a:xfrm>
            <a:off x="21418185" y="13162323"/>
            <a:ext cx="2831707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r" defTabSz="457200">
              <a:defRPr i="1" sz="2100">
                <a:solidFill>
                  <a:srgbClr val="1F1F1F"/>
                </a:solidFill>
              </a:defRPr>
            </a:pPr>
            <a:r>
              <a:t>Bracha et al, 2018 </a:t>
            </a:r>
            <a:r>
              <a:rPr b="1"/>
              <a:t>Cell</a:t>
            </a:r>
          </a:p>
        </p:txBody>
      </p:sp>
      <p:pic>
        <p:nvPicPr>
          <p:cNvPr id="428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0" t="0" r="0" b="19553"/>
          <a:stretch>
            <a:fillRect/>
          </a:stretch>
        </p:blipFill>
        <p:spPr>
          <a:xfrm>
            <a:off x="16645329" y="2988159"/>
            <a:ext cx="7111133" cy="9074730"/>
          </a:xfrm>
          <a:prstGeom prst="rect">
            <a:avLst/>
          </a:prstGeom>
          <a:ln w="12700">
            <a:miter lim="400000"/>
          </a:ln>
        </p:spPr>
      </p:pic>
      <p:sp>
        <p:nvSpPr>
          <p:cNvPr id="429" name="Rectangle"/>
          <p:cNvSpPr/>
          <p:nvPr/>
        </p:nvSpPr>
        <p:spPr>
          <a:xfrm>
            <a:off x="4449822" y="8057265"/>
            <a:ext cx="1100224" cy="96854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30" name="Activation"/>
          <p:cNvSpPr txBox="1"/>
          <p:nvPr/>
        </p:nvSpPr>
        <p:spPr>
          <a:xfrm>
            <a:off x="20884663" y="2442492"/>
            <a:ext cx="1294716" cy="4116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/>
            </a:lvl1pPr>
          </a:lstStyle>
          <a:p>
            <a:pPr/>
            <a:r>
              <a:t>Activation</a:t>
            </a:r>
          </a:p>
        </p:txBody>
      </p:sp>
      <p:sp>
        <p:nvSpPr>
          <p:cNvPr id="431" name="Reversal"/>
          <p:cNvSpPr txBox="1"/>
          <p:nvPr/>
        </p:nvSpPr>
        <p:spPr>
          <a:xfrm>
            <a:off x="22506238" y="2430218"/>
            <a:ext cx="1141363" cy="411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/>
            </a:lvl1pPr>
          </a:lstStyle>
          <a:p>
            <a:pPr/>
            <a:r>
              <a:t>Reversal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Experimental Tools to Study IDRs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Experimental Tools to Study IDRs</a:t>
            </a:r>
          </a:p>
        </p:txBody>
      </p:sp>
      <p:sp>
        <p:nvSpPr>
          <p:cNvPr id="434" name="Not mentioned:…"/>
          <p:cNvSpPr txBox="1"/>
          <p:nvPr>
            <p:ph type="body" idx="4294967295"/>
          </p:nvPr>
        </p:nvSpPr>
        <p:spPr>
          <a:xfrm>
            <a:off x="1206500" y="3524803"/>
            <a:ext cx="21971000" cy="8979713"/>
          </a:xfrm>
          <a:prstGeom prst="rect">
            <a:avLst/>
          </a:prstGeom>
        </p:spPr>
        <p:txBody>
          <a:bodyPr/>
          <a:lstStyle/>
          <a:p>
            <a:pPr marL="0" indent="0" defTabSz="825500">
              <a:lnSpc>
                <a:spcPct val="200000"/>
              </a:lnSpc>
              <a:spcBef>
                <a:spcPts val="1800"/>
              </a:spcBef>
              <a:buSzTx/>
              <a:buNone/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Not mentioned: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Circular dichroism (secondary structure and shape)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SAXS (small angle X-ray scattering)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Optical tweezers (for condensate forming IDRs)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Computational Tools to Study IDRs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Computational Tools to Study IDRs</a:t>
            </a:r>
          </a:p>
        </p:txBody>
      </p:sp>
      <p:sp>
        <p:nvSpPr>
          <p:cNvPr id="437" name="AIUPred…"/>
          <p:cNvSpPr txBox="1"/>
          <p:nvPr>
            <p:ph type="body" idx="4294967295"/>
          </p:nvPr>
        </p:nvSpPr>
        <p:spPr>
          <a:xfrm>
            <a:off x="1206500" y="3524803"/>
            <a:ext cx="21971000" cy="8979713"/>
          </a:xfrm>
          <a:prstGeom prst="rect">
            <a:avLst/>
          </a:prstGeom>
        </p:spPr>
        <p:txBody>
          <a:bodyPr/>
          <a:lstStyle/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AIUPred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AlphaFold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STARLING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What is an IDR?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What is an IDR?</a:t>
            </a:r>
          </a:p>
        </p:txBody>
      </p:sp>
      <p:sp>
        <p:nvSpPr>
          <p:cNvPr id="195" name="Intrinsically Disordered Regions:…"/>
          <p:cNvSpPr txBox="1"/>
          <p:nvPr>
            <p:ph type="body" sz="quarter" idx="4294967295"/>
          </p:nvPr>
        </p:nvSpPr>
        <p:spPr>
          <a:xfrm>
            <a:off x="1206499" y="4388481"/>
            <a:ext cx="21971001" cy="3013987"/>
          </a:xfrm>
          <a:prstGeom prst="rect">
            <a:avLst/>
          </a:prstGeom>
        </p:spPr>
        <p:txBody>
          <a:bodyPr/>
          <a:lstStyle/>
          <a:p>
            <a: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>
                <a:latin typeface="Lato Bold"/>
                <a:ea typeface="Lato Bold"/>
                <a:cs typeface="Lato Bold"/>
                <a:sym typeface="Lato Bold"/>
              </a:defRPr>
            </a:pPr>
            <a:r>
              <a:t>Intrinsically Disordered Regions:</a:t>
            </a:r>
          </a:p>
          <a:p>
            <a: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Proteins or domains with no stably persisting secondary or tertiary structures</a:t>
            </a:r>
          </a:p>
        </p:txBody>
      </p:sp>
      <p:grpSp>
        <p:nvGrpSpPr>
          <p:cNvPr id="198" name="Group"/>
          <p:cNvGrpSpPr/>
          <p:nvPr/>
        </p:nvGrpSpPr>
        <p:grpSpPr>
          <a:xfrm>
            <a:off x="6684380" y="7467478"/>
            <a:ext cx="13722860" cy="3013986"/>
            <a:chOff x="0" y="0"/>
            <a:chExt cx="13722858" cy="3013985"/>
          </a:xfrm>
        </p:grpSpPr>
        <p:pic>
          <p:nvPicPr>
            <p:cNvPr id="196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9022" r="0" b="69585"/>
            <a:stretch>
              <a:fillRect/>
            </a:stretch>
          </p:blipFill>
          <p:spPr>
            <a:xfrm>
              <a:off x="0" y="0"/>
              <a:ext cx="13722859" cy="29339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7" name="Rectangle"/>
            <p:cNvSpPr/>
            <p:nvPr/>
          </p:nvSpPr>
          <p:spPr>
            <a:xfrm>
              <a:off x="4097659" y="2501908"/>
              <a:ext cx="1691463" cy="51207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pic>
        <p:nvPicPr>
          <p:cNvPr id="19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26319" y="9606975"/>
            <a:ext cx="3112698" cy="30139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Computational Tools - AIUPred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Computational Tools - AIUPred</a:t>
            </a:r>
          </a:p>
        </p:txBody>
      </p:sp>
      <p:sp>
        <p:nvSpPr>
          <p:cNvPr id="440" name="Combine energy estimation (IUPred) with deep learning…"/>
          <p:cNvSpPr txBox="1"/>
          <p:nvPr/>
        </p:nvSpPr>
        <p:spPr>
          <a:xfrm>
            <a:off x="721440" y="5140293"/>
            <a:ext cx="8668452" cy="4273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Combine energy estimation (IUPred) with deep learning</a:t>
            </a:r>
          </a:p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Improves on accuracy</a:t>
            </a:r>
          </a:p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Very fast and easy to use</a:t>
            </a:r>
          </a:p>
        </p:txBody>
      </p:sp>
      <p:pic>
        <p:nvPicPr>
          <p:cNvPr id="44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011760" y="3115778"/>
            <a:ext cx="10950745" cy="48139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4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087043" y="9263974"/>
            <a:ext cx="10800178" cy="3343902"/>
          </a:xfrm>
          <a:prstGeom prst="rect">
            <a:avLst/>
          </a:prstGeom>
          <a:ln w="12700">
            <a:miter lim="400000"/>
          </a:ln>
        </p:spPr>
      </p:pic>
      <p:sp>
        <p:nvSpPr>
          <p:cNvPr id="443" name="Erdős &amp; Dosztányi, NAR 2024"/>
          <p:cNvSpPr txBox="1"/>
          <p:nvPr/>
        </p:nvSpPr>
        <p:spPr>
          <a:xfrm>
            <a:off x="20846847" y="13243628"/>
            <a:ext cx="335983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1900">
                <a:solidFill>
                  <a:srgbClr val="2A2A2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Erdős &amp; Dosztányi, </a:t>
            </a:r>
            <a:r>
              <a:rPr b="1"/>
              <a:t>NAR 2024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Computational Tools - AIUPred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Computational Tools - AIUPred</a:t>
            </a:r>
          </a:p>
        </p:txBody>
      </p:sp>
      <p:sp>
        <p:nvSpPr>
          <p:cNvPr id="446" name="Swi6"/>
          <p:cNvSpPr txBox="1"/>
          <p:nvPr/>
        </p:nvSpPr>
        <p:spPr>
          <a:xfrm>
            <a:off x="3329565" y="3875365"/>
            <a:ext cx="1639825" cy="920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solidFill>
                  <a:srgbClr val="000000"/>
                </a:solidFill>
              </a:defRPr>
            </a:lvl1pPr>
          </a:lstStyle>
          <a:p>
            <a:pPr/>
            <a:r>
              <a:t>Swi6</a:t>
            </a:r>
          </a:p>
        </p:txBody>
      </p:sp>
      <p:sp>
        <p:nvSpPr>
          <p:cNvPr id="447" name="G9a"/>
          <p:cNvSpPr txBox="1"/>
          <p:nvPr/>
        </p:nvSpPr>
        <p:spPr>
          <a:xfrm>
            <a:off x="3445516" y="7667466"/>
            <a:ext cx="1407923" cy="920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solidFill>
                  <a:srgbClr val="000000"/>
                </a:solidFill>
              </a:defRPr>
            </a:lvl1pPr>
          </a:lstStyle>
          <a:p>
            <a:pPr/>
            <a:r>
              <a:t>G9a</a:t>
            </a:r>
          </a:p>
        </p:txBody>
      </p:sp>
      <p:sp>
        <p:nvSpPr>
          <p:cNvPr id="448" name="LBR"/>
          <p:cNvSpPr txBox="1"/>
          <p:nvPr/>
        </p:nvSpPr>
        <p:spPr>
          <a:xfrm>
            <a:off x="3419671" y="11205824"/>
            <a:ext cx="1459612" cy="920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solidFill>
                  <a:srgbClr val="000000"/>
                </a:solidFill>
              </a:defRPr>
            </a:lvl1pPr>
          </a:lstStyle>
          <a:p>
            <a:pPr/>
            <a:r>
              <a:t>LBR</a:t>
            </a:r>
          </a:p>
        </p:txBody>
      </p:sp>
      <p:pic>
        <p:nvPicPr>
          <p:cNvPr id="44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53367" y="10449524"/>
            <a:ext cx="13799520" cy="28806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12836" y="6808977"/>
            <a:ext cx="13758328" cy="2880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390831" y="2895161"/>
            <a:ext cx="13758327" cy="28462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Computational Tools - Alphafold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Computational Tools - Alphafold</a:t>
            </a:r>
          </a:p>
        </p:txBody>
      </p:sp>
      <p:sp>
        <p:nvSpPr>
          <p:cNvPr id="454" name="Multiple sequence alignment…"/>
          <p:cNvSpPr txBox="1"/>
          <p:nvPr/>
        </p:nvSpPr>
        <p:spPr>
          <a:xfrm>
            <a:off x="721440" y="4302093"/>
            <a:ext cx="8668452" cy="5949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Multiple sequence alignment</a:t>
            </a:r>
          </a:p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Pairwise residue relationships -&gt; 3D coordinate</a:t>
            </a:r>
          </a:p>
          <a:p>
            <a:pPr marL="228600" indent="-228600" algn="l">
              <a:buSzPct val="100000"/>
              <a:buChar char="•"/>
              <a:defRPr sz="5500">
                <a:solidFill>
                  <a:srgbClr val="000000"/>
                </a:solidFill>
              </a:defRPr>
            </a:pPr>
            <a:r>
              <a:t>Low confidence score strongly implies disorder</a:t>
            </a:r>
          </a:p>
        </p:txBody>
      </p:sp>
      <p:sp>
        <p:nvSpPr>
          <p:cNvPr id="455" name="Erdős &amp; Dosztányi, NAR 2024"/>
          <p:cNvSpPr txBox="1"/>
          <p:nvPr/>
        </p:nvSpPr>
        <p:spPr>
          <a:xfrm>
            <a:off x="20846846" y="13243628"/>
            <a:ext cx="3359834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1900">
                <a:solidFill>
                  <a:srgbClr val="2A2A2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Erdős &amp; Dosztányi, </a:t>
            </a:r>
            <a:r>
              <a:rPr b="1"/>
              <a:t>NAR 2024</a:t>
            </a:r>
          </a:p>
        </p:txBody>
      </p:sp>
      <p:pic>
        <p:nvPicPr>
          <p:cNvPr id="45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46924" y="3021432"/>
            <a:ext cx="10268107" cy="8510765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tructured"/>
          <p:cNvSpPr txBox="1"/>
          <p:nvPr/>
        </p:nvSpPr>
        <p:spPr>
          <a:xfrm>
            <a:off x="17255553" y="8188854"/>
            <a:ext cx="1548385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1B43A8"/>
                </a:solidFill>
              </a:defRPr>
            </a:lvl1pPr>
          </a:lstStyle>
          <a:p>
            <a:pPr/>
            <a:r>
              <a:t>Structured</a:t>
            </a:r>
          </a:p>
        </p:txBody>
      </p:sp>
      <p:pic>
        <p:nvPicPr>
          <p:cNvPr id="45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355565" y="2728446"/>
            <a:ext cx="4049884" cy="260992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Disordered"/>
          <p:cNvSpPr txBox="1"/>
          <p:nvPr/>
        </p:nvSpPr>
        <p:spPr>
          <a:xfrm>
            <a:off x="21078025" y="7046131"/>
            <a:ext cx="1604773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E07D4F"/>
                </a:solidFill>
              </a:defRPr>
            </a:lvl1pPr>
          </a:lstStyle>
          <a:p>
            <a:pPr/>
            <a:r>
              <a:t>Disordered</a:t>
            </a:r>
          </a:p>
        </p:txBody>
      </p:sp>
      <p:sp>
        <p:nvSpPr>
          <p:cNvPr id="460" name="Might remember this from Farzad’s workshop"/>
          <p:cNvSpPr txBox="1"/>
          <p:nvPr/>
        </p:nvSpPr>
        <p:spPr>
          <a:xfrm>
            <a:off x="968558" y="10323278"/>
            <a:ext cx="16768174" cy="721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200">
                <a:solidFill>
                  <a:srgbClr val="929292"/>
                </a:solidFill>
              </a:defRPr>
            </a:lvl1pPr>
          </a:lstStyle>
          <a:p>
            <a:pPr/>
            <a:r>
              <a:t>Might remember this from Farzad’s workshop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Computational Tools - STARLING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Computational Tools - STARLING</a:t>
            </a:r>
          </a:p>
        </p:txBody>
      </p:sp>
      <p:sp>
        <p:nvSpPr>
          <p:cNvPr id="463" name="Normally need to simulate each atom with molecular dynamics models…"/>
          <p:cNvSpPr txBox="1"/>
          <p:nvPr/>
        </p:nvSpPr>
        <p:spPr>
          <a:xfrm>
            <a:off x="1153865" y="3856089"/>
            <a:ext cx="8668453" cy="8186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599" indent="-228599" algn="l">
              <a:buSzPct val="100000"/>
              <a:buChar char="•"/>
              <a:defRPr sz="4900">
                <a:solidFill>
                  <a:srgbClr val="000000"/>
                </a:solidFill>
              </a:defRPr>
            </a:pPr>
            <a:r>
              <a:t>Normally need to simulate each atom with molecular dynamics models</a:t>
            </a:r>
          </a:p>
          <a:p>
            <a:pPr algn="l">
              <a:defRPr sz="4900">
                <a:solidFill>
                  <a:srgbClr val="000000"/>
                </a:solidFill>
              </a:defRPr>
            </a:pPr>
          </a:p>
          <a:p>
            <a:pPr marL="228599" indent="-228599" algn="l">
              <a:buSzPct val="100000"/>
              <a:buChar char="•"/>
              <a:defRPr sz="4900">
                <a:solidFill>
                  <a:srgbClr val="000000"/>
                </a:solidFill>
              </a:defRPr>
            </a:pPr>
            <a:r>
              <a:t>Trained neural network with 50,000 molecular dynamics simulations</a:t>
            </a:r>
          </a:p>
          <a:p>
            <a:pPr algn="l">
              <a:defRPr sz="4900">
                <a:solidFill>
                  <a:srgbClr val="000000"/>
                </a:solidFill>
              </a:defRPr>
            </a:pPr>
          </a:p>
          <a:p>
            <a:pPr marL="228599" indent="-228599" algn="l">
              <a:buSzPct val="100000"/>
              <a:buChar char="•"/>
              <a:defRPr sz="4900">
                <a:solidFill>
                  <a:srgbClr val="000000"/>
                </a:solidFill>
              </a:defRPr>
            </a:pPr>
            <a:r>
              <a:t>Model can output hundreds of distinct conformers (ensemble) within a minute</a:t>
            </a:r>
          </a:p>
        </p:txBody>
      </p:sp>
      <p:pic>
        <p:nvPicPr>
          <p:cNvPr id="464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65103" t="18988" r="0" b="55828"/>
          <a:stretch>
            <a:fillRect/>
          </a:stretch>
        </p:blipFill>
        <p:spPr>
          <a:xfrm>
            <a:off x="13291577" y="2947884"/>
            <a:ext cx="7572364" cy="4889442"/>
          </a:xfrm>
          <a:prstGeom prst="rect">
            <a:avLst/>
          </a:prstGeom>
          <a:ln w="12700">
            <a:miter lim="400000"/>
          </a:ln>
        </p:spPr>
      </p:pic>
      <p:pic>
        <p:nvPicPr>
          <p:cNvPr id="465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67174" t="70593" r="0" b="4223"/>
          <a:stretch>
            <a:fillRect/>
          </a:stretch>
        </p:blipFill>
        <p:spPr>
          <a:xfrm>
            <a:off x="13292172" y="8112203"/>
            <a:ext cx="7571157" cy="5197107"/>
          </a:xfrm>
          <a:prstGeom prst="rect">
            <a:avLst/>
          </a:prstGeom>
          <a:ln w="12700">
            <a:miter lim="400000"/>
          </a:ln>
        </p:spPr>
      </p:pic>
      <p:sp>
        <p:nvSpPr>
          <p:cNvPr id="466" name="Novak et al, Nature 2026"/>
          <p:cNvSpPr txBox="1"/>
          <p:nvPr/>
        </p:nvSpPr>
        <p:spPr>
          <a:xfrm>
            <a:off x="21431046" y="13243628"/>
            <a:ext cx="2823624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1900">
                <a:solidFill>
                  <a:srgbClr val="2A2A2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Novak et al, </a:t>
            </a:r>
            <a:r>
              <a:rPr b="1"/>
              <a:t>Nature 2026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Computational Tools - STARLING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Computational Tools - STARLING</a:t>
            </a:r>
          </a:p>
        </p:txBody>
      </p:sp>
      <p:sp>
        <p:nvSpPr>
          <p:cNvPr id="469" name="Human G9a IDR (1-380)"/>
          <p:cNvSpPr txBox="1"/>
          <p:nvPr/>
        </p:nvSpPr>
        <p:spPr>
          <a:xfrm>
            <a:off x="1296116" y="2903903"/>
            <a:ext cx="7580567" cy="920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solidFill>
                  <a:srgbClr val="000000"/>
                </a:solidFill>
              </a:defRPr>
            </a:lvl1pPr>
          </a:lstStyle>
          <a:p>
            <a:pPr/>
            <a:r>
              <a:t>Human G9a IDR (1-380)</a:t>
            </a:r>
          </a:p>
        </p:txBody>
      </p:sp>
      <p:pic>
        <p:nvPicPr>
          <p:cNvPr id="47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67334" y="4419589"/>
            <a:ext cx="6153006" cy="6302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47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02166" y="4419589"/>
            <a:ext cx="6162442" cy="6302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912005" y="2732237"/>
            <a:ext cx="7818408" cy="6615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73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935309" y="9277074"/>
            <a:ext cx="7396345" cy="4314534"/>
          </a:xfrm>
          <a:prstGeom prst="rect">
            <a:avLst/>
          </a:prstGeom>
          <a:ln w="12700">
            <a:miter lim="400000"/>
          </a:ln>
        </p:spPr>
      </p:pic>
      <p:sp>
        <p:nvSpPr>
          <p:cNvPr id="474" name="Line"/>
          <p:cNvSpPr/>
          <p:nvPr/>
        </p:nvSpPr>
        <p:spPr>
          <a:xfrm>
            <a:off x="7359743" y="7570926"/>
            <a:ext cx="1090498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75" name="Line"/>
          <p:cNvSpPr/>
          <p:nvPr/>
        </p:nvSpPr>
        <p:spPr>
          <a:xfrm>
            <a:off x="14309459" y="7570926"/>
            <a:ext cx="1090497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476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418895" y="10824415"/>
            <a:ext cx="4049884" cy="26099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79" name="Group"/>
          <p:cNvGrpSpPr/>
          <p:nvPr/>
        </p:nvGrpSpPr>
        <p:grpSpPr>
          <a:xfrm>
            <a:off x="9109263" y="12078894"/>
            <a:ext cx="5247574" cy="508814"/>
            <a:chOff x="0" y="0"/>
            <a:chExt cx="5247572" cy="508812"/>
          </a:xfrm>
        </p:grpSpPr>
        <p:sp>
          <p:nvSpPr>
            <p:cNvPr id="477" name="Rectangle"/>
            <p:cNvSpPr/>
            <p:nvPr/>
          </p:nvSpPr>
          <p:spPr>
            <a:xfrm>
              <a:off x="0" y="0"/>
              <a:ext cx="485268" cy="508813"/>
            </a:xfrm>
            <a:prstGeom prst="rect">
              <a:avLst/>
            </a:prstGeom>
            <a:solidFill>
              <a:srgbClr val="C3C34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478" name="Residues inputted into STARLING"/>
            <p:cNvSpPr txBox="1"/>
            <p:nvPr/>
          </p:nvSpPr>
          <p:spPr>
            <a:xfrm>
              <a:off x="537803" y="23724"/>
              <a:ext cx="4709770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Residues inputted into STARLING</a:t>
              </a:r>
            </a:p>
          </p:txBody>
        </p:sp>
      </p:grpSp>
      <p:sp>
        <p:nvSpPr>
          <p:cNvPr id="480" name="Attractive"/>
          <p:cNvSpPr txBox="1"/>
          <p:nvPr/>
        </p:nvSpPr>
        <p:spPr>
          <a:xfrm>
            <a:off x="22488607" y="8549208"/>
            <a:ext cx="141244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27572C"/>
                </a:solidFill>
              </a:defRPr>
            </a:lvl1pPr>
          </a:lstStyle>
          <a:p>
            <a:pPr/>
            <a:r>
              <a:t>Attractive</a:t>
            </a:r>
          </a:p>
        </p:txBody>
      </p:sp>
      <p:sp>
        <p:nvSpPr>
          <p:cNvPr id="481" name="Repulsive"/>
          <p:cNvSpPr txBox="1"/>
          <p:nvPr/>
        </p:nvSpPr>
        <p:spPr>
          <a:xfrm>
            <a:off x="22474434" y="2333966"/>
            <a:ext cx="144079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400B4F"/>
                </a:solidFill>
              </a:defRPr>
            </a:lvl1pPr>
          </a:lstStyle>
          <a:p>
            <a:pPr/>
            <a:r>
              <a:t>Repulsive</a:t>
            </a:r>
          </a:p>
        </p:txBody>
      </p:sp>
      <p:sp>
        <p:nvSpPr>
          <p:cNvPr id="482" name="Neutral"/>
          <p:cNvSpPr txBox="1"/>
          <p:nvPr/>
        </p:nvSpPr>
        <p:spPr>
          <a:xfrm>
            <a:off x="23547795" y="5484971"/>
            <a:ext cx="850850" cy="37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pPr/>
            <a:r>
              <a:t>Neutral</a:t>
            </a:r>
          </a:p>
        </p:txBody>
      </p:sp>
      <p:sp>
        <p:nvSpPr>
          <p:cNvPr id="483" name="Radius of gyration"/>
          <p:cNvSpPr txBox="1"/>
          <p:nvPr/>
        </p:nvSpPr>
        <p:spPr>
          <a:xfrm>
            <a:off x="18672304" y="13216678"/>
            <a:ext cx="2592325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Radius of gyration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Computational Tools - STARLING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Computational Tools - STARLING</a:t>
            </a:r>
          </a:p>
        </p:txBody>
      </p:sp>
      <p:pic>
        <p:nvPicPr>
          <p:cNvPr id="48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2208" y="4570552"/>
            <a:ext cx="6803618" cy="57908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8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56024" y="4570552"/>
            <a:ext cx="6674829" cy="57908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8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430281" y="8723050"/>
            <a:ext cx="7401600" cy="4321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89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793666" y="3101728"/>
            <a:ext cx="6674829" cy="5647509"/>
          </a:xfrm>
          <a:prstGeom prst="rect">
            <a:avLst/>
          </a:prstGeom>
          <a:ln w="12700">
            <a:miter lim="400000"/>
          </a:ln>
        </p:spPr>
      </p:pic>
      <p:sp>
        <p:nvSpPr>
          <p:cNvPr id="490" name="Line"/>
          <p:cNvSpPr/>
          <p:nvPr/>
        </p:nvSpPr>
        <p:spPr>
          <a:xfrm>
            <a:off x="7359743" y="7570926"/>
            <a:ext cx="1090497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91" name="Line"/>
          <p:cNvSpPr/>
          <p:nvPr/>
        </p:nvSpPr>
        <p:spPr>
          <a:xfrm>
            <a:off x="14309458" y="7570926"/>
            <a:ext cx="1090497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492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906713" y="10824415"/>
            <a:ext cx="4049884" cy="26099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95" name="Group"/>
          <p:cNvGrpSpPr/>
          <p:nvPr/>
        </p:nvGrpSpPr>
        <p:grpSpPr>
          <a:xfrm>
            <a:off x="8069652" y="12078894"/>
            <a:ext cx="5247573" cy="508814"/>
            <a:chOff x="0" y="0"/>
            <a:chExt cx="5247572" cy="508812"/>
          </a:xfrm>
        </p:grpSpPr>
        <p:sp>
          <p:nvSpPr>
            <p:cNvPr id="493" name="Rectangle"/>
            <p:cNvSpPr/>
            <p:nvPr/>
          </p:nvSpPr>
          <p:spPr>
            <a:xfrm>
              <a:off x="0" y="0"/>
              <a:ext cx="485268" cy="508813"/>
            </a:xfrm>
            <a:prstGeom prst="rect">
              <a:avLst/>
            </a:prstGeom>
            <a:solidFill>
              <a:srgbClr val="C3C34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494" name="Residues inputted into STARLING"/>
            <p:cNvSpPr txBox="1"/>
            <p:nvPr/>
          </p:nvSpPr>
          <p:spPr>
            <a:xfrm>
              <a:off x="537803" y="23724"/>
              <a:ext cx="4709770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Residues inputted into STARLING</a:t>
              </a:r>
            </a:p>
          </p:txBody>
        </p:sp>
      </p:grpSp>
      <p:sp>
        <p:nvSpPr>
          <p:cNvPr id="496" name="S. Pombe Clr4 IDR (66-196)"/>
          <p:cNvSpPr txBox="1"/>
          <p:nvPr/>
        </p:nvSpPr>
        <p:spPr>
          <a:xfrm>
            <a:off x="1343345" y="2979384"/>
            <a:ext cx="8783385" cy="920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solidFill>
                  <a:srgbClr val="000000"/>
                </a:solidFill>
              </a:defRPr>
            </a:lvl1pPr>
          </a:lstStyle>
          <a:p>
            <a:pPr/>
            <a:r>
              <a:t>S. Pombe Clr4 IDR (66-196)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Computational Tools - STARLING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Computational Tools - STARLING</a:t>
            </a:r>
          </a:p>
        </p:txBody>
      </p:sp>
      <p:sp>
        <p:nvSpPr>
          <p:cNvPr id="499" name="S. pombe Swi6 NTE (1-80)"/>
          <p:cNvSpPr txBox="1"/>
          <p:nvPr/>
        </p:nvSpPr>
        <p:spPr>
          <a:xfrm>
            <a:off x="1321665" y="2903903"/>
            <a:ext cx="8394320" cy="920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solidFill>
                  <a:srgbClr val="000000"/>
                </a:solidFill>
              </a:defRPr>
            </a:lvl1pPr>
          </a:lstStyle>
          <a:p>
            <a:pPr/>
            <a:r>
              <a:t>S. pombe Swi6 NTE (1-80)</a:t>
            </a:r>
          </a:p>
        </p:txBody>
      </p:sp>
      <p:sp>
        <p:nvSpPr>
          <p:cNvPr id="500" name="Line"/>
          <p:cNvSpPr/>
          <p:nvPr/>
        </p:nvSpPr>
        <p:spPr>
          <a:xfrm>
            <a:off x="7359743" y="7570926"/>
            <a:ext cx="1090497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01" name="Line"/>
          <p:cNvSpPr/>
          <p:nvPr/>
        </p:nvSpPr>
        <p:spPr>
          <a:xfrm>
            <a:off x="14309458" y="7570926"/>
            <a:ext cx="1090497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50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18895" y="10824415"/>
            <a:ext cx="4049884" cy="26099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05" name="Group"/>
          <p:cNvGrpSpPr/>
          <p:nvPr/>
        </p:nvGrpSpPr>
        <p:grpSpPr>
          <a:xfrm>
            <a:off x="9109263" y="12078894"/>
            <a:ext cx="5247574" cy="508814"/>
            <a:chOff x="0" y="0"/>
            <a:chExt cx="5247572" cy="508812"/>
          </a:xfrm>
        </p:grpSpPr>
        <p:sp>
          <p:nvSpPr>
            <p:cNvPr id="503" name="Rectangle"/>
            <p:cNvSpPr/>
            <p:nvPr/>
          </p:nvSpPr>
          <p:spPr>
            <a:xfrm>
              <a:off x="0" y="0"/>
              <a:ext cx="485268" cy="508813"/>
            </a:xfrm>
            <a:prstGeom prst="rect">
              <a:avLst/>
            </a:prstGeom>
            <a:solidFill>
              <a:srgbClr val="C3C34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504" name="Residues inputted into STARLING"/>
            <p:cNvSpPr txBox="1"/>
            <p:nvPr/>
          </p:nvSpPr>
          <p:spPr>
            <a:xfrm>
              <a:off x="537803" y="23724"/>
              <a:ext cx="4709770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Residues inputted into STARLING</a:t>
              </a:r>
            </a:p>
          </p:txBody>
        </p:sp>
      </p:grpSp>
      <p:pic>
        <p:nvPicPr>
          <p:cNvPr id="50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01495" y="2485226"/>
            <a:ext cx="7663972" cy="66150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760262" y="9078498"/>
            <a:ext cx="7365319" cy="4296437"/>
          </a:xfrm>
          <a:prstGeom prst="rect">
            <a:avLst/>
          </a:prstGeom>
          <a:ln w="12700">
            <a:miter lim="400000"/>
          </a:ln>
        </p:spPr>
      </p:pic>
      <p:pic>
        <p:nvPicPr>
          <p:cNvPr id="508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86290" y="5163092"/>
            <a:ext cx="5915094" cy="481566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9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427112" y="5163092"/>
            <a:ext cx="6348655" cy="4815668"/>
          </a:xfrm>
          <a:prstGeom prst="rect">
            <a:avLst/>
          </a:prstGeom>
          <a:ln w="12700">
            <a:miter lim="400000"/>
          </a:ln>
        </p:spPr>
      </p:pic>
      <p:sp>
        <p:nvSpPr>
          <p:cNvPr id="510" name="Attractive"/>
          <p:cNvSpPr txBox="1"/>
          <p:nvPr/>
        </p:nvSpPr>
        <p:spPr>
          <a:xfrm>
            <a:off x="22322202" y="8381043"/>
            <a:ext cx="141244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27572C"/>
                </a:solidFill>
              </a:defRPr>
            </a:lvl1pPr>
          </a:lstStyle>
          <a:p>
            <a:pPr/>
            <a:r>
              <a:t>Attractive</a:t>
            </a:r>
          </a:p>
        </p:txBody>
      </p:sp>
      <p:sp>
        <p:nvSpPr>
          <p:cNvPr id="511" name="Repulsive"/>
          <p:cNvSpPr txBox="1"/>
          <p:nvPr/>
        </p:nvSpPr>
        <p:spPr>
          <a:xfrm>
            <a:off x="22308029" y="2165801"/>
            <a:ext cx="144079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400B4F"/>
                </a:solidFill>
              </a:defRPr>
            </a:lvl1pPr>
          </a:lstStyle>
          <a:p>
            <a:pPr/>
            <a:r>
              <a:t>Repulsive</a:t>
            </a:r>
          </a:p>
        </p:txBody>
      </p:sp>
      <p:sp>
        <p:nvSpPr>
          <p:cNvPr id="512" name="Neutral"/>
          <p:cNvSpPr txBox="1"/>
          <p:nvPr/>
        </p:nvSpPr>
        <p:spPr>
          <a:xfrm>
            <a:off x="23381391" y="5316805"/>
            <a:ext cx="850850" cy="37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pPr/>
            <a:r>
              <a:t>Neutral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Computational Tools to Study IDRs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Computational Tools to Study IDRs</a:t>
            </a:r>
          </a:p>
        </p:txBody>
      </p:sp>
      <p:sp>
        <p:nvSpPr>
          <p:cNvPr id="515" name="Not mentioned:…"/>
          <p:cNvSpPr txBox="1"/>
          <p:nvPr>
            <p:ph type="body" idx="4294967295"/>
          </p:nvPr>
        </p:nvSpPr>
        <p:spPr>
          <a:xfrm>
            <a:off x="1206500" y="3524803"/>
            <a:ext cx="21971000" cy="8979713"/>
          </a:xfrm>
          <a:prstGeom prst="rect">
            <a:avLst/>
          </a:prstGeom>
        </p:spPr>
        <p:txBody>
          <a:bodyPr/>
          <a:lstStyle/>
          <a:p>
            <a:pPr marL="0" indent="0" defTabSz="825500">
              <a:lnSpc>
                <a:spcPct val="200000"/>
              </a:lnSpc>
              <a:spcBef>
                <a:spcPts val="1800"/>
              </a:spcBef>
              <a:buSzTx/>
              <a:buNone/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Not mentioned:</a:t>
            </a:r>
          </a:p>
          <a:p>
            <a:pPr marL="6985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Molecular dynamics (Mpipi/Mpipi-GG)</a:t>
            </a:r>
          </a:p>
          <a:p>
            <a:pPr lvl="2" marL="1917700" indent="-698500" defTabSz="825500">
              <a:lnSpc>
                <a:spcPct val="200000"/>
              </a:lnSpc>
              <a:spcBef>
                <a:spcPts val="1800"/>
              </a:spcBef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Ground-up approach that STARLING used to simulate IDRs polymers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Computational Tools - MD (Mpipi-GG)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Computational Tools - MD (Mpipi-GG)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ummary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520" name="IDRs are:"/>
          <p:cNvSpPr txBox="1"/>
          <p:nvPr/>
        </p:nvSpPr>
        <p:spPr>
          <a:xfrm>
            <a:off x="3129950" y="6579525"/>
            <a:ext cx="2867788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/>
            <a:r>
              <a:t>IDRs are:</a:t>
            </a:r>
          </a:p>
        </p:txBody>
      </p:sp>
      <p:sp>
        <p:nvSpPr>
          <p:cNvPr id="521" name="Square"/>
          <p:cNvSpPr/>
          <p:nvPr/>
        </p:nvSpPr>
        <p:spPr>
          <a:xfrm>
            <a:off x="12232169" y="3989747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522" name="Holehouse &amp; Kragelund, 2023 Nature Rev Mol Cell Bio"/>
          <p:cNvSpPr txBox="1"/>
          <p:nvPr/>
        </p:nvSpPr>
        <p:spPr>
          <a:xfrm>
            <a:off x="17553016" y="13195267"/>
            <a:ext cx="6753531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2100">
                <a:solidFill>
                  <a:srgbClr val="1F1F1F"/>
                </a:solidFill>
              </a:defRPr>
            </a:pPr>
            <a:r>
              <a:t>Holehouse &amp; Kragelund, 2023 </a:t>
            </a:r>
            <a:r>
              <a:rPr b="1"/>
              <a:t>Nature Rev Mol Cell Bio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What is an IDR?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What is an IDR?</a:t>
            </a:r>
          </a:p>
        </p:txBody>
      </p:sp>
      <p:sp>
        <p:nvSpPr>
          <p:cNvPr id="202" name="Can you think of IDR-containing proteins? Their functions?"/>
          <p:cNvSpPr txBox="1"/>
          <p:nvPr>
            <p:ph type="body" sz="quarter" idx="4294967295"/>
          </p:nvPr>
        </p:nvSpPr>
        <p:spPr>
          <a:xfrm>
            <a:off x="1206500" y="5351007"/>
            <a:ext cx="21971000" cy="1434949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/>
            <a:r>
              <a:t>Can you think of IDR-containing proteins? Their functions?</a:t>
            </a:r>
          </a:p>
        </p:txBody>
      </p:sp>
      <p:grpSp>
        <p:nvGrpSpPr>
          <p:cNvPr id="205" name="Group"/>
          <p:cNvGrpSpPr/>
          <p:nvPr/>
        </p:nvGrpSpPr>
        <p:grpSpPr>
          <a:xfrm>
            <a:off x="6684380" y="7467478"/>
            <a:ext cx="13722860" cy="3013986"/>
            <a:chOff x="0" y="0"/>
            <a:chExt cx="13722858" cy="3013985"/>
          </a:xfrm>
        </p:grpSpPr>
        <p:pic>
          <p:nvPicPr>
            <p:cNvPr id="203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9022" r="0" b="69585"/>
            <a:stretch>
              <a:fillRect/>
            </a:stretch>
          </p:blipFill>
          <p:spPr>
            <a:xfrm>
              <a:off x="0" y="0"/>
              <a:ext cx="13722859" cy="29339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4" name="Rectangle"/>
            <p:cNvSpPr/>
            <p:nvPr/>
          </p:nvSpPr>
          <p:spPr>
            <a:xfrm>
              <a:off x="4097659" y="2501908"/>
              <a:ext cx="1691463" cy="51207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pic>
        <p:nvPicPr>
          <p:cNvPr id="20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26319" y="9606975"/>
            <a:ext cx="3112698" cy="30139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ummary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525" name="IDRs are:…"/>
          <p:cNvSpPr txBox="1"/>
          <p:nvPr/>
        </p:nvSpPr>
        <p:spPr>
          <a:xfrm>
            <a:off x="3129950" y="6046125"/>
            <a:ext cx="3840449" cy="200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t>IDRs are:</a:t>
            </a:r>
          </a:p>
          <a:p>
            <a:pPr marL="228600" indent="-228600" algn="l" defTabSz="825500">
              <a:spcBef>
                <a:spcPts val="1800"/>
              </a:spcBef>
              <a:buSzPct val="100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Disordered</a:t>
            </a:r>
          </a:p>
        </p:txBody>
      </p:sp>
      <p:sp>
        <p:nvSpPr>
          <p:cNvPr id="526" name="Square"/>
          <p:cNvSpPr/>
          <p:nvPr/>
        </p:nvSpPr>
        <p:spPr>
          <a:xfrm>
            <a:off x="12232169" y="3989747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527" name="Holehouse &amp; Kragelund, 2023 Nature Rev Mol Cell Bio"/>
          <p:cNvSpPr txBox="1"/>
          <p:nvPr/>
        </p:nvSpPr>
        <p:spPr>
          <a:xfrm>
            <a:off x="17553016" y="13195267"/>
            <a:ext cx="6753531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2100">
                <a:solidFill>
                  <a:srgbClr val="1F1F1F"/>
                </a:solidFill>
              </a:defRPr>
            </a:pPr>
            <a:r>
              <a:t>Holehouse &amp; Kragelund, 2023 </a:t>
            </a:r>
            <a:r>
              <a:rPr b="1"/>
              <a:t>Nature Rev Mol Cell Bio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ummary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530" name="IDRs are:…"/>
          <p:cNvSpPr txBox="1"/>
          <p:nvPr/>
        </p:nvSpPr>
        <p:spPr>
          <a:xfrm>
            <a:off x="3129950" y="5512725"/>
            <a:ext cx="5142104" cy="307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t>IDRs are:</a:t>
            </a:r>
          </a:p>
          <a:p>
            <a:pPr marL="228600" indent="-228600" algn="l" defTabSz="825500">
              <a:spcBef>
                <a:spcPts val="1800"/>
              </a:spcBef>
              <a:buSzPct val="100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Disordered</a:t>
            </a:r>
          </a:p>
          <a:p>
            <a:pPr marL="228600" indent="-228600" algn="l" defTabSz="825500">
              <a:spcBef>
                <a:spcPts val="1800"/>
              </a:spcBef>
              <a:buSzPct val="100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Heterogeneous</a:t>
            </a:r>
          </a:p>
        </p:txBody>
      </p:sp>
      <p:sp>
        <p:nvSpPr>
          <p:cNvPr id="531" name="Square"/>
          <p:cNvSpPr/>
          <p:nvPr/>
        </p:nvSpPr>
        <p:spPr>
          <a:xfrm>
            <a:off x="12232169" y="3989747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532" name="Holehouse &amp; Kragelund, 2023 Nature Rev Mol Cell Bio"/>
          <p:cNvSpPr txBox="1"/>
          <p:nvPr/>
        </p:nvSpPr>
        <p:spPr>
          <a:xfrm>
            <a:off x="17553016" y="13195267"/>
            <a:ext cx="6753531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2100">
                <a:solidFill>
                  <a:srgbClr val="1F1F1F"/>
                </a:solidFill>
              </a:defRPr>
            </a:pPr>
            <a:r>
              <a:t>Holehouse &amp; Kragelund, 2023 </a:t>
            </a:r>
            <a:r>
              <a:rPr b="1"/>
              <a:t>Nature Rev Mol Cell Bio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ummary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535" name="IDRs are:…"/>
          <p:cNvSpPr txBox="1"/>
          <p:nvPr/>
        </p:nvSpPr>
        <p:spPr>
          <a:xfrm>
            <a:off x="3129950" y="4445925"/>
            <a:ext cx="18399285" cy="520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t>IDRs are:</a:t>
            </a:r>
          </a:p>
          <a:p>
            <a:pPr marL="228600" indent="-228600" algn="l" defTabSz="825500">
              <a:spcBef>
                <a:spcPts val="1800"/>
              </a:spcBef>
              <a:buSzPct val="100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Disordered</a:t>
            </a:r>
          </a:p>
          <a:p>
            <a:pPr marL="228600" indent="-228600" algn="l" defTabSz="825500">
              <a:spcBef>
                <a:spcPts val="1800"/>
              </a:spcBef>
              <a:buSzPct val="100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Heterogeneous</a:t>
            </a:r>
          </a:p>
          <a:p>
            <a:pPr marL="228600" indent="-228600" algn="l" defTabSz="825500">
              <a:spcBef>
                <a:spcPts val="1800"/>
              </a:spcBef>
              <a:buSzPct val="100000"/>
              <a:buChar char="•"/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Functionally relevant in many processes including chromatin</a:t>
            </a:r>
          </a:p>
          <a:p>
            <a: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Function, transcription, and many others</a:t>
            </a:r>
          </a:p>
        </p:txBody>
      </p:sp>
      <p:sp>
        <p:nvSpPr>
          <p:cNvPr id="536" name="Square"/>
          <p:cNvSpPr/>
          <p:nvPr/>
        </p:nvSpPr>
        <p:spPr>
          <a:xfrm>
            <a:off x="12232169" y="3989747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537" name="Holehouse &amp; Kragelund, 2023 Nature Rev Mol Cell Bio"/>
          <p:cNvSpPr txBox="1"/>
          <p:nvPr/>
        </p:nvSpPr>
        <p:spPr>
          <a:xfrm>
            <a:off x="17553016" y="13195267"/>
            <a:ext cx="6753531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2100">
                <a:solidFill>
                  <a:srgbClr val="1F1F1F"/>
                </a:solidFill>
              </a:defRPr>
            </a:pPr>
            <a:r>
              <a:t>Holehouse &amp; Kragelund, 2023 </a:t>
            </a:r>
            <a:r>
              <a:rPr b="1"/>
              <a:t>Nature Rev Mol Cell Bio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ummary"/>
          <p:cNvSpPr txBox="1"/>
          <p:nvPr>
            <p:ph type="title" idx="4294967295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540" name="And there are many tools to robustly study IDRs in your context"/>
          <p:cNvSpPr txBox="1"/>
          <p:nvPr/>
        </p:nvSpPr>
        <p:spPr>
          <a:xfrm>
            <a:off x="3129950" y="6579525"/>
            <a:ext cx="19532950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spcBef>
                <a:spcPts val="1800"/>
              </a:spcBef>
              <a:defRPr spc="-55" sz="55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/>
            <a:r>
              <a:t>And there are many tools to robustly study IDRs in your context </a:t>
            </a:r>
          </a:p>
        </p:txBody>
      </p:sp>
      <p:sp>
        <p:nvSpPr>
          <p:cNvPr id="541" name="Square"/>
          <p:cNvSpPr/>
          <p:nvPr/>
        </p:nvSpPr>
        <p:spPr>
          <a:xfrm>
            <a:off x="12232169" y="3989747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542" name="Holehouse &amp; Kragelund, 2023 Nature Rev Mol Cell Bio"/>
          <p:cNvSpPr txBox="1"/>
          <p:nvPr/>
        </p:nvSpPr>
        <p:spPr>
          <a:xfrm>
            <a:off x="17553016" y="13195267"/>
            <a:ext cx="6753531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2100">
                <a:solidFill>
                  <a:srgbClr val="1F1F1F"/>
                </a:solidFill>
              </a:defRPr>
            </a:pPr>
            <a:r>
              <a:t>Holehouse &amp; Kragelund, 2023 </a:t>
            </a:r>
            <a:r>
              <a:rPr b="1"/>
              <a:t>Nature Rev Mol Cell Bio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Acknowledgements"/>
          <p:cNvSpPr txBox="1"/>
          <p:nvPr>
            <p:ph type="title"/>
          </p:nvPr>
        </p:nvSpPr>
        <p:spPr>
          <a:xfrm>
            <a:off x="127257" y="29426"/>
            <a:ext cx="21971001" cy="1434949"/>
          </a:xfrm>
          <a:prstGeom prst="rect">
            <a:avLst/>
          </a:prstGeom>
        </p:spPr>
        <p:txBody>
          <a:bodyPr/>
          <a:lstStyle/>
          <a:p>
            <a:pPr/>
            <a:r>
              <a:t>Acknowledgements</a:t>
            </a:r>
          </a:p>
        </p:txBody>
      </p:sp>
      <p:pic>
        <p:nvPicPr>
          <p:cNvPr id="545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13420" t="18163" r="0" b="4974"/>
          <a:stretch>
            <a:fillRect/>
          </a:stretch>
        </p:blipFill>
        <p:spPr>
          <a:xfrm>
            <a:off x="13195998" y="6696307"/>
            <a:ext cx="10860578" cy="642768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6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rcRect l="0" t="0" r="5" b="0"/>
          <a:stretch>
            <a:fillRect/>
          </a:stretch>
        </p:blipFill>
        <p:spPr>
          <a:xfrm>
            <a:off x="22190864" y="446963"/>
            <a:ext cx="1591072" cy="15341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3" y="0"/>
                </a:moveTo>
                <a:cubicBezTo>
                  <a:pt x="4838" y="0"/>
                  <a:pt x="0" y="4836"/>
                  <a:pt x="0" y="10800"/>
                </a:cubicBezTo>
                <a:cubicBezTo>
                  <a:pt x="0" y="16764"/>
                  <a:pt x="4838" y="21600"/>
                  <a:pt x="10803" y="21600"/>
                </a:cubicBezTo>
                <a:cubicBezTo>
                  <a:pt x="16768" y="21600"/>
                  <a:pt x="21600" y="16764"/>
                  <a:pt x="21600" y="10800"/>
                </a:cubicBezTo>
                <a:cubicBezTo>
                  <a:pt x="21600" y="4836"/>
                  <a:pt x="16768" y="0"/>
                  <a:pt x="10803" y="0"/>
                </a:cubicBezTo>
                <a:close/>
              </a:path>
            </a:pathLst>
          </a:custGeom>
          <a:ln w="63500" cap="rnd">
            <a:solidFill>
              <a:srgbClr val="333333"/>
            </a:solidFill>
          </a:ln>
          <a:effectLst>
            <a:outerShdw sx="100000" sy="100000" kx="0" ky="0" algn="b" rotWithShape="0" blurRad="381000" dist="292100" dir="5400000">
              <a:srgbClr val="000000">
                <a:alpha val="22000"/>
              </a:srgbClr>
            </a:outerShdw>
          </a:effectLst>
        </p:spPr>
      </p:pic>
      <p:pic>
        <p:nvPicPr>
          <p:cNvPr id="547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3815" t="73706" r="36820" b="1901"/>
          <a:stretch>
            <a:fillRect/>
          </a:stretch>
        </p:blipFill>
        <p:spPr>
          <a:xfrm>
            <a:off x="4779740" y="1405065"/>
            <a:ext cx="4075908" cy="13284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2" fill="norm" stroke="1" extrusionOk="0">
                <a:moveTo>
                  <a:pt x="11446" y="4"/>
                </a:moveTo>
                <a:cubicBezTo>
                  <a:pt x="11324" y="-14"/>
                  <a:pt x="11131" y="30"/>
                  <a:pt x="10800" y="133"/>
                </a:cubicBezTo>
                <a:cubicBezTo>
                  <a:pt x="10009" y="379"/>
                  <a:pt x="9726" y="608"/>
                  <a:pt x="8476" y="1995"/>
                </a:cubicBezTo>
                <a:cubicBezTo>
                  <a:pt x="8054" y="2463"/>
                  <a:pt x="7626" y="2913"/>
                  <a:pt x="7525" y="2994"/>
                </a:cubicBezTo>
                <a:cubicBezTo>
                  <a:pt x="7425" y="3075"/>
                  <a:pt x="7211" y="3318"/>
                  <a:pt x="7050" y="3536"/>
                </a:cubicBezTo>
                <a:cubicBezTo>
                  <a:pt x="6889" y="3753"/>
                  <a:pt x="6595" y="4152"/>
                  <a:pt x="6394" y="4425"/>
                </a:cubicBezTo>
                <a:lnTo>
                  <a:pt x="6028" y="4921"/>
                </a:lnTo>
                <a:lnTo>
                  <a:pt x="6053" y="6152"/>
                </a:lnTo>
                <a:cubicBezTo>
                  <a:pt x="6083" y="7618"/>
                  <a:pt x="5831" y="9437"/>
                  <a:pt x="5491" y="10206"/>
                </a:cubicBezTo>
                <a:cubicBezTo>
                  <a:pt x="5235" y="10787"/>
                  <a:pt x="4320" y="10981"/>
                  <a:pt x="4129" y="10496"/>
                </a:cubicBezTo>
                <a:cubicBezTo>
                  <a:pt x="4066" y="10335"/>
                  <a:pt x="3995" y="10267"/>
                  <a:pt x="3971" y="10341"/>
                </a:cubicBezTo>
                <a:cubicBezTo>
                  <a:pt x="3947" y="10415"/>
                  <a:pt x="3834" y="10327"/>
                  <a:pt x="3721" y="10148"/>
                </a:cubicBezTo>
                <a:cubicBezTo>
                  <a:pt x="3432" y="9690"/>
                  <a:pt x="3310" y="9736"/>
                  <a:pt x="3127" y="10380"/>
                </a:cubicBezTo>
                <a:cubicBezTo>
                  <a:pt x="2982" y="10892"/>
                  <a:pt x="2917" y="10939"/>
                  <a:pt x="2343" y="10953"/>
                </a:cubicBezTo>
                <a:cubicBezTo>
                  <a:pt x="1936" y="10963"/>
                  <a:pt x="1768" y="11038"/>
                  <a:pt x="1863" y="11159"/>
                </a:cubicBezTo>
                <a:cubicBezTo>
                  <a:pt x="1944" y="11262"/>
                  <a:pt x="2081" y="11298"/>
                  <a:pt x="2168" y="11237"/>
                </a:cubicBezTo>
                <a:cubicBezTo>
                  <a:pt x="2282" y="11157"/>
                  <a:pt x="2362" y="11285"/>
                  <a:pt x="2452" y="11707"/>
                </a:cubicBezTo>
                <a:cubicBezTo>
                  <a:pt x="2521" y="12030"/>
                  <a:pt x="2556" y="12362"/>
                  <a:pt x="2530" y="12442"/>
                </a:cubicBezTo>
                <a:cubicBezTo>
                  <a:pt x="2504" y="12522"/>
                  <a:pt x="2301" y="12573"/>
                  <a:pt x="2080" y="12558"/>
                </a:cubicBezTo>
                <a:cubicBezTo>
                  <a:pt x="1859" y="12542"/>
                  <a:pt x="1693" y="12610"/>
                  <a:pt x="1712" y="12706"/>
                </a:cubicBezTo>
                <a:cubicBezTo>
                  <a:pt x="1731" y="12803"/>
                  <a:pt x="1643" y="13191"/>
                  <a:pt x="1514" y="13570"/>
                </a:cubicBezTo>
                <a:cubicBezTo>
                  <a:pt x="1314" y="14157"/>
                  <a:pt x="1204" y="14280"/>
                  <a:pt x="768" y="14408"/>
                </a:cubicBezTo>
                <a:cubicBezTo>
                  <a:pt x="121" y="14596"/>
                  <a:pt x="0" y="14705"/>
                  <a:pt x="0" y="15084"/>
                </a:cubicBezTo>
                <a:cubicBezTo>
                  <a:pt x="0" y="15491"/>
                  <a:pt x="185" y="15629"/>
                  <a:pt x="583" y="15522"/>
                </a:cubicBezTo>
                <a:cubicBezTo>
                  <a:pt x="855" y="15449"/>
                  <a:pt x="943" y="15525"/>
                  <a:pt x="1102" y="15993"/>
                </a:cubicBezTo>
                <a:cubicBezTo>
                  <a:pt x="1232" y="16375"/>
                  <a:pt x="1284" y="16724"/>
                  <a:pt x="1262" y="17076"/>
                </a:cubicBezTo>
                <a:cubicBezTo>
                  <a:pt x="1230" y="17581"/>
                  <a:pt x="1240" y="17590"/>
                  <a:pt x="1788" y="17553"/>
                </a:cubicBezTo>
                <a:cubicBezTo>
                  <a:pt x="2293" y="17518"/>
                  <a:pt x="2360" y="17563"/>
                  <a:pt x="2480" y="18029"/>
                </a:cubicBezTo>
                <a:cubicBezTo>
                  <a:pt x="2669" y="18769"/>
                  <a:pt x="3314" y="18977"/>
                  <a:pt x="5077" y="18867"/>
                </a:cubicBezTo>
                <a:cubicBezTo>
                  <a:pt x="5881" y="18817"/>
                  <a:pt x="6606" y="18865"/>
                  <a:pt x="6686" y="18977"/>
                </a:cubicBezTo>
                <a:cubicBezTo>
                  <a:pt x="7001" y="19415"/>
                  <a:pt x="7157" y="19482"/>
                  <a:pt x="8110" y="19557"/>
                </a:cubicBezTo>
                <a:cubicBezTo>
                  <a:pt x="8652" y="19599"/>
                  <a:pt x="9154" y="19703"/>
                  <a:pt x="9225" y="19789"/>
                </a:cubicBezTo>
                <a:cubicBezTo>
                  <a:pt x="9296" y="19875"/>
                  <a:pt x="9399" y="19832"/>
                  <a:pt x="9454" y="19692"/>
                </a:cubicBezTo>
                <a:cubicBezTo>
                  <a:pt x="9509" y="19552"/>
                  <a:pt x="9715" y="19452"/>
                  <a:pt x="9912" y="19473"/>
                </a:cubicBezTo>
                <a:cubicBezTo>
                  <a:pt x="10110" y="19494"/>
                  <a:pt x="10491" y="19380"/>
                  <a:pt x="10762" y="19215"/>
                </a:cubicBezTo>
                <a:cubicBezTo>
                  <a:pt x="11188" y="18956"/>
                  <a:pt x="11411" y="18965"/>
                  <a:pt x="12405" y="19293"/>
                </a:cubicBezTo>
                <a:cubicBezTo>
                  <a:pt x="13037" y="19501"/>
                  <a:pt x="14061" y="19673"/>
                  <a:pt x="14680" y="19673"/>
                </a:cubicBezTo>
                <a:cubicBezTo>
                  <a:pt x="15604" y="19672"/>
                  <a:pt x="15830" y="19732"/>
                  <a:pt x="15934" y="20021"/>
                </a:cubicBezTo>
                <a:cubicBezTo>
                  <a:pt x="16013" y="20239"/>
                  <a:pt x="16252" y="20417"/>
                  <a:pt x="16561" y="20485"/>
                </a:cubicBezTo>
                <a:cubicBezTo>
                  <a:pt x="17177" y="20620"/>
                  <a:pt x="17270" y="20711"/>
                  <a:pt x="17219" y="21116"/>
                </a:cubicBezTo>
                <a:cubicBezTo>
                  <a:pt x="17193" y="21322"/>
                  <a:pt x="17236" y="21468"/>
                  <a:pt x="17339" y="21529"/>
                </a:cubicBezTo>
                <a:cubicBezTo>
                  <a:pt x="17427" y="21581"/>
                  <a:pt x="17542" y="21586"/>
                  <a:pt x="17595" y="21542"/>
                </a:cubicBezTo>
                <a:cubicBezTo>
                  <a:pt x="17649" y="21497"/>
                  <a:pt x="17836" y="21464"/>
                  <a:pt x="18010" y="21464"/>
                </a:cubicBezTo>
                <a:cubicBezTo>
                  <a:pt x="18290" y="21464"/>
                  <a:pt x="18321" y="21412"/>
                  <a:pt x="18287" y="21013"/>
                </a:cubicBezTo>
                <a:cubicBezTo>
                  <a:pt x="18266" y="20766"/>
                  <a:pt x="18286" y="20428"/>
                  <a:pt x="18332" y="20259"/>
                </a:cubicBezTo>
                <a:cubicBezTo>
                  <a:pt x="18405" y="19988"/>
                  <a:pt x="19095" y="19667"/>
                  <a:pt x="19856" y="19550"/>
                </a:cubicBezTo>
                <a:cubicBezTo>
                  <a:pt x="19988" y="19530"/>
                  <a:pt x="20116" y="19450"/>
                  <a:pt x="20142" y="19370"/>
                </a:cubicBezTo>
                <a:cubicBezTo>
                  <a:pt x="20169" y="19290"/>
                  <a:pt x="20263" y="19222"/>
                  <a:pt x="20353" y="19222"/>
                </a:cubicBezTo>
                <a:cubicBezTo>
                  <a:pt x="20442" y="19222"/>
                  <a:pt x="20534" y="19071"/>
                  <a:pt x="20557" y="18887"/>
                </a:cubicBezTo>
                <a:cubicBezTo>
                  <a:pt x="20587" y="18644"/>
                  <a:pt x="20711" y="18551"/>
                  <a:pt x="21003" y="18551"/>
                </a:cubicBezTo>
                <a:cubicBezTo>
                  <a:pt x="21318" y="18551"/>
                  <a:pt x="21407" y="18473"/>
                  <a:pt x="21407" y="18203"/>
                </a:cubicBezTo>
                <a:cubicBezTo>
                  <a:pt x="21407" y="17905"/>
                  <a:pt x="21298" y="17883"/>
                  <a:pt x="20586" y="18010"/>
                </a:cubicBezTo>
                <a:cubicBezTo>
                  <a:pt x="19767" y="18156"/>
                  <a:pt x="19497" y="18076"/>
                  <a:pt x="17431" y="17101"/>
                </a:cubicBezTo>
                <a:cubicBezTo>
                  <a:pt x="16500" y="16662"/>
                  <a:pt x="16527" y="16658"/>
                  <a:pt x="16500" y="17379"/>
                </a:cubicBezTo>
                <a:lnTo>
                  <a:pt x="16477" y="17991"/>
                </a:lnTo>
                <a:lnTo>
                  <a:pt x="15665" y="18055"/>
                </a:lnTo>
                <a:cubicBezTo>
                  <a:pt x="14649" y="18134"/>
                  <a:pt x="14466" y="17952"/>
                  <a:pt x="14466" y="16869"/>
                </a:cubicBezTo>
                <a:cubicBezTo>
                  <a:pt x="14466" y="15934"/>
                  <a:pt x="14541" y="15804"/>
                  <a:pt x="15093" y="15774"/>
                </a:cubicBezTo>
                <a:lnTo>
                  <a:pt x="15482" y="15754"/>
                </a:lnTo>
                <a:lnTo>
                  <a:pt x="15505" y="14968"/>
                </a:lnTo>
                <a:lnTo>
                  <a:pt x="15526" y="14188"/>
                </a:lnTo>
                <a:lnTo>
                  <a:pt x="16111" y="14246"/>
                </a:lnTo>
                <a:cubicBezTo>
                  <a:pt x="16432" y="14282"/>
                  <a:pt x="17271" y="14556"/>
                  <a:pt x="17974" y="14852"/>
                </a:cubicBezTo>
                <a:cubicBezTo>
                  <a:pt x="19689" y="15576"/>
                  <a:pt x="20018" y="15647"/>
                  <a:pt x="20018" y="15290"/>
                </a:cubicBezTo>
                <a:cubicBezTo>
                  <a:pt x="20018" y="15134"/>
                  <a:pt x="20040" y="14847"/>
                  <a:pt x="20065" y="14652"/>
                </a:cubicBezTo>
                <a:cubicBezTo>
                  <a:pt x="20100" y="14372"/>
                  <a:pt x="20056" y="14298"/>
                  <a:pt x="19859" y="14298"/>
                </a:cubicBezTo>
                <a:cubicBezTo>
                  <a:pt x="19722" y="14298"/>
                  <a:pt x="19574" y="14185"/>
                  <a:pt x="19528" y="14047"/>
                </a:cubicBezTo>
                <a:cubicBezTo>
                  <a:pt x="19422" y="13720"/>
                  <a:pt x="18457" y="13377"/>
                  <a:pt x="17736" y="13409"/>
                </a:cubicBezTo>
                <a:cubicBezTo>
                  <a:pt x="17426" y="13422"/>
                  <a:pt x="17137" y="13363"/>
                  <a:pt x="17093" y="13280"/>
                </a:cubicBezTo>
                <a:cubicBezTo>
                  <a:pt x="17049" y="13197"/>
                  <a:pt x="16514" y="13109"/>
                  <a:pt x="15904" y="13080"/>
                </a:cubicBezTo>
                <a:cubicBezTo>
                  <a:pt x="13497" y="12967"/>
                  <a:pt x="11654" y="12723"/>
                  <a:pt x="11654" y="12519"/>
                </a:cubicBezTo>
                <a:cubicBezTo>
                  <a:pt x="11654" y="12507"/>
                  <a:pt x="11424" y="12458"/>
                  <a:pt x="11143" y="12410"/>
                </a:cubicBezTo>
                <a:cubicBezTo>
                  <a:pt x="9630" y="12152"/>
                  <a:pt x="9241" y="12003"/>
                  <a:pt x="9115" y="11636"/>
                </a:cubicBezTo>
                <a:cubicBezTo>
                  <a:pt x="8999" y="11294"/>
                  <a:pt x="8997" y="11221"/>
                  <a:pt x="9101" y="10766"/>
                </a:cubicBezTo>
                <a:cubicBezTo>
                  <a:pt x="9266" y="10045"/>
                  <a:pt x="9674" y="10075"/>
                  <a:pt x="9835" y="10824"/>
                </a:cubicBezTo>
                <a:cubicBezTo>
                  <a:pt x="9985" y="11529"/>
                  <a:pt x="10068" y="11533"/>
                  <a:pt x="10154" y="10837"/>
                </a:cubicBezTo>
                <a:cubicBezTo>
                  <a:pt x="10204" y="10435"/>
                  <a:pt x="10295" y="10252"/>
                  <a:pt x="10499" y="10148"/>
                </a:cubicBezTo>
                <a:cubicBezTo>
                  <a:pt x="10652" y="10070"/>
                  <a:pt x="10814" y="9973"/>
                  <a:pt x="10861" y="9929"/>
                </a:cubicBezTo>
                <a:cubicBezTo>
                  <a:pt x="10914" y="9879"/>
                  <a:pt x="10949" y="9289"/>
                  <a:pt x="10951" y="8375"/>
                </a:cubicBezTo>
                <a:cubicBezTo>
                  <a:pt x="10956" y="6435"/>
                  <a:pt x="11054" y="5400"/>
                  <a:pt x="11364" y="4019"/>
                </a:cubicBezTo>
                <a:cubicBezTo>
                  <a:pt x="11696" y="2538"/>
                  <a:pt x="11839" y="779"/>
                  <a:pt x="11671" y="262"/>
                </a:cubicBezTo>
                <a:cubicBezTo>
                  <a:pt x="11619" y="102"/>
                  <a:pt x="11568" y="22"/>
                  <a:pt x="11446" y="4"/>
                </a:cubicBezTo>
                <a:close/>
                <a:moveTo>
                  <a:pt x="13423" y="9993"/>
                </a:moveTo>
                <a:cubicBezTo>
                  <a:pt x="13036" y="9988"/>
                  <a:pt x="12780" y="10006"/>
                  <a:pt x="12760" y="10057"/>
                </a:cubicBezTo>
                <a:cubicBezTo>
                  <a:pt x="12697" y="10222"/>
                  <a:pt x="13192" y="10324"/>
                  <a:pt x="15963" y="10702"/>
                </a:cubicBezTo>
                <a:cubicBezTo>
                  <a:pt x="16847" y="10822"/>
                  <a:pt x="17934" y="10978"/>
                  <a:pt x="18376" y="11043"/>
                </a:cubicBezTo>
                <a:cubicBezTo>
                  <a:pt x="18818" y="11109"/>
                  <a:pt x="19770" y="11243"/>
                  <a:pt x="20494" y="11346"/>
                </a:cubicBezTo>
                <a:cubicBezTo>
                  <a:pt x="21077" y="11430"/>
                  <a:pt x="21407" y="11488"/>
                  <a:pt x="21600" y="11527"/>
                </a:cubicBezTo>
                <a:lnTo>
                  <a:pt x="21600" y="10915"/>
                </a:lnTo>
                <a:cubicBezTo>
                  <a:pt x="21296" y="10775"/>
                  <a:pt x="20757" y="10707"/>
                  <a:pt x="19800" y="10702"/>
                </a:cubicBezTo>
                <a:cubicBezTo>
                  <a:pt x="19056" y="10698"/>
                  <a:pt x="18104" y="10595"/>
                  <a:pt x="17682" y="10470"/>
                </a:cubicBezTo>
                <a:cubicBezTo>
                  <a:pt x="16932" y="10247"/>
                  <a:pt x="14584" y="10009"/>
                  <a:pt x="13423" y="99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548" name="Image" descr="Image"/>
          <p:cNvPicPr>
            <a:picLocks noChangeAspect="1"/>
          </p:cNvPicPr>
          <p:nvPr/>
        </p:nvPicPr>
        <p:blipFill>
          <a:blip r:embed="rId5">
            <a:extLst/>
          </a:blip>
          <a:srcRect l="5914" t="16812" r="5914" b="905"/>
          <a:stretch>
            <a:fillRect/>
          </a:stretch>
        </p:blipFill>
        <p:spPr>
          <a:xfrm>
            <a:off x="1245132" y="6696307"/>
            <a:ext cx="10331467" cy="6427590"/>
          </a:xfrm>
          <a:prstGeom prst="rect">
            <a:avLst/>
          </a:prstGeom>
          <a:ln w="12700">
            <a:miter lim="400000"/>
          </a:ln>
        </p:spPr>
      </p:pic>
      <p:sp>
        <p:nvSpPr>
          <p:cNvPr id="549" name="Al-Sady Lab:…"/>
          <p:cNvSpPr txBox="1"/>
          <p:nvPr>
            <p:ph type="body" sz="quarter" idx="4294967295"/>
          </p:nvPr>
        </p:nvSpPr>
        <p:spPr>
          <a:xfrm>
            <a:off x="640180" y="1973286"/>
            <a:ext cx="10120645" cy="5307058"/>
          </a:xfrm>
          <a:prstGeom prst="rect">
            <a:avLst/>
          </a:prstGeom>
        </p:spPr>
        <p:txBody>
          <a:bodyPr/>
          <a:lstStyle/>
          <a:p>
            <a: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36" sz="3600" u="sng">
                <a:latin typeface="Lato Bold"/>
                <a:ea typeface="Lato Bold"/>
                <a:cs typeface="Lato Bold"/>
                <a:sym typeface="Lato Bold"/>
              </a:defRPr>
            </a:pPr>
            <a:r>
              <a:t>Al-Sady Lab:</a:t>
            </a:r>
          </a:p>
          <a:p>
            <a: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36" sz="36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Bassem Al-Sady, PhD</a:t>
            </a:r>
          </a:p>
          <a:p>
            <a: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36" sz="36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Farzad Yousefi, PhD</a:t>
            </a:r>
          </a:p>
          <a:p>
            <a: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b="1" spc="-36" sz="3600"/>
            </a:pPr>
            <a:r>
              <a:rPr b="0"/>
              <a:t>Eric Martin, PhD</a:t>
            </a:r>
            <a:endParaRPr b="0"/>
          </a:p>
          <a:p>
            <a: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b="1" spc="-36" sz="3600"/>
            </a:pPr>
            <a:r>
              <a:rPr b="0"/>
              <a:t>Ahmed Amine, PhD</a:t>
            </a:r>
            <a:endParaRPr b="0"/>
          </a:p>
          <a:p>
            <a: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b="1" spc="-36" sz="3600"/>
            </a:pPr>
            <a:r>
              <a:rPr b="0"/>
              <a:t>Daniel Darling</a:t>
            </a:r>
          </a:p>
        </p:txBody>
      </p:sp>
      <p:sp>
        <p:nvSpPr>
          <p:cNvPr id="550" name="Buchwalter Lab:…"/>
          <p:cNvSpPr txBox="1"/>
          <p:nvPr/>
        </p:nvSpPr>
        <p:spPr>
          <a:xfrm>
            <a:off x="13367489" y="1824337"/>
            <a:ext cx="6591293" cy="8441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825500">
              <a:spcBef>
                <a:spcPts val="1800"/>
              </a:spcBef>
              <a:defRPr spc="-36" sz="3600" u="sng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t>Buchwalter Lab:</a:t>
            </a:r>
          </a:p>
          <a:p>
            <a:pPr algn="l" defTabSz="825500">
              <a:spcBef>
                <a:spcPts val="1800"/>
              </a:spcBef>
              <a:defRPr spc="-36" sz="3600">
                <a:solidFill>
                  <a:srgbClr val="000000"/>
                </a:solidFill>
              </a:defRPr>
            </a:pPr>
            <a:r>
              <a:t>Abby Buchwalter, PhD</a:t>
            </a:r>
          </a:p>
          <a:p>
            <a:pPr algn="l" defTabSz="825500">
              <a:spcBef>
                <a:spcPts val="1800"/>
              </a:spcBef>
              <a:defRPr b="1" spc="-36" sz="3600">
                <a:solidFill>
                  <a:srgbClr val="000000"/>
                </a:solidFill>
              </a:defRPr>
            </a:pPr>
            <a:r>
              <a:rPr b="0"/>
              <a:t>Eric Martin, PhD (again???)</a:t>
            </a:r>
          </a:p>
          <a:p>
            <a:pPr algn="l" defTabSz="825500">
              <a:spcBef>
                <a:spcPts val="1800"/>
              </a:spcBef>
              <a:defRPr spc="-36" sz="3600">
                <a:solidFill>
                  <a:srgbClr val="000000"/>
                </a:solidFill>
              </a:defRPr>
            </a:pPr>
            <a:r>
              <a:t>Charlie Allen</a:t>
            </a:r>
          </a:p>
          <a:p>
            <a:pPr algn="l" defTabSz="825500">
              <a:spcBef>
                <a:spcPts val="1800"/>
              </a:spcBef>
              <a:defRPr b="1" spc="-36" sz="3600">
                <a:solidFill>
                  <a:srgbClr val="000000"/>
                </a:solidFill>
              </a:defRPr>
            </a:pPr>
            <a:r>
              <a:rPr b="0"/>
              <a:t>Jessica Mella</a:t>
            </a:r>
            <a:endParaRPr b="0"/>
          </a:p>
          <a:p>
            <a:pPr algn="l" defTabSz="825500">
              <a:spcBef>
                <a:spcPts val="1800"/>
              </a:spcBef>
              <a:defRPr b="1" spc="-36" sz="3600">
                <a:solidFill>
                  <a:srgbClr val="000000"/>
                </a:solidFill>
              </a:defRPr>
            </a:pPr>
            <a:r>
              <a:rPr b="0"/>
              <a:t>Tracy Knight</a:t>
            </a:r>
          </a:p>
          <a:p>
            <a:pPr algn="l" defTabSz="825500">
              <a:spcBef>
                <a:spcPts val="1800"/>
              </a:spcBef>
              <a:defRPr b="1" spc="-36" sz="3600">
                <a:solidFill>
                  <a:srgbClr val="000000"/>
                </a:solidFill>
              </a:defRPr>
            </a:pPr>
            <a:endParaRPr b="0"/>
          </a:p>
        </p:txBody>
      </p:sp>
      <p:sp>
        <p:nvSpPr>
          <p:cNvPr id="551" name="Abby Hein…"/>
          <p:cNvSpPr txBox="1"/>
          <p:nvPr/>
        </p:nvSpPr>
        <p:spPr>
          <a:xfrm>
            <a:off x="19839373" y="1753926"/>
            <a:ext cx="5813214" cy="2958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b="1" spc="-36" sz="3600">
                <a:solidFill>
                  <a:srgbClr val="000000"/>
                </a:solidFill>
              </a:defRPr>
            </a:pPr>
            <a:endParaRPr b="0"/>
          </a:p>
          <a:p>
            <a:pPr algn="l" defTabSz="825500">
              <a:spcBef>
                <a:spcPts val="1800"/>
              </a:spcBef>
              <a:defRPr b="1" spc="-36" sz="3600">
                <a:solidFill>
                  <a:srgbClr val="000000"/>
                </a:solidFill>
              </a:defRPr>
            </a:pPr>
            <a:r>
              <a:rPr b="0"/>
              <a:t>Abby Hein</a:t>
            </a:r>
            <a:endParaRPr b="0"/>
          </a:p>
          <a:p>
            <a:pPr algn="l" defTabSz="825500">
              <a:spcBef>
                <a:spcPts val="1800"/>
              </a:spcBef>
              <a:defRPr b="1" spc="-36" sz="3600">
                <a:solidFill>
                  <a:srgbClr val="000000"/>
                </a:solidFill>
              </a:defRPr>
            </a:pPr>
            <a:r>
              <a:rPr b="0"/>
              <a:t>Solene Herve</a:t>
            </a:r>
            <a:endParaRPr b="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What is an IDR?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What is an IDR?</a:t>
            </a:r>
          </a:p>
        </p:txBody>
      </p:sp>
      <p:pic>
        <p:nvPicPr>
          <p:cNvPr id="209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0" r="49690" b="0"/>
          <a:stretch>
            <a:fillRect/>
          </a:stretch>
        </p:blipFill>
        <p:spPr>
          <a:xfrm>
            <a:off x="8882206" y="5716088"/>
            <a:ext cx="6512675" cy="5945557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IDRs exist ubiquitously throughout all kingdoms of life"/>
          <p:cNvSpPr txBox="1"/>
          <p:nvPr>
            <p:ph type="body" sz="quarter" idx="4294967295"/>
          </p:nvPr>
        </p:nvSpPr>
        <p:spPr>
          <a:xfrm>
            <a:off x="1206499" y="2857970"/>
            <a:ext cx="21971001" cy="3013986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IDRs exist ubiquitously throughout all kingdoms of life</a:t>
            </a:r>
          </a:p>
        </p:txBody>
      </p:sp>
      <p:pic>
        <p:nvPicPr>
          <p:cNvPr id="211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50817" t="0" r="0" b="0"/>
          <a:stretch>
            <a:fillRect/>
          </a:stretch>
        </p:blipFill>
        <p:spPr>
          <a:xfrm>
            <a:off x="936190" y="4902877"/>
            <a:ext cx="7194068" cy="7571916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Jonas et al, 2025 Nature Rev Gen…"/>
          <p:cNvSpPr txBox="1"/>
          <p:nvPr/>
        </p:nvSpPr>
        <p:spPr>
          <a:xfrm>
            <a:off x="15066060" y="12215631"/>
            <a:ext cx="9299449" cy="157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r" defTabSz="457200">
              <a:defRPr i="1">
                <a:solidFill>
                  <a:srgbClr val="1F1F1F"/>
                </a:solidFill>
              </a:defRPr>
            </a:pPr>
            <a:endParaRPr b="1"/>
          </a:p>
          <a:p>
            <a:pPr algn="r" defTabSz="457200">
              <a:defRPr i="1">
                <a:solidFill>
                  <a:srgbClr val="1F1F1F"/>
                </a:solidFill>
              </a:defRPr>
            </a:pPr>
            <a:r>
              <a:t>Jonas et al, 2025 </a:t>
            </a:r>
            <a:r>
              <a:rPr b="1"/>
              <a:t>Nature Rev Gen</a:t>
            </a:r>
            <a:endParaRPr b="1"/>
          </a:p>
          <a:p>
            <a:pPr algn="r" defTabSz="457200">
              <a:defRPr i="1">
                <a:solidFill>
                  <a:srgbClr val="1F1F1F"/>
                </a:solidFill>
              </a:defRPr>
            </a:pPr>
            <a:r>
              <a:t>Wang et al, 2016 </a:t>
            </a:r>
            <a:r>
              <a:rPr b="1"/>
              <a:t>Proteomics</a:t>
            </a:r>
            <a:endParaRPr b="1"/>
          </a:p>
          <a:p>
            <a:pPr algn="r" defTabSz="457200">
              <a:defRPr i="1">
                <a:solidFill>
                  <a:srgbClr val="1F1F1F"/>
                </a:solidFill>
              </a:defRPr>
            </a:pPr>
            <a:r>
              <a:t>Xue et al, 2011 </a:t>
            </a:r>
            <a:r>
              <a:rPr b="1"/>
              <a:t>Journal of Biomolecular Structure and Dynamics</a:t>
            </a:r>
          </a:p>
        </p:txBody>
      </p:sp>
      <p:pic>
        <p:nvPicPr>
          <p:cNvPr id="213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0" t="21534" r="53011" b="54521"/>
          <a:stretch>
            <a:fillRect/>
          </a:stretch>
        </p:blipFill>
        <p:spPr>
          <a:xfrm>
            <a:off x="15895862" y="5671439"/>
            <a:ext cx="7639880" cy="6034767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Rectangle"/>
          <p:cNvSpPr/>
          <p:nvPr/>
        </p:nvSpPr>
        <p:spPr>
          <a:xfrm>
            <a:off x="15595600" y="5994400"/>
            <a:ext cx="756841" cy="127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5" name="Rectangle"/>
          <p:cNvSpPr/>
          <p:nvPr/>
        </p:nvSpPr>
        <p:spPr>
          <a:xfrm>
            <a:off x="8458200" y="4775200"/>
            <a:ext cx="756841" cy="127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6" name="Rectangle"/>
          <p:cNvSpPr/>
          <p:nvPr/>
        </p:nvSpPr>
        <p:spPr>
          <a:xfrm>
            <a:off x="584200" y="4038600"/>
            <a:ext cx="756841" cy="127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History of IDRs"/>
          <p:cNvSpPr txBox="1"/>
          <p:nvPr>
            <p:ph type="title"/>
          </p:nvPr>
        </p:nvSpPr>
        <p:spPr>
          <a:xfrm>
            <a:off x="1206500" y="87351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History of IDRs</a:t>
            </a:r>
          </a:p>
        </p:txBody>
      </p:sp>
      <p:sp>
        <p:nvSpPr>
          <p:cNvPr id="219" name="Arrow"/>
          <p:cNvSpPr/>
          <p:nvPr/>
        </p:nvSpPr>
        <p:spPr>
          <a:xfrm>
            <a:off x="1241628" y="10398250"/>
            <a:ext cx="22305857" cy="480345"/>
          </a:xfrm>
          <a:prstGeom prst="rightArrow">
            <a:avLst>
              <a:gd name="adj1" fmla="val 34383"/>
              <a:gd name="adj2" fmla="val 11214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0" name="1999"/>
          <p:cNvSpPr/>
          <p:nvPr/>
        </p:nvSpPr>
        <p:spPr>
          <a:xfrm>
            <a:off x="2221322" y="10032952"/>
            <a:ext cx="1210941" cy="1210941"/>
          </a:xfrm>
          <a:prstGeom prst="ellipse">
            <a:avLst/>
          </a:prstGeom>
          <a:solidFill>
            <a:srgbClr val="E0C783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2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1999</a:t>
            </a:r>
          </a:p>
        </p:txBody>
      </p:sp>
      <p:sp>
        <p:nvSpPr>
          <p:cNvPr id="221" name="Line"/>
          <p:cNvSpPr/>
          <p:nvPr/>
        </p:nvSpPr>
        <p:spPr>
          <a:xfrm flipV="1">
            <a:off x="2826792" y="5620157"/>
            <a:ext cx="1" cy="444821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22" name="Wright &amp; Dyson 1999 - first to argue biological relevance for disordered proteins"/>
          <p:cNvSpPr txBox="1"/>
          <p:nvPr/>
        </p:nvSpPr>
        <p:spPr>
          <a:xfrm>
            <a:off x="987384" y="3969473"/>
            <a:ext cx="459516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26" sz="26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>
                <a:latin typeface="Lato Bold"/>
                <a:ea typeface="Lato Bold"/>
                <a:cs typeface="Lato Bold"/>
                <a:sym typeface="Lato Bold"/>
              </a:rPr>
              <a:t>Wright &amp; Dyson 1999</a:t>
            </a:r>
            <a:r>
              <a:t> - first to argue biological relevance for disordered proteins</a:t>
            </a:r>
          </a:p>
        </p:txBody>
      </p:sp>
      <p:sp>
        <p:nvSpPr>
          <p:cNvPr id="223" name="Line"/>
          <p:cNvSpPr/>
          <p:nvPr/>
        </p:nvSpPr>
        <p:spPr>
          <a:xfrm flipV="1">
            <a:off x="5095108" y="7805256"/>
            <a:ext cx="1" cy="2306138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24" name="Dunker et al 2001 - coined “intrinsically disordered protein” term"/>
          <p:cNvSpPr txBox="1"/>
          <p:nvPr/>
        </p:nvSpPr>
        <p:spPr>
          <a:xfrm>
            <a:off x="3631878" y="6197600"/>
            <a:ext cx="459516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26" sz="26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>
                <a:latin typeface="Lato Bold"/>
                <a:ea typeface="Lato Bold"/>
                <a:cs typeface="Lato Bold"/>
                <a:sym typeface="Lato Bold"/>
              </a:rPr>
              <a:t>Dunker et al 2001</a:t>
            </a:r>
            <a:r>
              <a:t> - coined “intrinsically disordered protein” term</a:t>
            </a:r>
          </a:p>
        </p:txBody>
      </p:sp>
      <p:sp>
        <p:nvSpPr>
          <p:cNvPr id="225" name="Line"/>
          <p:cNvSpPr/>
          <p:nvPr/>
        </p:nvSpPr>
        <p:spPr>
          <a:xfrm flipV="1">
            <a:off x="8978835" y="6004114"/>
            <a:ext cx="1" cy="4107280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26" name="Sugase, Wright &amp; Dyson 2007 - first evidence on real-time IDR molecular recognition"/>
          <p:cNvSpPr txBox="1"/>
          <p:nvPr/>
        </p:nvSpPr>
        <p:spPr>
          <a:xfrm>
            <a:off x="6583422" y="4396458"/>
            <a:ext cx="4790828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26" sz="26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>
                <a:latin typeface="Lato Bold"/>
                <a:ea typeface="Lato Bold"/>
                <a:cs typeface="Lato Bold"/>
                <a:sym typeface="Lato Bold"/>
              </a:rPr>
              <a:t>Sugase</a:t>
            </a:r>
            <a:r>
              <a:t>, </a:t>
            </a:r>
            <a:r>
              <a:rPr>
                <a:latin typeface="Lato Bold"/>
                <a:ea typeface="Lato Bold"/>
                <a:cs typeface="Lato Bold"/>
                <a:sym typeface="Lato Bold"/>
              </a:rPr>
              <a:t>Wright &amp; Dyson 2007 - </a:t>
            </a:r>
            <a:r>
              <a:t>first evidence on real-time IDR molecular recognition</a:t>
            </a:r>
          </a:p>
        </p:txBody>
      </p:sp>
      <p:sp>
        <p:nvSpPr>
          <p:cNvPr id="227" name="2001"/>
          <p:cNvSpPr/>
          <p:nvPr/>
        </p:nvSpPr>
        <p:spPr>
          <a:xfrm>
            <a:off x="4489638" y="10032952"/>
            <a:ext cx="1210941" cy="1210941"/>
          </a:xfrm>
          <a:prstGeom prst="ellipse">
            <a:avLst/>
          </a:prstGeom>
          <a:solidFill>
            <a:srgbClr val="E0C783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2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2001</a:t>
            </a:r>
          </a:p>
        </p:txBody>
      </p:sp>
      <p:sp>
        <p:nvSpPr>
          <p:cNvPr id="228" name="2007"/>
          <p:cNvSpPr/>
          <p:nvPr/>
        </p:nvSpPr>
        <p:spPr>
          <a:xfrm>
            <a:off x="8373366" y="10032952"/>
            <a:ext cx="1210940" cy="1210941"/>
          </a:xfrm>
          <a:prstGeom prst="ellipse">
            <a:avLst/>
          </a:prstGeom>
          <a:solidFill>
            <a:srgbClr val="E0C783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2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2007</a:t>
            </a:r>
          </a:p>
        </p:txBody>
      </p:sp>
      <p:sp>
        <p:nvSpPr>
          <p:cNvPr id="229" name="2009"/>
          <p:cNvSpPr/>
          <p:nvPr/>
        </p:nvSpPr>
        <p:spPr>
          <a:xfrm>
            <a:off x="12257093" y="10032952"/>
            <a:ext cx="1210941" cy="1210941"/>
          </a:xfrm>
          <a:prstGeom prst="ellipse">
            <a:avLst/>
          </a:prstGeom>
          <a:solidFill>
            <a:srgbClr val="E0C783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2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2009</a:t>
            </a:r>
          </a:p>
        </p:txBody>
      </p:sp>
      <p:sp>
        <p:nvSpPr>
          <p:cNvPr id="230" name="2012"/>
          <p:cNvSpPr/>
          <p:nvPr/>
        </p:nvSpPr>
        <p:spPr>
          <a:xfrm>
            <a:off x="15393510" y="10032952"/>
            <a:ext cx="1210941" cy="1210941"/>
          </a:xfrm>
          <a:prstGeom prst="ellipse">
            <a:avLst/>
          </a:prstGeom>
          <a:solidFill>
            <a:srgbClr val="E0C783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2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2012</a:t>
            </a:r>
          </a:p>
        </p:txBody>
      </p:sp>
      <p:sp>
        <p:nvSpPr>
          <p:cNvPr id="231" name="2017"/>
          <p:cNvSpPr/>
          <p:nvPr/>
        </p:nvSpPr>
        <p:spPr>
          <a:xfrm>
            <a:off x="18529928" y="10032952"/>
            <a:ext cx="1210940" cy="1210941"/>
          </a:xfrm>
          <a:prstGeom prst="ellipse">
            <a:avLst/>
          </a:prstGeom>
          <a:solidFill>
            <a:srgbClr val="E0C783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2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2017</a:t>
            </a:r>
          </a:p>
        </p:txBody>
      </p:sp>
      <p:sp>
        <p:nvSpPr>
          <p:cNvPr id="232" name="Line"/>
          <p:cNvSpPr/>
          <p:nvPr/>
        </p:nvSpPr>
        <p:spPr>
          <a:xfrm flipV="1">
            <a:off x="12862563" y="7436217"/>
            <a:ext cx="1" cy="2632150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33" name="Brangwynne et al 2009 - P granules as liquid droplets, bimolecular condensate field emerges"/>
          <p:cNvSpPr txBox="1"/>
          <p:nvPr/>
        </p:nvSpPr>
        <p:spPr>
          <a:xfrm>
            <a:off x="10877309" y="5785533"/>
            <a:ext cx="4790827" cy="172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26" sz="26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>
                <a:latin typeface="Lato Bold"/>
                <a:ea typeface="Lato Bold"/>
                <a:cs typeface="Lato Bold"/>
                <a:sym typeface="Lato Bold"/>
              </a:rPr>
              <a:t>Brangwynne et al 2009</a:t>
            </a:r>
            <a:r>
              <a:t> - P granules as liquid droplets, bimolecular condensate field emerges</a:t>
            </a:r>
          </a:p>
        </p:txBody>
      </p:sp>
      <p:sp>
        <p:nvSpPr>
          <p:cNvPr id="234" name="Rosen lab 2012 - Valency controls LLPS threshold"/>
          <p:cNvSpPr txBox="1"/>
          <p:nvPr/>
        </p:nvSpPr>
        <p:spPr>
          <a:xfrm>
            <a:off x="13603567" y="2868185"/>
            <a:ext cx="4790827" cy="91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26" sz="26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>
                <a:latin typeface="Lato Bold"/>
                <a:ea typeface="Lato Bold"/>
                <a:cs typeface="Lato Bold"/>
                <a:sym typeface="Lato Bold"/>
              </a:rPr>
              <a:t>Rosen lab 2012</a:t>
            </a:r>
            <a:r>
              <a:t> - Valency controls LLPS threshold</a:t>
            </a:r>
          </a:p>
        </p:txBody>
      </p:sp>
      <p:sp>
        <p:nvSpPr>
          <p:cNvPr id="235" name="Line"/>
          <p:cNvSpPr/>
          <p:nvPr/>
        </p:nvSpPr>
        <p:spPr>
          <a:xfrm flipV="1">
            <a:off x="15998980" y="4069442"/>
            <a:ext cx="1" cy="604195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36" name="Strom et al (Karpen lab) 2017 - HP1 drives heterochromatin condensates"/>
          <p:cNvSpPr txBox="1"/>
          <p:nvPr/>
        </p:nvSpPr>
        <p:spPr>
          <a:xfrm>
            <a:off x="16739984" y="5692954"/>
            <a:ext cx="4790828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spcBef>
                <a:spcPts val="1800"/>
              </a:spcBef>
              <a:defRPr spc="-26" sz="26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>
                <a:latin typeface="Lato Bold"/>
                <a:ea typeface="Lato Bold"/>
                <a:cs typeface="Lato Bold"/>
                <a:sym typeface="Lato Bold"/>
              </a:rPr>
              <a:t>Strom et al (Karpen lab) 2017</a:t>
            </a:r>
            <a:r>
              <a:t> - HP1 drives heterochromatin condensates</a:t>
            </a:r>
          </a:p>
        </p:txBody>
      </p:sp>
      <p:sp>
        <p:nvSpPr>
          <p:cNvPr id="237" name="Line"/>
          <p:cNvSpPr/>
          <p:nvPr/>
        </p:nvSpPr>
        <p:spPr>
          <a:xfrm flipV="1">
            <a:off x="19135397" y="7024205"/>
            <a:ext cx="1" cy="304416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IDR Ensembles and Properties"/>
          <p:cNvSpPr txBox="1"/>
          <p:nvPr>
            <p:ph type="title"/>
          </p:nvPr>
        </p:nvSpPr>
        <p:spPr>
          <a:xfrm>
            <a:off x="1206500" y="6140525"/>
            <a:ext cx="21971000" cy="143495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IDR Ensembles and Properties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9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