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98" r:id="rId3"/>
    <p:sldId id="316" r:id="rId4"/>
    <p:sldId id="324" r:id="rId5"/>
    <p:sldId id="325" r:id="rId6"/>
    <p:sldId id="323" r:id="rId7"/>
    <p:sldId id="317" r:id="rId8"/>
    <p:sldId id="326" r:id="rId9"/>
    <p:sldId id="320" r:id="rId10"/>
    <p:sldId id="289" r:id="rId11"/>
    <p:sldId id="290" r:id="rId12"/>
    <p:sldId id="300" r:id="rId13"/>
    <p:sldId id="299" r:id="rId14"/>
    <p:sldId id="329" r:id="rId15"/>
    <p:sldId id="307" r:id="rId16"/>
    <p:sldId id="33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B9B8E-A650-4AA7-8F7F-BC5B54EB3537}" type="datetimeFigureOut">
              <a:rPr lang="en-US" smtClean="0"/>
              <a:pPr/>
              <a:t>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CE83E-5035-4150-ABD4-03B839AAA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CE83E-5035-4150-ABD4-03B839AAA66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Heat Shock Factor 1 (HSF1) exists as an inactive monomer in a complex with Hsp70, Hsp40 and Hsp90 in the cytoplasm. Stress conditions lead to protein unfolding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misfolding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cytoplasm which results in dissociation of the chaperone complex from HSF1. HSF1 then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trimerizes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translocates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the nucleus where it undergoes post-translational modifications including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acetylation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sumoylation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render it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transcriptionally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active. Activated HSF1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trimer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induces the transcription of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hsp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genes, resulting in the translation of HSPs, including Hsp70 and Hsp90. The increased cellular concentration of these chaperones binds to HSF1 and attenuates its activity by negative feedback mechanism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CE83E-5035-4150-ABD4-03B839AAA66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Heat Shock Factor 1 (HSF1) exists as an inactive monomer in a complex with Hsp70, Hsp40 and Hsp90 in the cytoplasm. Stress conditions lead to protein unfolding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misfolding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cytoplasm which results in dissociation of the chaperone complex from HSF1. HSF1 then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trimerizes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translocates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the nucleus where it undergoes post-translational modifications including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acetylation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sumoylation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render it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transcriptionally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active. Activated HSF1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trimer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induces the transcription of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hsp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genes, resulting in the translation of HSPs, including Hsp70 and Hsp90. The increased cellular concentration of these chaperones binds to HSF1 and attenuates its activity by negative feedback mechanism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CE83E-5035-4150-ABD4-03B839AAA66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27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9539E-7D06-47CF-9757-D7037982C987}" type="datetime1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1BC1-0B1A-49C1-BAA5-CE2E7944A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80D4-5B3F-4363-A86E-589844E659C5}" type="datetime1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1BC1-0B1A-49C1-BAA5-CE2E7944A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D450E-A037-49A3-ABE7-3E956199CF62}" type="datetime1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1BC1-0B1A-49C1-BAA5-CE2E7944A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9570F171-2C40-4B85-A9D6-B847071D7534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1/5/2023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194E9716-9844-4D6C-AED7-C39DB1217C3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41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algn="ctr"/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325563"/>
            <a:ext cx="8595360" cy="535146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E58F1057-15B9-44C8-A741-03BBD131F2FA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1/5/2023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16511"/>
            <a:ext cx="2057400" cy="365125"/>
          </a:xfrm>
        </p:spPr>
        <p:txBody>
          <a:bodyPr/>
          <a:lstStyle>
            <a:lvl1pPr>
              <a:defRPr b="1"/>
            </a:lvl1pPr>
          </a:lstStyle>
          <a:p>
            <a:fld id="{194E9716-9844-4D6C-AED7-C39DB1217C3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13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ED2A222B-7CC6-4EDE-9330-C1B2118C34B2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1/5/2023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194E9716-9844-4D6C-AED7-C39DB1217C3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62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5F993216-59E9-4193-BA2B-B4BA2DE1446B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1/5/2023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194E9716-9844-4D6C-AED7-C39DB1217C3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87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60E04BB5-F354-4D6C-AFC0-E9B4992983A6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1/5/2023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194E9716-9844-4D6C-AED7-C39DB1217C3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215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algn="ctr"/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C60354D6-9369-488E-8F8D-87C5EA274AB9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1/5/2023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0"/>
            <a:ext cx="2057400" cy="365125"/>
          </a:xfrm>
        </p:spPr>
        <p:txBody>
          <a:bodyPr/>
          <a:lstStyle>
            <a:lvl1pPr>
              <a:defRPr b="1"/>
            </a:lvl1pPr>
          </a:lstStyle>
          <a:p>
            <a:fld id="{194E9716-9844-4D6C-AED7-C39DB1217C3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130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CD75D4CB-EDF8-451B-9D4E-D997528707E0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1/5/2023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194E9716-9844-4D6C-AED7-C39DB1217C3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30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 b="1"/>
            </a:lvl1pPr>
            <a:lvl2pPr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C49C7C30-6155-48B3-9225-67CE31964FF4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1/5/2023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194E9716-9844-4D6C-AED7-C39DB1217C3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6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3631-6A0B-4C4D-964B-D4B72D11C662}" type="datetime1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1BC1-0B1A-49C1-BAA5-CE2E7944A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7B5A01E6-699B-4948-9079-17EC9502723B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1/5/2023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194E9716-9844-4D6C-AED7-C39DB1217C3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78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B470B11B-C72D-432F-9FCE-B50F0C874E1E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1/5/2023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194E9716-9844-4D6C-AED7-C39DB1217C3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759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EEBA9DD7-FF0B-48B0-A7A0-C9C7CB79340E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1/5/2023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194E9716-9844-4D6C-AED7-C39DB1217C3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4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C487E-4295-49D9-B0A3-A8F52C098F55}" type="datetime1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1BC1-0B1A-49C1-BAA5-CE2E7944A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03C3E-9F72-4799-A955-F7FA07AFCC4F}" type="datetime1">
              <a:rPr lang="en-US" smtClean="0"/>
              <a:pPr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1BC1-0B1A-49C1-BAA5-CE2E7944A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79C00-7512-4910-A012-DE320455AEF1}" type="datetime1">
              <a:rPr lang="en-US" smtClean="0"/>
              <a:pPr/>
              <a:t>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1BC1-0B1A-49C1-BAA5-CE2E7944A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6EB-ECDC-4628-9B67-90000D73F00B}" type="datetime1">
              <a:rPr lang="en-US" smtClean="0"/>
              <a:pPr/>
              <a:t>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1BC1-0B1A-49C1-BAA5-CE2E7944A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9C2F-F4F8-4E34-BB14-7727DCB71903}" type="datetime1">
              <a:rPr lang="en-US" smtClean="0"/>
              <a:pPr/>
              <a:t>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1BC1-0B1A-49C1-BAA5-CE2E7944A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4F7F-28A3-45FA-8B28-0FCA3F829667}" type="datetime1">
              <a:rPr lang="en-US" smtClean="0"/>
              <a:pPr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1BC1-0B1A-49C1-BAA5-CE2E7944A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8400-C221-4A33-A541-FC4A182C1813}" type="datetime1">
              <a:rPr lang="en-US" smtClean="0"/>
              <a:pPr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1BC1-0B1A-49C1-BAA5-CE2E7944A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26549-2110-49B0-AAA8-E19823FCDC55}" type="datetime1">
              <a:rPr lang="en-US" smtClean="0"/>
              <a:pPr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1BC1-0B1A-49C1-BAA5-CE2E7944A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A11B1-36E1-48FE-9A10-DE28148EF1D0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1/5/2023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E9716-9844-4D6C-AED7-C39DB1217C3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0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eb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60336"/>
            <a:ext cx="8382000" cy="50331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524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Experimental Evolution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6172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05/01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2023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48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1BC1-0B1A-49C1-BAA5-CE2E7944A9B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304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Some aspects revealed by LTEE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6400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McDonald </a:t>
            </a:r>
            <a:r>
              <a:rPr lang="en-GB" dirty="0" err="1" smtClean="0"/>
              <a:t>etal</a:t>
            </a:r>
            <a:r>
              <a:rPr lang="en-GB" dirty="0" smtClean="0"/>
              <a:t>., 2019</a:t>
            </a:r>
            <a:endParaRPr lang="en-GB" dirty="0"/>
          </a:p>
        </p:txBody>
      </p:sp>
      <p:pic>
        <p:nvPicPr>
          <p:cNvPr id="10" name="Picture 9" descr="embr201846992-fig-0002-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066801"/>
            <a:ext cx="8274402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latin typeface="Arial" charset="0"/>
              </a:rPr>
              <a:t>Experimental Evolution as a study tool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143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organelles evolved ?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Mitochondria : endosymbiosis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17040"/>
            <a:ext cx="6400800" cy="25455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95800"/>
            <a:ext cx="5991497" cy="1310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50480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B1: thiamin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diphosphate (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vitamin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B1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7620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Arial" charset="0"/>
              </a:rPr>
              <a:t>Experimental Evolution as a study tool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200"/>
            <a:ext cx="4418660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1143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rocess : Mutualism and how it affect adaptability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Fig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3505200"/>
            <a:ext cx="2971800" cy="316702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28600" y="5257799"/>
            <a:ext cx="1905000" cy="1477112"/>
            <a:chOff x="457200" y="4648200"/>
            <a:chExt cx="2971800" cy="1632598"/>
          </a:xfrm>
        </p:grpSpPr>
        <p:sp>
          <p:nvSpPr>
            <p:cNvPr id="11" name="TextBox 10"/>
            <p:cNvSpPr txBox="1"/>
            <p:nvPr/>
          </p:nvSpPr>
          <p:spPr>
            <a:xfrm>
              <a:off x="914400" y="4648200"/>
              <a:ext cx="16002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Δ</a:t>
              </a: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GB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trpB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" name="Flowchart: Terminator 11"/>
            <p:cNvSpPr/>
            <p:nvPr/>
          </p:nvSpPr>
          <p:spPr>
            <a:xfrm>
              <a:off x="457200" y="4724400"/>
              <a:ext cx="457200" cy="15240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lowchart: Terminator 12"/>
            <p:cNvSpPr/>
            <p:nvPr/>
          </p:nvSpPr>
          <p:spPr>
            <a:xfrm>
              <a:off x="457200" y="5181600"/>
              <a:ext cx="457200" cy="152400"/>
            </a:xfrm>
            <a:prstGeom prst="flowChartTerminator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14400" y="5102423"/>
              <a:ext cx="16002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Δ</a:t>
              </a: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GB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tyrA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533400" y="5638800"/>
              <a:ext cx="152400" cy="152400"/>
            </a:xfrm>
            <a:prstGeom prst="flowChartConnector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5800" y="5562600"/>
              <a:ext cx="2743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100 µM tryptophan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799" y="5940623"/>
              <a:ext cx="2743201" cy="340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100 µM tyrosine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8" name="Flowchart: Extract 17"/>
            <p:cNvSpPr/>
            <p:nvPr/>
          </p:nvSpPr>
          <p:spPr>
            <a:xfrm>
              <a:off x="533400" y="5943600"/>
              <a:ext cx="152400" cy="228600"/>
            </a:xfrm>
            <a:prstGeom prst="flowChartExtra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705600" y="57150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Ampicillin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Kanamycin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Chloramphenicol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Tetracycline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1BC1-0B1A-49C1-BAA5-CE2E7944A9B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-15240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Arial" charset="0"/>
              </a:rPr>
              <a:t>Experimental Evolution as a study tool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28647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Noise regulation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" r="2218" b="38889"/>
          <a:stretch/>
        </p:blipFill>
        <p:spPr>
          <a:xfrm>
            <a:off x="3657600" y="3733800"/>
            <a:ext cx="3886200" cy="30499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65" y="753070"/>
            <a:ext cx="5267735" cy="290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0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1BC1-0B1A-49C1-BAA5-CE2E7944A9B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-15240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Arial" charset="0"/>
              </a:rPr>
              <a:t>Experimental Evolution as a study tool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7620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Gene swap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functional conservation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Evolvibility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666999" y="4267200"/>
            <a:ext cx="3733801" cy="2470151"/>
            <a:chOff x="2102408" y="2826288"/>
            <a:chExt cx="5015379" cy="404268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408" y="2826288"/>
              <a:ext cx="5015379" cy="202475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041578"/>
              <a:ext cx="3414987" cy="1827390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415181"/>
            <a:ext cx="4926418" cy="2735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1BC1-0B1A-49C1-BAA5-CE2E7944A9B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-30480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Arial" charset="0"/>
              </a:rPr>
              <a:t>Experimental Evolution as a study tool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568404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Evolutionary repair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Time scale required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465" y="824345"/>
            <a:ext cx="5186644" cy="2468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359910"/>
            <a:ext cx="5562600" cy="349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9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754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Evolution: changes in allele frequencies over time</a:t>
            </a:r>
          </a:p>
          <a:p>
            <a:pPr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0" indent="0"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Natural selection </a:t>
            </a: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Whenever there is a benefit</a:t>
            </a: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1BC1-0B1A-49C1-BAA5-CE2E7944A9B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152400"/>
            <a:ext cx="746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Major Evolutionary Forces   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56" y="2362200"/>
            <a:ext cx="4498796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1064"/>
            <a:ext cx="8458200" cy="5235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Genetic drift</a:t>
            </a:r>
          </a:p>
          <a:p>
            <a:pPr marL="0" indent="0"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  Random process</a:t>
            </a:r>
          </a:p>
          <a:p>
            <a:pPr marL="0" indent="0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  Small population size</a:t>
            </a:r>
          </a:p>
          <a:p>
            <a:pPr marL="0" indent="0"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Not clear boundaries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marL="0" indent="0" algn="justLow">
              <a:buNone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 Meiotic drive </a:t>
            </a: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0" indent="0" algn="justLow">
              <a:buNone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  Alleles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/ haplotypes/chromosomes subvert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mechanisms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of fair segregation 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and  </a:t>
            </a:r>
          </a:p>
          <a:p>
            <a:pPr marL="0" indent="0" algn="justLow">
              <a:buNone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obtain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greater than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Mendelian transmission</a:t>
            </a: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1BC1-0B1A-49C1-BAA5-CE2E7944A9B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152400"/>
            <a:ext cx="746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Major Evolutionary Forces   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971313"/>
            <a:ext cx="3143689" cy="16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3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135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To test whether the change is random/due to acting process: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Fit / deviation from Hardy-Weinberg equation </a:t>
            </a:r>
          </a:p>
          <a:p>
            <a:pPr marL="0" indent="0" algn="ctr">
              <a:buNone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b="1" dirty="0"/>
              <a:t> </a:t>
            </a:r>
            <a:r>
              <a:rPr lang="en-US" sz="2400" b="1" i="1" dirty="0"/>
              <a:t>p</a:t>
            </a:r>
            <a:r>
              <a:rPr lang="en-US" sz="2400" b="1" baseline="30000" dirty="0"/>
              <a:t>2</a:t>
            </a:r>
            <a:r>
              <a:rPr lang="en-US" sz="2400" b="1" dirty="0"/>
              <a:t> + 2</a:t>
            </a:r>
            <a:r>
              <a:rPr lang="en-US" sz="2400" b="1" i="1" dirty="0"/>
              <a:t>pq</a:t>
            </a:r>
            <a:r>
              <a:rPr lang="en-US" sz="2400" b="1" dirty="0"/>
              <a:t> + </a:t>
            </a:r>
            <a:r>
              <a:rPr lang="en-US" sz="2400" b="1" i="1" dirty="0"/>
              <a:t>q</a:t>
            </a:r>
            <a:r>
              <a:rPr lang="en-US" sz="2400" b="1" baseline="30000" dirty="0"/>
              <a:t>2</a:t>
            </a:r>
            <a:r>
              <a:rPr lang="en-US" sz="2400" b="1" dirty="0"/>
              <a:t> = 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p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= Major homozygous frequency (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AA)</a:t>
            </a:r>
          </a:p>
          <a:p>
            <a:pPr marL="0" indent="0" algn="ctr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2pq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	= heterozygous frequency (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Aa)</a:t>
            </a:r>
          </a:p>
          <a:p>
            <a:pPr marL="0" indent="0" algn="ctr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Minor homozygous frequency (aa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Hardy-Weinberg assumptions: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(restrictions to be met for randomness)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Mating is random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Random union of gametes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Large population size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Migration is negligible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Low mutation rate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The locus has two alleles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Diploid organism that reproduce sexually</a:t>
            </a:r>
          </a:p>
          <a:p>
            <a:pPr marL="0" indent="0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1BC1-0B1A-49C1-BAA5-CE2E7944A9B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96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754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Evolutionary dynamics : how the past shape present and affect future ?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No way to replicate evolutionary history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Limited inferences from fossils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1BC1-0B1A-49C1-BAA5-CE2E7944A9B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81200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Evolution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4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1BC1-0B1A-49C1-BAA5-CE2E7944A9B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Experimental evolution 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156855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Directly observe evolution in real time</a:t>
            </a:r>
          </a:p>
          <a:p>
            <a:pPr>
              <a:buFont typeface="Arial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Infer causality in evolutionary processes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2438400"/>
            <a:ext cx="48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Includes: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Grow cells in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Replicate lines in controlled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Freezable: “fossil record”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1BC1-0B1A-49C1-BAA5-CE2E7944A9B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Types of Evolution Experiments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6488668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Barrick, J.,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Lenski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., 2013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" b="6703"/>
          <a:stretch/>
        </p:blipFill>
        <p:spPr>
          <a:xfrm>
            <a:off x="398736" y="1275318"/>
            <a:ext cx="8149948" cy="48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9716-9844-4D6C-AED7-C39DB1217C3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300335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Relative fitness detection </a:t>
            </a:r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4636" y="1752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GB" dirty="0">
                <a:latin typeface="Arial" pitchFamily="34" charset="0"/>
                <a:cs typeface="Arial" pitchFamily="34" charset="0"/>
              </a:rPr>
              <a:t>M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easure fitness changes over time :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2514600"/>
            <a:ext cx="6400800" cy="3328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Long- Term Evolution Experiment  (LTEE)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1BC1-0B1A-49C1-BAA5-CE2E7944A9B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 descr="LTEE_Timeline_as_of_May_28,_20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143000"/>
            <a:ext cx="3754991" cy="5486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5562600"/>
            <a:ext cx="1340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Lenski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lab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4659</TotalTime>
  <Words>504</Words>
  <Application>Microsoft Office PowerPoint</Application>
  <PresentationFormat>On-screen Show (4:3)</PresentationFormat>
  <Paragraphs>103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新細明體</vt:lpstr>
      <vt:lpstr>Times New Roman</vt:lpstr>
      <vt:lpstr>Office Theme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Experimental evolution </vt:lpstr>
      <vt:lpstr>Types of Evolution Experiments</vt:lpstr>
      <vt:lpstr>PowerPoint Presentation</vt:lpstr>
      <vt:lpstr>PowerPoint Presentation</vt:lpstr>
      <vt:lpstr>PowerPoint Presentation</vt:lpstr>
      <vt:lpstr>Experimental Evolution as a study tool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Ahmed Amine</dc:creator>
  <cp:lastModifiedBy>Ahmed Amine</cp:lastModifiedBy>
  <cp:revision>510</cp:revision>
  <dcterms:created xsi:type="dcterms:W3CDTF">2016-03-09T06:12:12Z</dcterms:created>
  <dcterms:modified xsi:type="dcterms:W3CDTF">2023-01-05T17:09:11Z</dcterms:modified>
</cp:coreProperties>
</file>