
<file path=[Content_Types].xml><?xml version="1.0" encoding="utf-8"?>
<Types xmlns="http://schemas.openxmlformats.org/package/2006/content-types">
  <Default Extension="png" ContentType="image/png"/>
  <Default Extension="web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14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98" r:id="rId3"/>
    <p:sldId id="316" r:id="rId4"/>
    <p:sldId id="324" r:id="rId5"/>
    <p:sldId id="325" r:id="rId6"/>
    <p:sldId id="323" r:id="rId7"/>
    <p:sldId id="317" r:id="rId8"/>
    <p:sldId id="326" r:id="rId9"/>
    <p:sldId id="320" r:id="rId10"/>
    <p:sldId id="289" r:id="rId11"/>
    <p:sldId id="290" r:id="rId12"/>
    <p:sldId id="300" r:id="rId13"/>
    <p:sldId id="299" r:id="rId14"/>
    <p:sldId id="329" r:id="rId15"/>
    <p:sldId id="307" r:id="rId16"/>
    <p:sldId id="33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B9B8E-A650-4AA7-8F7F-BC5B54EB3537}" type="datetimeFigureOut">
              <a:rPr lang="en-US" smtClean="0"/>
              <a:pPr/>
              <a:t>1/5/2023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CE83E-5035-4150-ABD4-03B839AAA66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CE83E-5035-4150-ABD4-03B839AAA661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Heat Shock Factor 1 (HSF1) exists as an inactive monomer in a complex with Hsp70, Hsp40 and Hsp90 in the cytoplasm. Stress conditions lead to protein unfolding and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misfolding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cytoplasm which results in dissociation of the chaperone complex from HSF1. HSF1 then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trimerizes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translocates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the nucleus where it undergoes post-translational modifications including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acetylation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sumoylation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that render it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transcriptionally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active. Activated HSF1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trimer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induces the transcription of </a:t>
            </a:r>
            <a:r>
              <a:rPr lang="en-US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hsp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genes, resulting in the translation of HSPs, including Hsp70 and Hsp90. The increased cellular concentration of these chaperones binds to HSF1 and attenuates its activity by negative feedback mechanism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CE83E-5035-4150-ABD4-03B839AAA66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Heat Shock Factor 1 (HSF1) exists as an inactive monomer in a complex with Hsp70, Hsp40 and Hsp90 in the cytoplasm. Stress conditions lead to protein unfolding and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misfolding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the cytoplasm which results in dissociation of the chaperone complex from HSF1. HSF1 then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trimerizes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translocates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the nucleus where it undergoes post-translational modifications including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acetylation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sumoylation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that render it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transcriptionally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active. Activated HSF1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trimer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induces the transcription of </a:t>
            </a:r>
            <a:r>
              <a:rPr lang="en-US" sz="1200" i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hsp</a:t>
            </a:r>
            <a:r>
              <a:rPr lang="en-US" sz="1200" i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genes, resulting in the translation of HSPs, including Hsp70 and Hsp90. The increased cellular concentration of these chaperones binds to HSF1 and attenuates its activity by negative feedback mechanism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CE83E-5035-4150-ABD4-03B839AAA66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827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9539E-7D06-47CF-9757-D7037982C987}" type="datetime1">
              <a:rPr lang="en-US" smtClean="0"/>
              <a:pPr/>
              <a:t>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580D4-5B3F-4363-A86E-589844E659C5}" type="datetime1">
              <a:rPr lang="en-US" smtClean="0"/>
              <a:pPr/>
              <a:t>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450E-A037-49A3-ABE7-3E956199CF62}" type="datetime1">
              <a:rPr lang="en-US" smtClean="0"/>
              <a:pPr/>
              <a:t>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fld id="{9570F171-2C40-4B85-A9D6-B847071D7534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/>
              <a:t>1/5/2023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194E9716-9844-4D6C-AED7-C39DB1217C3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641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 algn="ctr"/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" y="1325563"/>
            <a:ext cx="8595360" cy="5351462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fld id="{E58F1057-15B9-44C8-A741-03BBD131F2FA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/>
              <a:t>1/5/2023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16511"/>
            <a:ext cx="2057400" cy="365125"/>
          </a:xfrm>
        </p:spPr>
        <p:txBody>
          <a:bodyPr/>
          <a:lstStyle>
            <a:lvl1pPr>
              <a:defRPr b="1"/>
            </a:lvl1pPr>
          </a:lstStyle>
          <a:p>
            <a:fld id="{194E9716-9844-4D6C-AED7-C39DB1217C3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2138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fld id="{ED2A222B-7CC6-4EDE-9330-C1B2118C34B2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/>
              <a:t>1/5/2023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194E9716-9844-4D6C-AED7-C39DB1217C3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762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/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fld id="{5F993216-59E9-4193-BA2B-B4BA2DE1446B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/>
              <a:t>1/5/2023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194E9716-9844-4D6C-AED7-C39DB1217C3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187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fld id="{60E04BB5-F354-4D6C-AFC0-E9B4992983A6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/>
              <a:t>1/5/2023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194E9716-9844-4D6C-AED7-C39DB1217C3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215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 algn="ctr"/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fld id="{C60354D6-9369-488E-8F8D-87C5EA274AB9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/>
              <a:t>1/5/2023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365125"/>
          </a:xfrm>
        </p:spPr>
        <p:txBody>
          <a:bodyPr/>
          <a:lstStyle>
            <a:lvl1pPr>
              <a:defRPr b="1"/>
            </a:lvl1pPr>
          </a:lstStyle>
          <a:p>
            <a:fld id="{194E9716-9844-4D6C-AED7-C39DB1217C3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1305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fld id="{CD75D4CB-EDF8-451B-9D4E-D997528707E0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/>
              <a:t>1/5/2023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194E9716-9844-4D6C-AED7-C39DB1217C3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730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 b="1"/>
            </a:lvl1pPr>
            <a:lvl2pPr>
              <a:defRPr sz="2800" b="1"/>
            </a:lvl2pPr>
            <a:lvl3pPr>
              <a:defRPr sz="2400" b="1"/>
            </a:lvl3pPr>
            <a:lvl4pPr>
              <a:defRPr sz="2000" b="1"/>
            </a:lvl4pPr>
            <a:lvl5pPr>
              <a:defRPr sz="2000" b="1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fld id="{C49C7C30-6155-48B3-9225-67CE31964FF4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/>
              <a:t>1/5/2023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194E9716-9844-4D6C-AED7-C39DB1217C3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363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73631-6A0B-4C4D-964B-D4B72D11C662}" type="datetime1">
              <a:rPr lang="en-US" smtClean="0"/>
              <a:pPr/>
              <a:t>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 b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fld id="{7B5A01E6-699B-4948-9079-17EC9502723B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/>
              <a:t>1/5/2023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194E9716-9844-4D6C-AED7-C39DB1217C3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5785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/>
            </a:lvl1pPr>
          </a:lstStyle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fld id="{B470B11B-C72D-432F-9FCE-B50F0C874E1E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/>
              <a:t>1/5/2023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194E9716-9844-4D6C-AED7-C39DB1217C3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759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fld id="{EEBA9DD7-FF0B-48B0-A7A0-C9C7CB79340E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/>
              <a:t>1/5/2023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/>
            </a:lvl1pPr>
          </a:lstStyle>
          <a:p>
            <a:fld id="{194E9716-9844-4D6C-AED7-C39DB1217C3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9446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487E-4295-49D9-B0A3-A8F52C098F55}" type="datetime1">
              <a:rPr lang="en-US" smtClean="0"/>
              <a:pPr/>
              <a:t>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03C3E-9F72-4799-A955-F7FA07AFCC4F}" type="datetime1">
              <a:rPr lang="en-US" smtClean="0"/>
              <a:pPr/>
              <a:t>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79C00-7512-4910-A012-DE320455AEF1}" type="datetime1">
              <a:rPr lang="en-US" smtClean="0"/>
              <a:pPr/>
              <a:t>1/5/2023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D96EB-ECDC-4628-9B67-90000D73F00B}" type="datetime1">
              <a:rPr lang="en-US" smtClean="0"/>
              <a:pPr/>
              <a:t>1/5/2023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F9C2F-F4F8-4E34-BB14-7727DCB71903}" type="datetime1">
              <a:rPr lang="en-US" smtClean="0"/>
              <a:pPr/>
              <a:t>1/5/2023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54F7F-28A3-45FA-8B28-0FCA3F829667}" type="datetime1">
              <a:rPr lang="en-US" smtClean="0"/>
              <a:pPr/>
              <a:t>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48400-C221-4A33-A541-FC4A182C1813}" type="datetime1">
              <a:rPr lang="en-US" smtClean="0"/>
              <a:pPr/>
              <a:t>1/5/2023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26549-2110-49B0-AAA8-E19823FCDC55}" type="datetime1">
              <a:rPr lang="en-US" smtClean="0"/>
              <a:pPr/>
              <a:t>1/5/2023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51BC1-0B1A-49C1-BAA5-CE2E7944A9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A11B1-36E1-48FE-9A10-DE28148EF1D0}" type="datetime1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/>
              <a:t>1/5/2023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E9716-9844-4D6C-AED7-C39DB1217C3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809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eb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60336"/>
            <a:ext cx="8382000" cy="50331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152400"/>
            <a:ext cx="838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Experimental Evolution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0400" y="61722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05/01</a:t>
            </a:r>
            <a:r>
              <a:rPr lang="en-US" dirty="0">
                <a:latin typeface="Arial" pitchFamily="34" charset="0"/>
                <a:cs typeface="Arial" pitchFamily="34" charset="0"/>
              </a:rPr>
              <a:t>/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2023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48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7200" y="30480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latin typeface="Arial" pitchFamily="34" charset="0"/>
                <a:cs typeface="Arial" pitchFamily="34" charset="0"/>
              </a:rPr>
              <a:t>Some aspects revealed by LTEE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9800" y="64008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McDonald </a:t>
            </a:r>
            <a:r>
              <a:rPr lang="en-GB" dirty="0" err="1" smtClean="0"/>
              <a:t>etal</a:t>
            </a:r>
            <a:r>
              <a:rPr lang="en-GB" dirty="0" smtClean="0"/>
              <a:t>., 2019</a:t>
            </a:r>
            <a:endParaRPr lang="en-GB" dirty="0"/>
          </a:p>
        </p:txBody>
      </p:sp>
      <p:pic>
        <p:nvPicPr>
          <p:cNvPr id="10" name="Picture 9" descr="embr201846992-fig-0002-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066801"/>
            <a:ext cx="8274402" cy="510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5344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b="1" dirty="0" smtClean="0">
                <a:latin typeface="Arial" charset="0"/>
              </a:rPr>
              <a:t>Experimental Evolution as a study tool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04800" y="11430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How organelles evolved ?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Mitochondria : endosymbiosis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17040"/>
            <a:ext cx="6400800" cy="25455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4495800"/>
            <a:ext cx="5991497" cy="13106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6504801"/>
            <a:ext cx="3276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B1: thiamin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diphosphate (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vitamin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B1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4800" y="76200"/>
            <a:ext cx="853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latin typeface="Arial" charset="0"/>
              </a:rPr>
              <a:t>Experimental Evolution as a study tool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600200"/>
            <a:ext cx="4418660" cy="2514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800" y="11430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rocess : Mutualism and how it affect adaptability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Fig.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38400" y="3505200"/>
            <a:ext cx="2971800" cy="3167028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28600" y="5257799"/>
            <a:ext cx="1905000" cy="1477112"/>
            <a:chOff x="457200" y="4648200"/>
            <a:chExt cx="2971800" cy="1632598"/>
          </a:xfrm>
        </p:grpSpPr>
        <p:sp>
          <p:nvSpPr>
            <p:cNvPr id="11" name="TextBox 10"/>
            <p:cNvSpPr txBox="1"/>
            <p:nvPr/>
          </p:nvSpPr>
          <p:spPr>
            <a:xfrm>
              <a:off x="914400" y="4648200"/>
              <a:ext cx="16002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Δ</a:t>
              </a: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GB" sz="1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trpB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2" name="Flowchart: Terminator 11"/>
            <p:cNvSpPr/>
            <p:nvPr/>
          </p:nvSpPr>
          <p:spPr>
            <a:xfrm>
              <a:off x="457200" y="4724400"/>
              <a:ext cx="457200" cy="152400"/>
            </a:xfrm>
            <a:prstGeom prst="flowChartTerminator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lowchart: Terminator 12"/>
            <p:cNvSpPr/>
            <p:nvPr/>
          </p:nvSpPr>
          <p:spPr>
            <a:xfrm>
              <a:off x="457200" y="5181600"/>
              <a:ext cx="457200" cy="152400"/>
            </a:xfrm>
            <a:prstGeom prst="flowChartTerminator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14400" y="5102423"/>
              <a:ext cx="16002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l-GR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Δ</a:t>
              </a: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en-GB" sz="14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tyrA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5" name="Flowchart: Connector 14"/>
            <p:cNvSpPr/>
            <p:nvPr/>
          </p:nvSpPr>
          <p:spPr>
            <a:xfrm>
              <a:off x="533400" y="5638800"/>
              <a:ext cx="152400" cy="152400"/>
            </a:xfrm>
            <a:prstGeom prst="flowChartConnector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85800" y="5562600"/>
              <a:ext cx="27432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100 µM tryptophan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85799" y="5940623"/>
              <a:ext cx="2743201" cy="3401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100 µM tyrosine</a:t>
              </a:r>
              <a:endPara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8" name="Flowchart: Extract 17"/>
            <p:cNvSpPr/>
            <p:nvPr/>
          </p:nvSpPr>
          <p:spPr>
            <a:xfrm>
              <a:off x="533400" y="5943600"/>
              <a:ext cx="152400" cy="228600"/>
            </a:xfrm>
            <a:prstGeom prst="flowChartExtra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705600" y="5715000"/>
            <a:ext cx="1828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Ampicillin</a:t>
            </a: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Kanamycin</a:t>
            </a: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Chloramphenicol</a:t>
            </a:r>
            <a:endParaRPr kumimoji="0" lang="en-GB" sz="1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Tetracycline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4800" y="-152400"/>
            <a:ext cx="853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latin typeface="Arial" charset="0"/>
              </a:rPr>
              <a:t>Experimental Evolution as a study tool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" y="1286470"/>
            <a:ext cx="861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Process: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Noise regulation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1" r="2218" b="38889"/>
          <a:stretch/>
        </p:blipFill>
        <p:spPr>
          <a:xfrm>
            <a:off x="3657600" y="3733800"/>
            <a:ext cx="3886200" cy="3049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065" y="753070"/>
            <a:ext cx="5267735" cy="290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20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4800" y="-152400"/>
            <a:ext cx="853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latin typeface="Arial" charset="0"/>
              </a:rPr>
              <a:t>Experimental Evolution as a study tool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" y="762000"/>
            <a:ext cx="8610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Gene swap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Understand functional conservation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Evolvibility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666999" y="4267200"/>
            <a:ext cx="3733801" cy="2470151"/>
            <a:chOff x="2102408" y="2826288"/>
            <a:chExt cx="5015379" cy="404268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2408" y="2826288"/>
              <a:ext cx="5015379" cy="2024753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8400" y="5041578"/>
              <a:ext cx="3414987" cy="1827390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1415181"/>
            <a:ext cx="4926418" cy="27355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4800" y="-304800"/>
            <a:ext cx="853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latin typeface="Arial" charset="0"/>
              </a:rPr>
              <a:t>Experimental Evolution as a study tool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568404"/>
            <a:ext cx="861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Evolutionary repair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Alternative solutions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Time scale required 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465" y="824345"/>
            <a:ext cx="5186644" cy="24680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3359910"/>
            <a:ext cx="5562600" cy="3498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49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4754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Evolution: changes in allele frequencies over time</a:t>
            </a:r>
          </a:p>
          <a:p>
            <a:pPr>
              <a:buNone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marL="0" indent="0">
              <a:buNone/>
            </a:pP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Natural selection </a:t>
            </a: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Whenever there is a benefit</a:t>
            </a: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62000" y="152400"/>
            <a:ext cx="7467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itchFamily="34" charset="0"/>
                <a:cs typeface="Arial" pitchFamily="34" charset="0"/>
              </a:rPr>
              <a:t>Major Evolutionary Forces    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556" y="2362200"/>
            <a:ext cx="4498796" cy="236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91064"/>
            <a:ext cx="8458200" cy="52350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marL="0" indent="0">
              <a:buNone/>
            </a:pP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Genetic drift</a:t>
            </a:r>
          </a:p>
          <a:p>
            <a:pPr marL="0" indent="0"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   Random process</a:t>
            </a:r>
          </a:p>
          <a:p>
            <a:pPr marL="0" indent="0">
              <a:buNone/>
            </a:pPr>
            <a:r>
              <a:rPr lang="en-US" sz="1800" dirty="0" smtClean="0">
                <a:latin typeface="Arial" pitchFamily="34" charset="0"/>
                <a:cs typeface="Arial" pitchFamily="34" charset="0"/>
              </a:rPr>
              <a:t>     Small population size</a:t>
            </a:r>
          </a:p>
          <a:p>
            <a:pPr marL="0" indent="0">
              <a:buNone/>
            </a:pPr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Not clear boundaries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marL="0" indent="0" algn="justLow">
              <a:buNone/>
            </a:pPr>
            <a:r>
              <a:rPr lang="en-GB" sz="2000" b="1" dirty="0" smtClean="0">
                <a:latin typeface="Arial" pitchFamily="34" charset="0"/>
                <a:cs typeface="Arial" pitchFamily="34" charset="0"/>
              </a:rPr>
              <a:t> Meiotic drive </a:t>
            </a:r>
            <a:endParaRPr lang="en-GB" sz="1800" dirty="0">
              <a:latin typeface="Arial" pitchFamily="34" charset="0"/>
              <a:cs typeface="Arial" pitchFamily="34" charset="0"/>
            </a:endParaRPr>
          </a:p>
          <a:p>
            <a:pPr marL="0" indent="0" algn="justLow">
              <a:buNone/>
            </a:pPr>
            <a:r>
              <a:rPr lang="en-GB" sz="1800" dirty="0" smtClean="0">
                <a:latin typeface="Arial" pitchFamily="34" charset="0"/>
                <a:cs typeface="Arial" pitchFamily="34" charset="0"/>
              </a:rPr>
              <a:t>  Alleles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/ haplotypes/chromosomes subvert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mechanisms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of fair segregation 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and  </a:t>
            </a:r>
          </a:p>
          <a:p>
            <a:pPr marL="0" indent="0" algn="justLow">
              <a:buNone/>
            </a:pPr>
            <a:r>
              <a:rPr lang="en-GB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obtain </a:t>
            </a:r>
            <a:r>
              <a:rPr lang="en-GB" sz="1800" dirty="0">
                <a:latin typeface="Arial" pitchFamily="34" charset="0"/>
                <a:cs typeface="Arial" pitchFamily="34" charset="0"/>
              </a:rPr>
              <a:t>greater than </a:t>
            </a:r>
            <a:r>
              <a:rPr lang="en-GB" sz="1800" dirty="0" smtClean="0">
                <a:latin typeface="Arial" pitchFamily="34" charset="0"/>
                <a:cs typeface="Arial" pitchFamily="34" charset="0"/>
              </a:rPr>
              <a:t>Mendelian transmission</a:t>
            </a:r>
            <a:endParaRPr lang="en-GB" sz="1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62000" y="152400"/>
            <a:ext cx="7467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itchFamily="34" charset="0"/>
                <a:cs typeface="Arial" pitchFamily="34" charset="0"/>
              </a:rPr>
              <a:t>Major Evolutionary Forces    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971313"/>
            <a:ext cx="3143689" cy="169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438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10600" cy="51355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 marL="0" indent="0"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To test whether the change is random/due to acting process:</a:t>
            </a:r>
          </a:p>
          <a:p>
            <a:r>
              <a:rPr lang="en-US" sz="1800" dirty="0" smtClean="0">
                <a:latin typeface="Arial" pitchFamily="34" charset="0"/>
                <a:cs typeface="Arial" pitchFamily="34" charset="0"/>
              </a:rPr>
              <a:t>Fit / deviation from Hardy-Weinberg equation </a:t>
            </a:r>
          </a:p>
          <a:p>
            <a:pPr marL="0" indent="0" algn="ctr">
              <a:buNone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b="1" dirty="0"/>
              <a:t> </a:t>
            </a:r>
            <a:r>
              <a:rPr lang="en-US" sz="2400" b="1" i="1" dirty="0"/>
              <a:t>p</a:t>
            </a:r>
            <a:r>
              <a:rPr lang="en-US" sz="2400" b="1" baseline="30000" dirty="0"/>
              <a:t>2</a:t>
            </a:r>
            <a:r>
              <a:rPr lang="en-US" sz="2400" b="1" dirty="0"/>
              <a:t> + 2</a:t>
            </a:r>
            <a:r>
              <a:rPr lang="en-US" sz="2400" b="1" i="1" dirty="0"/>
              <a:t>pq</a:t>
            </a:r>
            <a:r>
              <a:rPr lang="en-US" sz="2400" b="1" dirty="0"/>
              <a:t> + </a:t>
            </a:r>
            <a:r>
              <a:rPr lang="en-US" sz="2400" b="1" i="1" dirty="0"/>
              <a:t>q</a:t>
            </a:r>
            <a:r>
              <a:rPr lang="en-US" sz="2400" b="1" baseline="30000" dirty="0"/>
              <a:t>2</a:t>
            </a:r>
            <a:r>
              <a:rPr lang="en-US" sz="2400" b="1" dirty="0"/>
              <a:t> = 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   p</a:t>
            </a:r>
            <a:r>
              <a:rPr lang="en-US" sz="1400" baseline="30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= Major homozygous frequency (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AA)</a:t>
            </a:r>
          </a:p>
          <a:p>
            <a:pPr marL="0" indent="0" algn="ctr">
              <a:buNone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  2pq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	= heterozygous frequency (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Aa)</a:t>
            </a:r>
          </a:p>
          <a:p>
            <a:pPr marL="0" indent="0" algn="ctr">
              <a:buNone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q</a:t>
            </a:r>
            <a:r>
              <a:rPr lang="en-US" sz="14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Minor homozygous frequency (aa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endParaRPr lang="en-US" sz="18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Hardy-Weinberg assumptions: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(restrictions to be met for randomness)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Mating is random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Random union of gametes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Large population size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Migration is negligible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Low mutation rate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The locus has two alleles</a:t>
            </a: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Diploid organism that reproduce sexually</a:t>
            </a:r>
          </a:p>
          <a:p>
            <a:pPr marL="0" indent="0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96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4754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Evolutionary dynamics : how the past shape present and affect future ?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No way to replicate evolutionary history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Limited inferences from fossils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81200" y="381000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Experimental Evolution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44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Experimental evolution 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1156855"/>
            <a:ext cx="518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dirty="0" smtClean="0">
                <a:latin typeface="Arial" pitchFamily="34" charset="0"/>
                <a:cs typeface="Arial" pitchFamily="34" charset="0"/>
              </a:rPr>
              <a:t> Directly observe evolution in real time</a:t>
            </a:r>
          </a:p>
          <a:p>
            <a:pPr>
              <a:buFont typeface="Arial" pitchFamily="34" charset="0"/>
              <a:buChar char="•"/>
            </a:pPr>
            <a:r>
              <a:rPr lang="en-GB" dirty="0">
                <a:latin typeface="Arial" pitchFamily="34" charset="0"/>
                <a:cs typeface="Arial" pitchFamily="34" charset="0"/>
              </a:rPr>
              <a:t> 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Infer causality in evolutionary processes</a:t>
            </a:r>
          </a:p>
          <a:p>
            <a:r>
              <a:rPr lang="en-GB" dirty="0" smtClean="0">
                <a:latin typeface="Arial" pitchFamily="34" charset="0"/>
                <a:cs typeface="Arial" pitchFamily="34" charset="0"/>
              </a:rPr>
              <a:t>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2438400"/>
            <a:ext cx="4800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Includes: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Grow cells in culture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Replicate lines in controlled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Freezable: “fossil record”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Arial" pitchFamily="34" charset="0"/>
                <a:cs typeface="Arial" pitchFamily="34" charset="0"/>
              </a:rPr>
              <a:t>Types of Evolution Experiments</a:t>
            </a:r>
            <a:endParaRPr lang="en-GB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38800" y="6488668"/>
            <a:ext cx="289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Barrick, J.,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Lenski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., 2013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8" b="6703"/>
          <a:stretch/>
        </p:blipFill>
        <p:spPr>
          <a:xfrm>
            <a:off x="398736" y="1275318"/>
            <a:ext cx="8149948" cy="489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5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E9716-9844-4D6C-AED7-C39DB1217C3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300335"/>
            <a:ext cx="601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Relative fitness detection </a:t>
            </a:r>
            <a:endParaRPr lang="en-US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4636" y="1752600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GB" dirty="0">
                <a:latin typeface="Arial" pitchFamily="34" charset="0"/>
                <a:cs typeface="Arial" pitchFamily="34" charset="0"/>
              </a:rPr>
              <a:t>M</a:t>
            </a:r>
            <a:r>
              <a:rPr lang="en-GB" dirty="0" smtClean="0">
                <a:latin typeface="Arial" pitchFamily="34" charset="0"/>
                <a:cs typeface="Arial" pitchFamily="34" charset="0"/>
              </a:rPr>
              <a:t>easure fitness changes over time : 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50" y="2514600"/>
            <a:ext cx="6400800" cy="3328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152400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Long- Term Evolution Experiment  (LTEE)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51BC1-0B1A-49C1-BAA5-CE2E7944A9BE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6" descr="LTEE_Timeline_as_of_May_28,_201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4600" y="1143000"/>
            <a:ext cx="3754991" cy="5486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7200" y="5562600"/>
            <a:ext cx="13404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err="1" smtClean="0">
                <a:latin typeface="Arial" pitchFamily="34" charset="0"/>
                <a:cs typeface="Arial" pitchFamily="34" charset="0"/>
              </a:rPr>
              <a:t>Lenski</a:t>
            </a:r>
            <a:r>
              <a:rPr lang="en-GB" sz="2000" dirty="0" smtClean="0">
                <a:latin typeface="Arial" pitchFamily="34" charset="0"/>
                <a:cs typeface="Arial" pitchFamily="34" charset="0"/>
              </a:rPr>
              <a:t> lab</a:t>
            </a:r>
            <a:endParaRPr lang="en-GB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4659</TotalTime>
  <Words>504</Words>
  <Application>Microsoft Office PowerPoint</Application>
  <PresentationFormat>On-screen Show (4:3)</PresentationFormat>
  <Paragraphs>103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新細明體</vt:lpstr>
      <vt:lpstr>Times New Roman</vt:lpstr>
      <vt:lpstr>Office Theme</vt:lpstr>
      <vt:lpstr>Office 佈景主題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Experimental evolution </vt:lpstr>
      <vt:lpstr>Types of Evolution Experiments</vt:lpstr>
      <vt:lpstr>PowerPoint Presentation</vt:lpstr>
      <vt:lpstr>PowerPoint Presentation</vt:lpstr>
      <vt:lpstr>PowerPoint Presentation</vt:lpstr>
      <vt:lpstr>Experimental Evolution as a study tool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Ahmed Amine</dc:creator>
  <cp:lastModifiedBy>Ahmed Amine</cp:lastModifiedBy>
  <cp:revision>510</cp:revision>
  <dcterms:created xsi:type="dcterms:W3CDTF">2016-03-09T06:12:12Z</dcterms:created>
  <dcterms:modified xsi:type="dcterms:W3CDTF">2023-01-05T17:09:11Z</dcterms:modified>
</cp:coreProperties>
</file>